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51" r:id="rId5"/>
    <p:sldMasterId id="2147483780" r:id="rId6"/>
    <p:sldMasterId id="2147483807" r:id="rId7"/>
  </p:sldMasterIdLst>
  <p:notesMasterIdLst>
    <p:notesMasterId r:id="rId13"/>
  </p:notesMasterIdLst>
  <p:sldIdLst>
    <p:sldId id="327" r:id="rId8"/>
    <p:sldId id="328" r:id="rId9"/>
    <p:sldId id="316" r:id="rId10"/>
    <p:sldId id="329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6E7A6-3200-4B59-8483-4FD06F2E812D}" v="2" dt="2020-01-10T14:43:12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pos="3840"/>
        <p:guide orient="horz" pos="1008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8B563-0538-4F90-811C-47D1D3C24EC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81458-47FD-4486-9F05-7327C738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962" indent="0">
              <a:buFont typeface="Wingdings" panose="05000000000000000000" pitchFamily="2" charset="2"/>
              <a:buNone/>
            </a:pPr>
            <a:endParaRPr lang="en-US" sz="11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EA2A2"/>
                </a:solidFill>
                <a:latin typeface="Arial"/>
              </a:rPr>
              <a:t>© 2018 NetApp, Inc. All rights reserved. 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>
                <a:solidFill>
                  <a:srgbClr val="9EA2A2"/>
                </a:solidFill>
                <a:latin typeface="Arial"/>
              </a:rPr>
              <a:pPr/>
              <a:t>1</a:t>
            </a:fld>
            <a:endParaRPr lang="en-US">
              <a:solidFill>
                <a:srgbClr val="9EA2A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4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7466206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8463162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401C0-FAD9-4B0E-B809-84C34B2AF0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411554" y="2"/>
            <a:ext cx="3783518" cy="5521629"/>
            <a:chOff x="8207212" y="0"/>
            <a:chExt cx="3981613" cy="58122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E7FCD-5FE5-4C5E-9560-AD1D7BB3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445" y="1655064"/>
              <a:ext cx="1325880" cy="11051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BB352-F1D8-4E7A-9C0C-57F3B5486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0325" y="0"/>
              <a:ext cx="1658500" cy="1655064"/>
            </a:xfrm>
            <a:prstGeom prst="rect">
              <a:avLst/>
            </a:prstGeom>
            <a:solidFill>
              <a:srgbClr val="02773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8051A-EBEA-4D4B-864C-587B681D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100" y="906808"/>
              <a:ext cx="749808" cy="748256"/>
            </a:xfrm>
            <a:prstGeom prst="rect">
              <a:avLst/>
            </a:prstGeom>
            <a:solidFill>
              <a:srgbClr val="00322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4F1F5E-3095-4757-A98B-A7926C9CD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7212" y="2760209"/>
              <a:ext cx="996696" cy="994632"/>
            </a:xfrm>
            <a:prstGeom prst="rect">
              <a:avLst/>
            </a:prstGeom>
            <a:solidFill>
              <a:srgbClr val="BCDD7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EAF146-DE9D-40E3-A5A8-A8D6061B8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908" y="3754841"/>
              <a:ext cx="2057400" cy="2057400"/>
            </a:xfrm>
            <a:prstGeom prst="rect">
              <a:avLst/>
            </a:prstGeom>
            <a:solidFill>
              <a:srgbClr val="4ABBA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20564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44686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421884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8174652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7870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0" y="1733425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552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 hasCustomPrompt="1"/>
          </p:nvPr>
        </p:nvSpPr>
        <p:spPr bwMode="gray">
          <a:xfrm>
            <a:off x="263030" y="4062939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208180" y="4063067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2792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5972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81688" y="1371600"/>
            <a:ext cx="4113517" cy="4112446"/>
          </a:xfrm>
          <a:prstGeom prst="rect">
            <a:avLst/>
          </a:prstGeom>
          <a:solidFill>
            <a:srgbClr val="0067C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5216">
              <a:lnSpc>
                <a:spcPct val="95000"/>
              </a:lnSpc>
            </a:pPr>
            <a:endParaRPr lang="en-US" sz="2000" err="1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/>
          </p:nvPr>
        </p:nvSpPr>
        <p:spPr>
          <a:xfrm>
            <a:off x="1381686" y="4073240"/>
            <a:ext cx="4113519" cy="545143"/>
          </a:xfrm>
        </p:spPr>
        <p:txBody>
          <a:bodyPr anchor="t" anchorCtr="0"/>
          <a:lstStyle>
            <a:lvl1pPr marL="0" indent="0" algn="ctr">
              <a:buNone/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rgbClr val="5AC0ED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1686" y="1466850"/>
            <a:ext cx="4113519" cy="272415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Tx/>
              <a:buNone/>
              <a:tabLst/>
              <a:defRPr kumimoji="0" lang="en-US" sz="12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37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211773" y="2495945"/>
            <a:ext cx="5682407" cy="881890"/>
          </a:xfrm>
        </p:spPr>
        <p:txBody>
          <a:bodyPr lIns="91521" tIns="45761" rIns="91521" bIns="45761" anchor="b">
            <a:noAutofit/>
          </a:bodyPr>
          <a:lstStyle>
            <a:lvl1pPr marL="0"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 hasCustomPrompt="1"/>
          </p:nvPr>
        </p:nvSpPr>
        <p:spPr bwMode="gray">
          <a:xfrm>
            <a:off x="6211773" y="3500747"/>
            <a:ext cx="5682408" cy="492443"/>
          </a:xfrm>
        </p:spPr>
        <p:txBody>
          <a:bodyPr lIns="91521" tIns="45761" rIns="91521" bIns="45761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None/>
              <a:tabLst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0067C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74014-DE33-433F-BEA1-FAC71ABE8C7A}"/>
              </a:ext>
            </a:extLst>
          </p:cNvPr>
          <p:cNvSpPr/>
          <p:nvPr userDrawn="1"/>
        </p:nvSpPr>
        <p:spPr>
          <a:xfrm>
            <a:off x="359" y="0"/>
            <a:ext cx="1381328" cy="138132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60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521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2822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3043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803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564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3253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60861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1480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2" y="240330"/>
            <a:ext cx="10179088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2" y="1106419"/>
            <a:ext cx="10179088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10594000" y="240331"/>
            <a:ext cx="1330669" cy="1266197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LOGO, OR USE PLACEHOLDER TO ALIGN LOGO.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572010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208181" y="1733551"/>
            <a:ext cx="5771367" cy="44805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16822544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193676"/>
            <a:ext cx="9612608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3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89697" y="5174130"/>
            <a:ext cx="9612608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7714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379697"/>
            <a:ext cx="9612608" cy="5407955"/>
          </a:xfrm>
        </p:spPr>
        <p:txBody>
          <a:bodyPr wrap="square" lIns="91521" tIns="45761" rIns="91521" bIns="45761" anchor="ctr">
            <a:noAutofit/>
          </a:bodyPr>
          <a:lstStyle>
            <a:lvl1pPr marL="0" indent="0" algn="ctr">
              <a:lnSpc>
                <a:spcPct val="80000"/>
              </a:lnSpc>
              <a:defRPr sz="10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STATEMENT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2879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371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40"/>
            <a:ext cx="894630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video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447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1F689-3696-41C6-A1AF-AB2AFA9B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5" y="1"/>
            <a:ext cx="5067095" cy="3747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2681898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CEC5A4-00B3-461F-8FBD-AE0DBCB7E3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0"/>
            <a:ext cx="12192000" cy="2289054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82562" y="2846231"/>
            <a:ext cx="10426875" cy="3429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01280" y="1618365"/>
            <a:ext cx="18477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defTabSz="915216"/>
            <a:endParaRPr lang="en-US" sz="4400">
              <a:solidFill>
                <a:sysClr val="windowText" lastClr="000000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6FBA6-3F8B-4E5E-8904-016DBEA899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>
          <a:xfrm>
            <a:off x="3233876" y="622915"/>
            <a:ext cx="8069004" cy="904795"/>
          </a:xfrm>
        </p:spPr>
        <p:txBody>
          <a:bodyPr wrap="square" lIns="91521">
            <a:noAutofit/>
          </a:bodyPr>
          <a:lstStyle>
            <a:lvl1pPr>
              <a:defRPr lang="en-US" sz="44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80">
          <p15:clr>
            <a:srgbClr val="FBAE40"/>
          </p15:clr>
        </p15:guide>
        <p15:guide id="3" pos="6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1526" r="-1" b="3826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AF0568E-8F8D-724A-B357-F423141E14E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0776007" y="6495019"/>
            <a:ext cx="1042416" cy="190644"/>
          </a:xfrm>
          <a:custGeom>
            <a:avLst/>
            <a:gdLst>
              <a:gd name="connsiteX0" fmla="*/ 3294826 w 3504841"/>
              <a:gd name="connsiteY0" fmla="*/ 214318 h 640991"/>
              <a:gd name="connsiteX1" fmla="*/ 3198090 w 3504841"/>
              <a:gd name="connsiteY1" fmla="*/ 323592 h 640991"/>
              <a:gd name="connsiteX2" fmla="*/ 3198090 w 3504841"/>
              <a:gd name="connsiteY2" fmla="*/ 324670 h 640991"/>
              <a:gd name="connsiteX3" fmla="*/ 3294826 w 3504841"/>
              <a:gd name="connsiteY3" fmla="*/ 434304 h 640991"/>
              <a:gd name="connsiteX4" fmla="*/ 3391922 w 3504841"/>
              <a:gd name="connsiteY4" fmla="*/ 324670 h 640991"/>
              <a:gd name="connsiteX5" fmla="*/ 3391922 w 3504841"/>
              <a:gd name="connsiteY5" fmla="*/ 323592 h 640991"/>
              <a:gd name="connsiteX6" fmla="*/ 3294826 w 3504841"/>
              <a:gd name="connsiteY6" fmla="*/ 214318 h 640991"/>
              <a:gd name="connsiteX7" fmla="*/ 2831785 w 3504841"/>
              <a:gd name="connsiteY7" fmla="*/ 214318 h 640991"/>
              <a:gd name="connsiteX8" fmla="*/ 2735408 w 3504841"/>
              <a:gd name="connsiteY8" fmla="*/ 323592 h 640991"/>
              <a:gd name="connsiteX9" fmla="*/ 2735408 w 3504841"/>
              <a:gd name="connsiteY9" fmla="*/ 324670 h 640991"/>
              <a:gd name="connsiteX10" fmla="*/ 2831785 w 3504841"/>
              <a:gd name="connsiteY10" fmla="*/ 434304 h 640991"/>
              <a:gd name="connsiteX11" fmla="*/ 2929240 w 3504841"/>
              <a:gd name="connsiteY11" fmla="*/ 324670 h 640991"/>
              <a:gd name="connsiteX12" fmla="*/ 2929240 w 3504841"/>
              <a:gd name="connsiteY12" fmla="*/ 323592 h 640991"/>
              <a:gd name="connsiteX13" fmla="*/ 2831785 w 3504841"/>
              <a:gd name="connsiteY13" fmla="*/ 214318 h 640991"/>
              <a:gd name="connsiteX14" fmla="*/ 1564332 w 3504841"/>
              <a:gd name="connsiteY14" fmla="*/ 209816 h 640991"/>
              <a:gd name="connsiteX15" fmla="*/ 1478061 w 3504841"/>
              <a:gd name="connsiteY15" fmla="*/ 293948 h 640991"/>
              <a:gd name="connsiteX16" fmla="*/ 1647368 w 3504841"/>
              <a:gd name="connsiteY16" fmla="*/ 293948 h 640991"/>
              <a:gd name="connsiteX17" fmla="*/ 1564332 w 3504841"/>
              <a:gd name="connsiteY17" fmla="*/ 209816 h 640991"/>
              <a:gd name="connsiteX18" fmla="*/ 2327603 w 3504841"/>
              <a:gd name="connsiteY18" fmla="*/ 137236 h 640991"/>
              <a:gd name="connsiteX19" fmla="*/ 2258507 w 3504841"/>
              <a:gd name="connsiteY19" fmla="*/ 305808 h 640991"/>
              <a:gd name="connsiteX20" fmla="*/ 2396699 w 3504841"/>
              <a:gd name="connsiteY20" fmla="*/ 305808 h 640991"/>
              <a:gd name="connsiteX21" fmla="*/ 1564332 w 3504841"/>
              <a:gd name="connsiteY21" fmla="*/ 120650 h 640991"/>
              <a:gd name="connsiteX22" fmla="*/ 1757004 w 3504841"/>
              <a:gd name="connsiteY22" fmla="*/ 335295 h 640991"/>
              <a:gd name="connsiteX23" fmla="*/ 1755925 w 3504841"/>
              <a:gd name="connsiteY23" fmla="*/ 364777 h 640991"/>
              <a:gd name="connsiteX24" fmla="*/ 1480218 w 3504841"/>
              <a:gd name="connsiteY24" fmla="*/ 364777 h 640991"/>
              <a:gd name="connsiteX25" fmla="*/ 1577273 w 3504841"/>
              <a:gd name="connsiteY25" fmla="*/ 442796 h 640991"/>
              <a:gd name="connsiteX26" fmla="*/ 1673968 w 3504841"/>
              <a:gd name="connsiteY26" fmla="*/ 402169 h 640991"/>
              <a:gd name="connsiteX27" fmla="*/ 1737593 w 3504841"/>
              <a:gd name="connsiteY27" fmla="*/ 458976 h 640991"/>
              <a:gd name="connsiteX28" fmla="*/ 1575475 w 3504841"/>
              <a:gd name="connsiteY28" fmla="*/ 533041 h 640991"/>
              <a:gd name="connsiteX29" fmla="*/ 1368425 w 3504841"/>
              <a:gd name="connsiteY29" fmla="*/ 327025 h 640991"/>
              <a:gd name="connsiteX30" fmla="*/ 1368425 w 3504841"/>
              <a:gd name="connsiteY30" fmla="*/ 326306 h 640991"/>
              <a:gd name="connsiteX31" fmla="*/ 1564332 w 3504841"/>
              <a:gd name="connsiteY31" fmla="*/ 120650 h 640991"/>
              <a:gd name="connsiteX32" fmla="*/ 3323955 w 3504841"/>
              <a:gd name="connsiteY32" fmla="*/ 119062 h 640991"/>
              <a:gd name="connsiteX33" fmla="*/ 3504841 w 3504841"/>
              <a:gd name="connsiteY33" fmla="*/ 323592 h 640991"/>
              <a:gd name="connsiteX34" fmla="*/ 3504841 w 3504841"/>
              <a:gd name="connsiteY34" fmla="*/ 324670 h 640991"/>
              <a:gd name="connsiteX35" fmla="*/ 3323955 w 3504841"/>
              <a:gd name="connsiteY35" fmla="*/ 529560 h 640991"/>
              <a:gd name="connsiteX36" fmla="*/ 3200247 w 3504841"/>
              <a:gd name="connsiteY36" fmla="*/ 470609 h 640991"/>
              <a:gd name="connsiteX37" fmla="*/ 3200247 w 3504841"/>
              <a:gd name="connsiteY37" fmla="*/ 640991 h 640991"/>
              <a:gd name="connsiteX38" fmla="*/ 3087688 w 3504841"/>
              <a:gd name="connsiteY38" fmla="*/ 640991 h 640991"/>
              <a:gd name="connsiteX39" fmla="*/ 3087688 w 3504841"/>
              <a:gd name="connsiteY39" fmla="*/ 126251 h 640991"/>
              <a:gd name="connsiteX40" fmla="*/ 3200247 w 3504841"/>
              <a:gd name="connsiteY40" fmla="*/ 126251 h 640991"/>
              <a:gd name="connsiteX41" fmla="*/ 3200247 w 3504841"/>
              <a:gd name="connsiteY41" fmla="*/ 183045 h 640991"/>
              <a:gd name="connsiteX42" fmla="*/ 3323955 w 3504841"/>
              <a:gd name="connsiteY42" fmla="*/ 119062 h 640991"/>
              <a:gd name="connsiteX43" fmla="*/ 2861992 w 3504841"/>
              <a:gd name="connsiteY43" fmla="*/ 119062 h 640991"/>
              <a:gd name="connsiteX44" fmla="*/ 3042879 w 3504841"/>
              <a:gd name="connsiteY44" fmla="*/ 323592 h 640991"/>
              <a:gd name="connsiteX45" fmla="*/ 3042879 w 3504841"/>
              <a:gd name="connsiteY45" fmla="*/ 324670 h 640991"/>
              <a:gd name="connsiteX46" fmla="*/ 2861992 w 3504841"/>
              <a:gd name="connsiteY46" fmla="*/ 529560 h 640991"/>
              <a:gd name="connsiteX47" fmla="*/ 2738285 w 3504841"/>
              <a:gd name="connsiteY47" fmla="*/ 470609 h 640991"/>
              <a:gd name="connsiteX48" fmla="*/ 2738285 w 3504841"/>
              <a:gd name="connsiteY48" fmla="*/ 640991 h 640991"/>
              <a:gd name="connsiteX49" fmla="*/ 2625725 w 3504841"/>
              <a:gd name="connsiteY49" fmla="*/ 640991 h 640991"/>
              <a:gd name="connsiteX50" fmla="*/ 2625725 w 3504841"/>
              <a:gd name="connsiteY50" fmla="*/ 126251 h 640991"/>
              <a:gd name="connsiteX51" fmla="*/ 2738285 w 3504841"/>
              <a:gd name="connsiteY51" fmla="*/ 126251 h 640991"/>
              <a:gd name="connsiteX52" fmla="*/ 2738285 w 3504841"/>
              <a:gd name="connsiteY52" fmla="*/ 183045 h 640991"/>
              <a:gd name="connsiteX53" fmla="*/ 2861992 w 3504841"/>
              <a:gd name="connsiteY53" fmla="*/ 119062 h 640991"/>
              <a:gd name="connsiteX54" fmla="*/ 1828929 w 3504841"/>
              <a:gd name="connsiteY54" fmla="*/ 25400 h 640991"/>
              <a:gd name="connsiteX55" fmla="*/ 1939876 w 3504841"/>
              <a:gd name="connsiteY55" fmla="*/ 25400 h 640991"/>
              <a:gd name="connsiteX56" fmla="*/ 1939876 w 3504841"/>
              <a:gd name="connsiteY56" fmla="*/ 127331 h 640991"/>
              <a:gd name="connsiteX57" fmla="*/ 2033229 w 3504841"/>
              <a:gd name="connsiteY57" fmla="*/ 127331 h 640991"/>
              <a:gd name="connsiteX58" fmla="*/ 2033229 w 3504841"/>
              <a:gd name="connsiteY58" fmla="*/ 223859 h 640991"/>
              <a:gd name="connsiteX59" fmla="*/ 1939876 w 3504841"/>
              <a:gd name="connsiteY59" fmla="*/ 223859 h 640991"/>
              <a:gd name="connsiteX60" fmla="*/ 1939876 w 3504841"/>
              <a:gd name="connsiteY60" fmla="*/ 393143 h 640991"/>
              <a:gd name="connsiteX61" fmla="*/ 1976499 w 3504841"/>
              <a:gd name="connsiteY61" fmla="*/ 431682 h 640991"/>
              <a:gd name="connsiteX62" fmla="*/ 2032152 w 3504841"/>
              <a:gd name="connsiteY62" fmla="*/ 417635 h 640991"/>
              <a:gd name="connsiteX63" fmla="*/ 2032152 w 3504841"/>
              <a:gd name="connsiteY63" fmla="*/ 508040 h 640991"/>
              <a:gd name="connsiteX64" fmla="*/ 1942748 w 3504841"/>
              <a:gd name="connsiteY64" fmla="*/ 531452 h 640991"/>
              <a:gd name="connsiteX65" fmla="*/ 1828929 w 3504841"/>
              <a:gd name="connsiteY65" fmla="*/ 411512 h 640991"/>
              <a:gd name="connsiteX66" fmla="*/ 1828929 w 3504841"/>
              <a:gd name="connsiteY66" fmla="*/ 223859 h 640991"/>
              <a:gd name="connsiteX67" fmla="*/ 1781175 w 3504841"/>
              <a:gd name="connsiteY67" fmla="*/ 223859 h 640991"/>
              <a:gd name="connsiteX68" fmla="*/ 1781175 w 3504841"/>
              <a:gd name="connsiteY68" fmla="*/ 127331 h 640991"/>
              <a:gd name="connsiteX69" fmla="*/ 1828929 w 3504841"/>
              <a:gd name="connsiteY69" fmla="*/ 127331 h 640991"/>
              <a:gd name="connsiteX70" fmla="*/ 852488 w 3504841"/>
              <a:gd name="connsiteY70" fmla="*/ 1587 h 640991"/>
              <a:gd name="connsiteX71" fmla="*/ 958347 w 3504841"/>
              <a:gd name="connsiteY71" fmla="*/ 1587 h 640991"/>
              <a:gd name="connsiteX72" fmla="*/ 1201030 w 3504841"/>
              <a:gd name="connsiteY72" fmla="*/ 324325 h 640991"/>
              <a:gd name="connsiteX73" fmla="*/ 1201030 w 3504841"/>
              <a:gd name="connsiteY73" fmla="*/ 1587 h 640991"/>
              <a:gd name="connsiteX74" fmla="*/ 1314090 w 3504841"/>
              <a:gd name="connsiteY74" fmla="*/ 1587 h 640991"/>
              <a:gd name="connsiteX75" fmla="*/ 1314090 w 3504841"/>
              <a:gd name="connsiteY75" fmla="*/ 523515 h 640991"/>
              <a:gd name="connsiteX76" fmla="*/ 1216513 w 3504841"/>
              <a:gd name="connsiteY76" fmla="*/ 523515 h 640991"/>
              <a:gd name="connsiteX77" fmla="*/ 965548 w 3504841"/>
              <a:gd name="connsiteY77" fmla="*/ 193573 h 640991"/>
              <a:gd name="connsiteX78" fmla="*/ 965548 w 3504841"/>
              <a:gd name="connsiteY78" fmla="*/ 523515 h 640991"/>
              <a:gd name="connsiteX79" fmla="*/ 852488 w 3504841"/>
              <a:gd name="connsiteY79" fmla="*/ 523515 h 640991"/>
              <a:gd name="connsiteX80" fmla="*/ 0 w 3504841"/>
              <a:gd name="connsiteY80" fmla="*/ 1587 h 640991"/>
              <a:gd name="connsiteX81" fmla="*/ 626703 w 3504841"/>
              <a:gd name="connsiteY81" fmla="*/ 1587 h 640991"/>
              <a:gd name="connsiteX82" fmla="*/ 626703 w 3504841"/>
              <a:gd name="connsiteY82" fmla="*/ 523515 h 640991"/>
              <a:gd name="connsiteX83" fmla="*/ 383005 w 3504841"/>
              <a:gd name="connsiteY83" fmla="*/ 523515 h 640991"/>
              <a:gd name="connsiteX84" fmla="*/ 383005 w 3504841"/>
              <a:gd name="connsiteY84" fmla="*/ 209782 h 640991"/>
              <a:gd name="connsiteX85" fmla="*/ 243698 w 3504841"/>
              <a:gd name="connsiteY85" fmla="*/ 209782 h 640991"/>
              <a:gd name="connsiteX86" fmla="*/ 243698 w 3504841"/>
              <a:gd name="connsiteY86" fmla="*/ 523515 h 640991"/>
              <a:gd name="connsiteX87" fmla="*/ 0 w 3504841"/>
              <a:gd name="connsiteY87" fmla="*/ 523515 h 640991"/>
              <a:gd name="connsiteX88" fmla="*/ 2277940 w 3504841"/>
              <a:gd name="connsiteY88" fmla="*/ 0 h 640991"/>
              <a:gd name="connsiteX89" fmla="*/ 2380505 w 3504841"/>
              <a:gd name="connsiteY89" fmla="*/ 0 h 640991"/>
              <a:gd name="connsiteX90" fmla="*/ 2596790 w 3504841"/>
              <a:gd name="connsiteY90" fmla="*/ 521927 h 640991"/>
              <a:gd name="connsiteX91" fmla="*/ 2478031 w 3504841"/>
              <a:gd name="connsiteY91" fmla="*/ 521927 h 640991"/>
              <a:gd name="connsiteX92" fmla="*/ 2430168 w 3504841"/>
              <a:gd name="connsiteY92" fmla="*/ 405223 h 640991"/>
              <a:gd name="connsiteX93" fmla="*/ 2223959 w 3504841"/>
              <a:gd name="connsiteY93" fmla="*/ 405223 h 640991"/>
              <a:gd name="connsiteX94" fmla="*/ 2176095 w 3504841"/>
              <a:gd name="connsiteY94" fmla="*/ 521927 h 640991"/>
              <a:gd name="connsiteX95" fmla="*/ 2060575 w 3504841"/>
              <a:gd name="connsiteY95" fmla="*/ 521927 h 64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504841" h="640991">
                <a:moveTo>
                  <a:pt x="3294826" y="214318"/>
                </a:moveTo>
                <a:cubicBezTo>
                  <a:pt x="3242322" y="214318"/>
                  <a:pt x="3198090" y="258171"/>
                  <a:pt x="3198090" y="323592"/>
                </a:cubicBezTo>
                <a:lnTo>
                  <a:pt x="3198090" y="324670"/>
                </a:lnTo>
                <a:cubicBezTo>
                  <a:pt x="3198090" y="390451"/>
                  <a:pt x="3242322" y="434304"/>
                  <a:pt x="3294826" y="434304"/>
                </a:cubicBezTo>
                <a:cubicBezTo>
                  <a:pt x="3347689" y="434304"/>
                  <a:pt x="3391922" y="391529"/>
                  <a:pt x="3391922" y="324670"/>
                </a:cubicBezTo>
                <a:lnTo>
                  <a:pt x="3391922" y="323592"/>
                </a:lnTo>
                <a:cubicBezTo>
                  <a:pt x="3391922" y="258171"/>
                  <a:pt x="3347689" y="214318"/>
                  <a:pt x="3294826" y="214318"/>
                </a:cubicBezTo>
                <a:close/>
                <a:moveTo>
                  <a:pt x="2831785" y="214318"/>
                </a:moveTo>
                <a:cubicBezTo>
                  <a:pt x="2778921" y="214318"/>
                  <a:pt x="2735408" y="258171"/>
                  <a:pt x="2735408" y="323592"/>
                </a:cubicBezTo>
                <a:lnTo>
                  <a:pt x="2735408" y="324670"/>
                </a:lnTo>
                <a:cubicBezTo>
                  <a:pt x="2735408" y="390451"/>
                  <a:pt x="2778921" y="434304"/>
                  <a:pt x="2831785" y="434304"/>
                </a:cubicBezTo>
                <a:cubicBezTo>
                  <a:pt x="2885367" y="434304"/>
                  <a:pt x="2929240" y="391529"/>
                  <a:pt x="2929240" y="324670"/>
                </a:cubicBezTo>
                <a:lnTo>
                  <a:pt x="2929240" y="323592"/>
                </a:lnTo>
                <a:cubicBezTo>
                  <a:pt x="2929240" y="258171"/>
                  <a:pt x="2884288" y="214318"/>
                  <a:pt x="2831785" y="214318"/>
                </a:cubicBezTo>
                <a:close/>
                <a:moveTo>
                  <a:pt x="1564332" y="209816"/>
                </a:moveTo>
                <a:cubicBezTo>
                  <a:pt x="1517602" y="209816"/>
                  <a:pt x="1487048" y="243253"/>
                  <a:pt x="1478061" y="293948"/>
                </a:cubicBezTo>
                <a:lnTo>
                  <a:pt x="1647368" y="293948"/>
                </a:lnTo>
                <a:cubicBezTo>
                  <a:pt x="1640179" y="243253"/>
                  <a:pt x="1611062" y="209816"/>
                  <a:pt x="1564332" y="209816"/>
                </a:cubicBezTo>
                <a:close/>
                <a:moveTo>
                  <a:pt x="2327603" y="137236"/>
                </a:moveTo>
                <a:lnTo>
                  <a:pt x="2258507" y="305808"/>
                </a:lnTo>
                <a:lnTo>
                  <a:pt x="2396699" y="305808"/>
                </a:lnTo>
                <a:close/>
                <a:moveTo>
                  <a:pt x="1564332" y="120650"/>
                </a:moveTo>
                <a:cubicBezTo>
                  <a:pt x="1696974" y="120650"/>
                  <a:pt x="1757004" y="223119"/>
                  <a:pt x="1757004" y="335295"/>
                </a:cubicBezTo>
                <a:cubicBezTo>
                  <a:pt x="1757004" y="344283"/>
                  <a:pt x="1755925" y="354710"/>
                  <a:pt x="1755925" y="364777"/>
                </a:cubicBezTo>
                <a:lnTo>
                  <a:pt x="1480218" y="364777"/>
                </a:lnTo>
                <a:cubicBezTo>
                  <a:pt x="1491361" y="415472"/>
                  <a:pt x="1526589" y="442796"/>
                  <a:pt x="1577273" y="442796"/>
                </a:cubicBezTo>
                <a:cubicBezTo>
                  <a:pt x="1615016" y="442796"/>
                  <a:pt x="1642335" y="430572"/>
                  <a:pt x="1673968" y="402169"/>
                </a:cubicBezTo>
                <a:lnTo>
                  <a:pt x="1737593" y="458976"/>
                </a:lnTo>
                <a:cubicBezTo>
                  <a:pt x="1701287" y="504637"/>
                  <a:pt x="1647368" y="533041"/>
                  <a:pt x="1575475" y="533041"/>
                </a:cubicBezTo>
                <a:cubicBezTo>
                  <a:pt x="1455775" y="531962"/>
                  <a:pt x="1368425" y="447830"/>
                  <a:pt x="1368425" y="327025"/>
                </a:cubicBezTo>
                <a:lnTo>
                  <a:pt x="1368425" y="326306"/>
                </a:lnTo>
                <a:cubicBezTo>
                  <a:pt x="1368425" y="213051"/>
                  <a:pt x="1449664" y="120650"/>
                  <a:pt x="1564332" y="120650"/>
                </a:cubicBezTo>
                <a:close/>
                <a:moveTo>
                  <a:pt x="3323955" y="119062"/>
                </a:moveTo>
                <a:cubicBezTo>
                  <a:pt x="3416376" y="119062"/>
                  <a:pt x="3504841" y="190953"/>
                  <a:pt x="3504841" y="323592"/>
                </a:cubicBezTo>
                <a:lnTo>
                  <a:pt x="3504841" y="324670"/>
                </a:lnTo>
                <a:cubicBezTo>
                  <a:pt x="3504841" y="457309"/>
                  <a:pt x="3418533" y="529560"/>
                  <a:pt x="3323955" y="529560"/>
                </a:cubicBezTo>
                <a:cubicBezTo>
                  <a:pt x="3264259" y="529560"/>
                  <a:pt x="3226499" y="502241"/>
                  <a:pt x="3200247" y="470609"/>
                </a:cubicBezTo>
                <a:lnTo>
                  <a:pt x="3200247" y="640991"/>
                </a:lnTo>
                <a:lnTo>
                  <a:pt x="3087688" y="640991"/>
                </a:lnTo>
                <a:lnTo>
                  <a:pt x="3087688" y="126251"/>
                </a:lnTo>
                <a:lnTo>
                  <a:pt x="3200247" y="126251"/>
                </a:lnTo>
                <a:lnTo>
                  <a:pt x="3200247" y="183045"/>
                </a:lnTo>
                <a:cubicBezTo>
                  <a:pt x="3227578" y="146381"/>
                  <a:pt x="3265338" y="119062"/>
                  <a:pt x="3323955" y="119062"/>
                </a:cubicBezTo>
                <a:close/>
                <a:moveTo>
                  <a:pt x="2861992" y="119062"/>
                </a:moveTo>
                <a:cubicBezTo>
                  <a:pt x="2954413" y="119062"/>
                  <a:pt x="3042879" y="190953"/>
                  <a:pt x="3042879" y="323592"/>
                </a:cubicBezTo>
                <a:lnTo>
                  <a:pt x="3042879" y="324670"/>
                </a:lnTo>
                <a:cubicBezTo>
                  <a:pt x="3042879" y="457309"/>
                  <a:pt x="2956571" y="529560"/>
                  <a:pt x="2861992" y="529560"/>
                </a:cubicBezTo>
                <a:cubicBezTo>
                  <a:pt x="2802296" y="529560"/>
                  <a:pt x="2764537" y="502241"/>
                  <a:pt x="2738285" y="470609"/>
                </a:cubicBezTo>
                <a:lnTo>
                  <a:pt x="2738285" y="640991"/>
                </a:lnTo>
                <a:lnTo>
                  <a:pt x="2625725" y="640991"/>
                </a:lnTo>
                <a:lnTo>
                  <a:pt x="2625725" y="126251"/>
                </a:lnTo>
                <a:lnTo>
                  <a:pt x="2738285" y="126251"/>
                </a:lnTo>
                <a:lnTo>
                  <a:pt x="2738285" y="183045"/>
                </a:lnTo>
                <a:cubicBezTo>
                  <a:pt x="2765615" y="146381"/>
                  <a:pt x="2803375" y="119062"/>
                  <a:pt x="2861992" y="119062"/>
                </a:cubicBezTo>
                <a:close/>
                <a:moveTo>
                  <a:pt x="1828929" y="25400"/>
                </a:moveTo>
                <a:lnTo>
                  <a:pt x="1939876" y="25400"/>
                </a:lnTo>
                <a:lnTo>
                  <a:pt x="1939876" y="127331"/>
                </a:lnTo>
                <a:lnTo>
                  <a:pt x="2033229" y="127331"/>
                </a:lnTo>
                <a:lnTo>
                  <a:pt x="2033229" y="223859"/>
                </a:lnTo>
                <a:lnTo>
                  <a:pt x="1939876" y="223859"/>
                </a:lnTo>
                <a:lnTo>
                  <a:pt x="1939876" y="393143"/>
                </a:lnTo>
                <a:cubicBezTo>
                  <a:pt x="1939876" y="419436"/>
                  <a:pt x="1951006" y="431682"/>
                  <a:pt x="1976499" y="431682"/>
                </a:cubicBezTo>
                <a:cubicBezTo>
                  <a:pt x="1996606" y="431682"/>
                  <a:pt x="2015995" y="426640"/>
                  <a:pt x="2032152" y="417635"/>
                </a:cubicBezTo>
                <a:lnTo>
                  <a:pt x="2032152" y="508040"/>
                </a:lnTo>
                <a:cubicBezTo>
                  <a:pt x="2008814" y="522087"/>
                  <a:pt x="1981526" y="531452"/>
                  <a:pt x="1942748" y="531452"/>
                </a:cubicBezTo>
                <a:cubicBezTo>
                  <a:pt x="1874888" y="530371"/>
                  <a:pt x="1828929" y="502998"/>
                  <a:pt x="1828929" y="411512"/>
                </a:cubicBezTo>
                <a:lnTo>
                  <a:pt x="1828929" y="223859"/>
                </a:lnTo>
                <a:lnTo>
                  <a:pt x="1781175" y="223859"/>
                </a:lnTo>
                <a:lnTo>
                  <a:pt x="1781175" y="127331"/>
                </a:lnTo>
                <a:lnTo>
                  <a:pt x="1828929" y="127331"/>
                </a:lnTo>
                <a:close/>
                <a:moveTo>
                  <a:pt x="852488" y="1587"/>
                </a:moveTo>
                <a:lnTo>
                  <a:pt x="958347" y="1587"/>
                </a:lnTo>
                <a:lnTo>
                  <a:pt x="1201030" y="324325"/>
                </a:lnTo>
                <a:lnTo>
                  <a:pt x="1201030" y="1587"/>
                </a:lnTo>
                <a:lnTo>
                  <a:pt x="1314090" y="1587"/>
                </a:lnTo>
                <a:lnTo>
                  <a:pt x="1314090" y="523515"/>
                </a:lnTo>
                <a:lnTo>
                  <a:pt x="1216513" y="523515"/>
                </a:lnTo>
                <a:lnTo>
                  <a:pt x="965548" y="193573"/>
                </a:lnTo>
                <a:lnTo>
                  <a:pt x="965548" y="523515"/>
                </a:lnTo>
                <a:lnTo>
                  <a:pt x="852488" y="523515"/>
                </a:lnTo>
                <a:close/>
                <a:moveTo>
                  <a:pt x="0" y="1587"/>
                </a:moveTo>
                <a:lnTo>
                  <a:pt x="626703" y="1587"/>
                </a:lnTo>
                <a:lnTo>
                  <a:pt x="626703" y="523515"/>
                </a:lnTo>
                <a:lnTo>
                  <a:pt x="383005" y="523515"/>
                </a:lnTo>
                <a:lnTo>
                  <a:pt x="383005" y="209782"/>
                </a:lnTo>
                <a:lnTo>
                  <a:pt x="243698" y="209782"/>
                </a:lnTo>
                <a:lnTo>
                  <a:pt x="243698" y="523515"/>
                </a:lnTo>
                <a:lnTo>
                  <a:pt x="0" y="523515"/>
                </a:lnTo>
                <a:close/>
                <a:moveTo>
                  <a:pt x="2277940" y="0"/>
                </a:moveTo>
                <a:lnTo>
                  <a:pt x="2380505" y="0"/>
                </a:lnTo>
                <a:lnTo>
                  <a:pt x="2596790" y="521927"/>
                </a:lnTo>
                <a:lnTo>
                  <a:pt x="2478031" y="521927"/>
                </a:lnTo>
                <a:lnTo>
                  <a:pt x="2430168" y="405223"/>
                </a:lnTo>
                <a:lnTo>
                  <a:pt x="2223959" y="405223"/>
                </a:lnTo>
                <a:lnTo>
                  <a:pt x="2176095" y="521927"/>
                </a:lnTo>
                <a:lnTo>
                  <a:pt x="2060575" y="5219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7B7E66A5-61A5-A44B-A9EF-FCCE4773B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80681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1526" r="-1" b="3826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3144" y="2568465"/>
            <a:ext cx="9054918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prstClr val="blac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5897-8EA7-4D96-87E3-B6377EF6F2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01121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2019 NetApp, Inc. All rights reserved.  — NETAPP CONFIDENTIAL — Limited Use; Phase Review Presentation Template document ID 8.3-F2 E0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72715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92127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6418220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2" y="4083426"/>
            <a:ext cx="6418220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535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03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92127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1" y="2586361"/>
            <a:ext cx="6346004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2" y="4083426"/>
            <a:ext cx="6346002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6835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1632">
          <p15:clr>
            <a:srgbClr val="FBAE40"/>
          </p15:clr>
        </p15:guide>
        <p15:guide id="2" pos="499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127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2391" y="4085414"/>
            <a:ext cx="9047153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2390" y="2586360"/>
            <a:ext cx="9047154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845" y="6275742"/>
            <a:ext cx="1317079" cy="5339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4087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92127" cy="6856284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8" y="6472734"/>
            <a:ext cx="7528651" cy="212930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3639"/>
            <a:ext cx="1052888" cy="192024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2392" y="2568465"/>
            <a:ext cx="9047026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67440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92127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9047153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1" y="4083426"/>
            <a:ext cx="9047026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1486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1"/>
            <a:ext cx="12192127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2391" y="4085414"/>
            <a:ext cx="9047152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2391" y="2586361"/>
            <a:ext cx="9047153" cy="1470025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845" y="6275742"/>
            <a:ext cx="1317079" cy="5339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917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489AFE-A44B-4116-8BEE-531DA422A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22" y="-9236"/>
            <a:ext cx="5111877" cy="419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33105640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92127" cy="685628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2392" y="2586937"/>
            <a:ext cx="9047026" cy="1470025"/>
          </a:xfrm>
        </p:spPr>
        <p:txBody>
          <a:bodyPr anchor="b"/>
          <a:lstStyle>
            <a:lvl1pPr marL="0" indent="0">
              <a:buNone/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927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92127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9047153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1" y="4083426"/>
            <a:ext cx="9047026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40766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9047153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2" y="4083426"/>
            <a:ext cx="9047153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9185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" y="2"/>
            <a:ext cx="12192127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2391" y="4085414"/>
            <a:ext cx="9047152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2391" y="2586361"/>
            <a:ext cx="9047153" cy="1470025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845" y="6275742"/>
            <a:ext cx="1317079" cy="533976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12174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2392" y="2586937"/>
            <a:ext cx="9047026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9990166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031" y="232384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11661637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07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31611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21904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506528"/>
            <a:ext cx="11661637" cy="4706949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67295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47569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/>
          </p:nvPr>
        </p:nvSpPr>
        <p:spPr bwMode="gray">
          <a:xfrm>
            <a:off x="421884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/>
          </p:nvPr>
        </p:nvSpPr>
        <p:spPr bwMode="gray">
          <a:xfrm>
            <a:off x="8174652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605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A3E5A4-8CB8-4966-9F87-6858B1614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" y="1"/>
            <a:ext cx="12178985" cy="2289053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572391" y="4085414"/>
            <a:ext cx="9047153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572390" y="2586360"/>
            <a:ext cx="9047154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716FB-C701-449A-8043-5F0611D035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81720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0" y="1733425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/>
          </p:nvPr>
        </p:nvSpPr>
        <p:spPr>
          <a:xfrm>
            <a:off x="6208180" y="1733552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263030" y="4062939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/>
          </p:nvPr>
        </p:nvSpPr>
        <p:spPr>
          <a:xfrm>
            <a:off x="6208180" y="4063067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601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42261" y="1733550"/>
            <a:ext cx="5682407" cy="2235708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242260" y="4006793"/>
            <a:ext cx="5682408" cy="492443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2600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6044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 bwMode="gray">
          <a:xfrm>
            <a:off x="374750" y="1733425"/>
            <a:ext cx="5571050" cy="2091765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374750" y="4121711"/>
            <a:ext cx="5571050" cy="2091764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 tIns="45761" rIns="91521" bIns="45761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4" name="Content Placeholder 3"/>
          <p:cNvSpPr>
            <a:spLocks noGrp="1"/>
          </p:cNvSpPr>
          <p:nvPr>
            <p:ph sz="quarter" idx="14"/>
          </p:nvPr>
        </p:nvSpPr>
        <p:spPr>
          <a:xfrm>
            <a:off x="6208181" y="1733552"/>
            <a:ext cx="572010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493654" y="1852295"/>
            <a:ext cx="3355452" cy="1854020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346383" indent="-176370">
              <a:buFont typeface="Wingdings" panose="05000000000000000000" pitchFamily="2" charset="2"/>
              <a:buChar char="§"/>
              <a:defRPr sz="1200"/>
            </a:lvl3pPr>
            <a:lvl4pPr marL="516398" indent="-170014">
              <a:buFont typeface="Wingdings" panose="05000000000000000000" pitchFamily="2" charset="2"/>
              <a:buChar char="§"/>
              <a:defRPr sz="1100"/>
            </a:lvl4pPr>
            <a:lvl5pPr marL="686412" indent="-170014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971057" y="1852295"/>
            <a:ext cx="1855840" cy="18553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algn="ctr">
              <a:lnSpc>
                <a:spcPct val="85000"/>
              </a:lnSpc>
            </a:pPr>
            <a:endParaRPr lang="en-US" sz="150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4092057" y="1970500"/>
            <a:ext cx="1615938" cy="1617613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LOGO, OR USE PLACEHOLDER TO ALIGN LOGO.</a:t>
            </a:r>
          </a:p>
        </p:txBody>
      </p:sp>
      <p:sp>
        <p:nvSpPr>
          <p:cNvPr id="92" name="Content Placeholder 39"/>
          <p:cNvSpPr>
            <a:spLocks noGrp="1"/>
          </p:cNvSpPr>
          <p:nvPr>
            <p:ph sz="quarter" idx="23"/>
          </p:nvPr>
        </p:nvSpPr>
        <p:spPr bwMode="gray">
          <a:xfrm>
            <a:off x="493652" y="4240583"/>
            <a:ext cx="5333244" cy="1854020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346383" indent="-176370">
              <a:buFont typeface="Wingdings" panose="05000000000000000000" pitchFamily="2" charset="2"/>
              <a:buChar char="§"/>
              <a:defRPr sz="1200"/>
            </a:lvl3pPr>
            <a:lvl4pPr marL="516398" indent="-170014">
              <a:buFont typeface="Wingdings" panose="05000000000000000000" pitchFamily="2" charset="2"/>
              <a:buChar char="§"/>
              <a:defRPr sz="1100"/>
            </a:lvl4pPr>
            <a:lvl5pPr marL="686412" indent="-170014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98136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76683" y="193676"/>
            <a:ext cx="9612608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2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76683" y="5174130"/>
            <a:ext cx="9612608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03215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8144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38419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40"/>
            <a:ext cx="894630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video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83832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985" y="1281112"/>
            <a:ext cx="10137987" cy="504348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32983-DA16-4D2D-8438-0C5BB41BEB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</p:spTree>
    <p:extLst>
      <p:ext uri="{BB962C8B-B14F-4D97-AF65-F5344CB8AC3E}">
        <p14:creationId xmlns:p14="http://schemas.microsoft.com/office/powerpoint/2010/main" val="1304961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2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733554"/>
            <a:ext cx="11661637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8" y="1106421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89183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156" y="1733421"/>
            <a:ext cx="5571050" cy="4480054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29"/>
            <a:ext cx="11432251" cy="904794"/>
          </a:xfrm>
        </p:spPr>
        <p:txBody>
          <a:bodyPr wrap="square" lIns="9144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6242265" y="1733554"/>
            <a:ext cx="5571965" cy="4479925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13018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531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063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594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9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6" y="648117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102" y="646085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7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6516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6585395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945148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65853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1DE7B-9588-45A9-B4CA-A749F744B5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50381" y="0"/>
            <a:ext cx="3341619" cy="2466608"/>
            <a:chOff x="8848076" y="0"/>
            <a:chExt cx="3340749" cy="246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3FF8CF-3042-4A20-91B5-FB66AEA6A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899" y="647879"/>
              <a:ext cx="868611" cy="72406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61E791-21E5-40C6-9804-4D79551C90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1371600"/>
              <a:ext cx="1097280" cy="1095008"/>
            </a:xfrm>
            <a:prstGeom prst="rect">
              <a:avLst/>
            </a:prstGeom>
            <a:solidFill>
              <a:srgbClr val="126EA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0C2CA3-32D6-47F4-ABC3-866431349A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0"/>
              <a:ext cx="649224" cy="647879"/>
            </a:xfrm>
            <a:prstGeom prst="rect">
              <a:avLst/>
            </a:prstGeom>
            <a:solidFill>
              <a:srgbClr val="A2E1D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B5FA5D-C46B-48AC-8A5F-100547C5BD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48076" y="0"/>
              <a:ext cx="1374789" cy="1371941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DB503E-9645-4252-B767-CF2ED689D5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728064" y="1371941"/>
              <a:ext cx="494801" cy="493776"/>
            </a:xfrm>
            <a:prstGeom prst="rect">
              <a:avLst/>
            </a:prstGeom>
            <a:solidFill>
              <a:srgbClr val="0626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893092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7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accent2"/>
                </a:solidFill>
              </a:defRPr>
            </a:lvl1pPr>
            <a:lvl2pPr marL="342797" indent="0">
              <a:buNone/>
              <a:defRPr sz="1500" b="1"/>
            </a:lvl2pPr>
            <a:lvl3pPr marL="685594" indent="0">
              <a:buNone/>
              <a:defRPr sz="1350" b="1"/>
            </a:lvl3pPr>
            <a:lvl4pPr marL="1028391" indent="0">
              <a:buNone/>
              <a:defRPr sz="1200" b="1"/>
            </a:lvl4pPr>
            <a:lvl5pPr marL="1371189" indent="0">
              <a:buNone/>
              <a:defRPr sz="1200" b="1"/>
            </a:lvl5pPr>
            <a:lvl6pPr marL="1713986" indent="0">
              <a:buNone/>
              <a:defRPr sz="1200" b="1"/>
            </a:lvl6pPr>
            <a:lvl7pPr marL="2056783" indent="0">
              <a:buNone/>
              <a:defRPr sz="1200" b="1"/>
            </a:lvl7pPr>
            <a:lvl8pPr marL="2399580" indent="0">
              <a:buNone/>
              <a:defRPr sz="1200" b="1"/>
            </a:lvl8pPr>
            <a:lvl9pPr marL="274237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7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00" baseline="0">
                <a:solidFill>
                  <a:schemeClr val="bg2"/>
                </a:solidFill>
              </a:defRPr>
            </a:lvl1pPr>
            <a:lvl2pPr marL="171399" indent="0">
              <a:buFontTx/>
              <a:buNone/>
              <a:defRPr sz="600">
                <a:solidFill>
                  <a:schemeClr val="bg2"/>
                </a:solidFill>
              </a:defRPr>
            </a:lvl2pPr>
            <a:lvl3pPr marL="342797" indent="0">
              <a:buFontTx/>
              <a:buNone/>
              <a:defRPr sz="600">
                <a:solidFill>
                  <a:schemeClr val="bg2"/>
                </a:solidFill>
              </a:defRPr>
            </a:lvl3pPr>
            <a:lvl4pPr marL="514196" indent="0">
              <a:buFontTx/>
              <a:buNone/>
              <a:defRPr sz="600">
                <a:solidFill>
                  <a:schemeClr val="bg2"/>
                </a:solidFill>
              </a:defRPr>
            </a:lvl4pPr>
            <a:lvl5pPr>
              <a:buFontTx/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2" y="6480991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525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8" y="6460671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5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netapp-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6373011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55355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6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3" y="1733425"/>
            <a:ext cx="5743093" cy="4480055"/>
          </a:xfrm>
        </p:spPr>
        <p:txBody>
          <a:bodyPr wrap="square" lIns="91521">
            <a:noAutofit/>
          </a:bodyPr>
          <a:lstStyle>
            <a:lvl1pPr marL="343102" indent="-343102">
              <a:buFont typeface="+mj-lt"/>
              <a:buAutoNum type="arabicParenR"/>
              <a:defRPr sz="2199">
                <a:solidFill>
                  <a:schemeClr val="accent1"/>
                </a:solidFill>
              </a:defRPr>
            </a:lvl1pPr>
            <a:lvl2pPr marL="571837" indent="-228735">
              <a:buClr>
                <a:schemeClr val="accent1"/>
              </a:buClr>
              <a:buFont typeface="Wingdings" panose="05000000000000000000" pitchFamily="2" charset="2"/>
              <a:buChar char="§"/>
              <a:defRPr sz="1799"/>
            </a:lvl2pPr>
            <a:lvl3pPr marL="80057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308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04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4" name="Content Placeholder 39"/>
          <p:cNvSpPr>
            <a:spLocks noGrp="1"/>
          </p:cNvSpPr>
          <p:nvPr>
            <p:ph sz="quarter" idx="16" hasCustomPrompt="1"/>
          </p:nvPr>
        </p:nvSpPr>
        <p:spPr bwMode="gray">
          <a:xfrm>
            <a:off x="6181577" y="1733425"/>
            <a:ext cx="5743093" cy="4480055"/>
          </a:xfrm>
        </p:spPr>
        <p:txBody>
          <a:bodyPr wrap="square" lIns="91521">
            <a:noAutofit/>
          </a:bodyPr>
          <a:lstStyle>
            <a:lvl1pPr marL="343102" indent="-343102">
              <a:buFont typeface="+mj-lt"/>
              <a:buAutoNum type="arabicParenR" startAt="5"/>
              <a:defRPr sz="2199">
                <a:solidFill>
                  <a:schemeClr val="accent1"/>
                </a:solidFill>
              </a:defRPr>
            </a:lvl1pPr>
            <a:lvl2pPr marL="571837" indent="-228735">
              <a:buClr>
                <a:schemeClr val="accent1"/>
              </a:buClr>
              <a:buFont typeface="Wingdings" panose="05000000000000000000" pitchFamily="2" charset="2"/>
              <a:buChar char="§"/>
              <a:defRPr sz="1799"/>
            </a:lvl2pPr>
            <a:lvl3pPr marL="80057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308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04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47065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92127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6418220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2" y="4083426"/>
            <a:ext cx="6418220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20280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03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92127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1" y="2586361"/>
            <a:ext cx="6346004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2" y="4083426"/>
            <a:ext cx="6346002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1549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1632">
          <p15:clr>
            <a:srgbClr val="FBAE40"/>
          </p15:clr>
        </p15:guide>
        <p15:guide id="2" pos="499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127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2391" y="4085414"/>
            <a:ext cx="9047153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2390" y="2586360"/>
            <a:ext cx="9047154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845" y="6275742"/>
            <a:ext cx="1317079" cy="5339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44069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92127" cy="6856284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8" y="6472734"/>
            <a:ext cx="7528651" cy="212930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3639"/>
            <a:ext cx="1052888" cy="192024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2392" y="2568465"/>
            <a:ext cx="9047026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822783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92127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9047153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1" y="4083426"/>
            <a:ext cx="9047026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38889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1"/>
            <a:ext cx="12192127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2391" y="4085414"/>
            <a:ext cx="9047152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2391" y="2586361"/>
            <a:ext cx="9047153" cy="1470025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845" y="6275742"/>
            <a:ext cx="1317079" cy="5339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2743921" cy="2286005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38700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92127" cy="685628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2392" y="2586937"/>
            <a:ext cx="9047026" cy="1470025"/>
          </a:xfrm>
        </p:spPr>
        <p:txBody>
          <a:bodyPr anchor="b"/>
          <a:lstStyle>
            <a:lvl1pPr marL="0" indent="0">
              <a:buNone/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5275311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92127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9047153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1" y="4083426"/>
            <a:ext cx="9047026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5112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2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4" name="Content Placeholder 39"/>
          <p:cNvSpPr>
            <a:spLocks noGrp="1"/>
          </p:cNvSpPr>
          <p:nvPr>
            <p:ph sz="quarter" idx="16" hasCustomPrompt="1"/>
          </p:nvPr>
        </p:nvSpPr>
        <p:spPr bwMode="gray">
          <a:xfrm>
            <a:off x="6181576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 startAt="5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6887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2" y="2586361"/>
            <a:ext cx="9047153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2" y="4083426"/>
            <a:ext cx="9047153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32781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" y="2"/>
            <a:ext cx="12192127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2391" y="4085414"/>
            <a:ext cx="9047152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2391" y="2586361"/>
            <a:ext cx="9047153" cy="1470025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845" y="6275742"/>
            <a:ext cx="1317079" cy="533976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73874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915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2392" y="2586937"/>
            <a:ext cx="9047026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071755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031" y="232384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11661637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07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50809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61489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506528"/>
            <a:ext cx="11661637" cy="4706949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56327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5937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/>
          </p:nvPr>
        </p:nvSpPr>
        <p:spPr bwMode="gray">
          <a:xfrm>
            <a:off x="421884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/>
          </p:nvPr>
        </p:nvSpPr>
        <p:spPr bwMode="gray">
          <a:xfrm>
            <a:off x="8174652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86436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0" y="1733425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/>
          </p:nvPr>
        </p:nvSpPr>
        <p:spPr>
          <a:xfrm>
            <a:off x="6208180" y="1733552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263030" y="4062939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/>
          </p:nvPr>
        </p:nvSpPr>
        <p:spPr>
          <a:xfrm>
            <a:off x="6208180" y="4063067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12211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42261" y="1733550"/>
            <a:ext cx="5682407" cy="2235708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242260" y="4006793"/>
            <a:ext cx="5682408" cy="492443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2600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16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5247"/>
      </p:ext>
    </p:extLst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 bwMode="gray">
          <a:xfrm>
            <a:off x="374750" y="1733425"/>
            <a:ext cx="5571050" cy="2091765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374750" y="4121711"/>
            <a:ext cx="5571050" cy="2091764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 tIns="45761" rIns="91521" bIns="45761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4" name="Content Placeholder 3"/>
          <p:cNvSpPr>
            <a:spLocks noGrp="1"/>
          </p:cNvSpPr>
          <p:nvPr>
            <p:ph sz="quarter" idx="14"/>
          </p:nvPr>
        </p:nvSpPr>
        <p:spPr>
          <a:xfrm>
            <a:off x="6208181" y="1733552"/>
            <a:ext cx="572010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493654" y="1852295"/>
            <a:ext cx="3355452" cy="1854020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346383" indent="-176370">
              <a:buFont typeface="Wingdings" panose="05000000000000000000" pitchFamily="2" charset="2"/>
              <a:buChar char="§"/>
              <a:defRPr sz="1200"/>
            </a:lvl3pPr>
            <a:lvl4pPr marL="516398" indent="-170014">
              <a:buFont typeface="Wingdings" panose="05000000000000000000" pitchFamily="2" charset="2"/>
              <a:buChar char="§"/>
              <a:defRPr sz="1100"/>
            </a:lvl4pPr>
            <a:lvl5pPr marL="686412" indent="-170014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971057" y="1852295"/>
            <a:ext cx="1855840" cy="18553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algn="ctr">
              <a:lnSpc>
                <a:spcPct val="85000"/>
              </a:lnSpc>
            </a:pPr>
            <a:endParaRPr lang="en-US" sz="150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4092057" y="1970500"/>
            <a:ext cx="1615938" cy="1617613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LOGO, OR USE PLACEHOLDER TO ALIGN LOGO.</a:t>
            </a:r>
          </a:p>
        </p:txBody>
      </p:sp>
      <p:sp>
        <p:nvSpPr>
          <p:cNvPr id="92" name="Content Placeholder 39"/>
          <p:cNvSpPr>
            <a:spLocks noGrp="1"/>
          </p:cNvSpPr>
          <p:nvPr>
            <p:ph sz="quarter" idx="23"/>
          </p:nvPr>
        </p:nvSpPr>
        <p:spPr bwMode="gray">
          <a:xfrm>
            <a:off x="493652" y="4240583"/>
            <a:ext cx="5333244" cy="1854020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346383" indent="-176370">
              <a:buFont typeface="Wingdings" panose="05000000000000000000" pitchFamily="2" charset="2"/>
              <a:buChar char="§"/>
              <a:defRPr sz="1200"/>
            </a:lvl3pPr>
            <a:lvl4pPr marL="516398" indent="-170014">
              <a:buFont typeface="Wingdings" panose="05000000000000000000" pitchFamily="2" charset="2"/>
              <a:buChar char="§"/>
              <a:defRPr sz="1100"/>
            </a:lvl4pPr>
            <a:lvl5pPr marL="686412" indent="-170014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2423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76683" y="193676"/>
            <a:ext cx="9612608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2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76683" y="5174130"/>
            <a:ext cx="9612608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98466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1252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54694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40"/>
            <a:ext cx="894630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video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48633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375002" y="1106416"/>
            <a:ext cx="11432977" cy="400110"/>
          </a:xfrm>
        </p:spPr>
        <p:txBody>
          <a:bodyPr lIns="0"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01" y="193674"/>
            <a:ext cx="11432251" cy="904794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374749" y="1733552"/>
            <a:ext cx="11432977" cy="4479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74748" y="6238606"/>
            <a:ext cx="11432977" cy="215526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grpSp>
        <p:nvGrpSpPr>
          <p:cNvPr id="24" name="NetApp Logo"/>
          <p:cNvGrpSpPr>
            <a:grpSpLocks noChangeAspect="1"/>
          </p:cNvGrpSpPr>
          <p:nvPr userDrawn="1"/>
        </p:nvGrpSpPr>
        <p:grpSpPr bwMode="gray">
          <a:xfrm>
            <a:off x="10743957" y="6481640"/>
            <a:ext cx="1091398" cy="218608"/>
            <a:chOff x="1841" y="1625"/>
            <a:chExt cx="3999" cy="1068"/>
          </a:xfrm>
        </p:grpSpPr>
        <p:sp>
          <p:nvSpPr>
            <p:cNvPr id="27" name="Freeform 6"/>
            <p:cNvSpPr>
              <a:spLocks/>
            </p:cNvSpPr>
            <p:nvPr userDrawn="1"/>
          </p:nvSpPr>
          <p:spPr bwMode="gray">
            <a:xfrm>
              <a:off x="1841" y="1625"/>
              <a:ext cx="1148" cy="957"/>
            </a:xfrm>
            <a:custGeom>
              <a:avLst/>
              <a:gdLst>
                <a:gd name="T0" fmla="*/ 0 w 1148"/>
                <a:gd name="T1" fmla="*/ 0 h 957"/>
                <a:gd name="T2" fmla="*/ 0 w 1148"/>
                <a:gd name="T3" fmla="*/ 957 h 957"/>
                <a:gd name="T4" fmla="*/ 447 w 1148"/>
                <a:gd name="T5" fmla="*/ 957 h 957"/>
                <a:gd name="T6" fmla="*/ 447 w 1148"/>
                <a:gd name="T7" fmla="*/ 383 h 957"/>
                <a:gd name="T8" fmla="*/ 702 w 1148"/>
                <a:gd name="T9" fmla="*/ 383 h 957"/>
                <a:gd name="T10" fmla="*/ 702 w 1148"/>
                <a:gd name="T11" fmla="*/ 957 h 957"/>
                <a:gd name="T12" fmla="*/ 1148 w 1148"/>
                <a:gd name="T13" fmla="*/ 957 h 957"/>
                <a:gd name="T14" fmla="*/ 1148 w 1148"/>
                <a:gd name="T15" fmla="*/ 0 h 957"/>
                <a:gd name="T16" fmla="*/ 0 w 1148"/>
                <a:gd name="T17" fmla="*/ 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8" h="957">
                  <a:moveTo>
                    <a:pt x="0" y="0"/>
                  </a:moveTo>
                  <a:lnTo>
                    <a:pt x="0" y="957"/>
                  </a:lnTo>
                  <a:lnTo>
                    <a:pt x="447" y="957"/>
                  </a:lnTo>
                  <a:lnTo>
                    <a:pt x="447" y="383"/>
                  </a:lnTo>
                  <a:lnTo>
                    <a:pt x="702" y="383"/>
                  </a:lnTo>
                  <a:lnTo>
                    <a:pt x="702" y="957"/>
                  </a:lnTo>
                  <a:lnTo>
                    <a:pt x="1148" y="957"/>
                  </a:lnTo>
                  <a:lnTo>
                    <a:pt x="1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gray">
            <a:xfrm>
              <a:off x="3244" y="2097"/>
              <a:ext cx="428" cy="485"/>
            </a:xfrm>
            <a:custGeom>
              <a:avLst/>
              <a:gdLst>
                <a:gd name="T0" fmla="*/ 322 w 428"/>
                <a:gd name="T1" fmla="*/ 300 h 485"/>
                <a:gd name="T2" fmla="*/ 97 w 428"/>
                <a:gd name="T3" fmla="*/ 0 h 485"/>
                <a:gd name="T4" fmla="*/ 0 w 428"/>
                <a:gd name="T5" fmla="*/ 0 h 485"/>
                <a:gd name="T6" fmla="*/ 0 w 428"/>
                <a:gd name="T7" fmla="*/ 485 h 485"/>
                <a:gd name="T8" fmla="*/ 104 w 428"/>
                <a:gd name="T9" fmla="*/ 485 h 485"/>
                <a:gd name="T10" fmla="*/ 104 w 428"/>
                <a:gd name="T11" fmla="*/ 180 h 485"/>
                <a:gd name="T12" fmla="*/ 338 w 428"/>
                <a:gd name="T13" fmla="*/ 485 h 485"/>
                <a:gd name="T14" fmla="*/ 428 w 428"/>
                <a:gd name="T15" fmla="*/ 485 h 485"/>
                <a:gd name="T16" fmla="*/ 428 w 428"/>
                <a:gd name="T17" fmla="*/ 0 h 485"/>
                <a:gd name="T18" fmla="*/ 322 w 428"/>
                <a:gd name="T19" fmla="*/ 0 h 485"/>
                <a:gd name="T20" fmla="*/ 322 w 428"/>
                <a:gd name="T21" fmla="*/ 30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8" h="485">
                  <a:moveTo>
                    <a:pt x="322" y="300"/>
                  </a:moveTo>
                  <a:lnTo>
                    <a:pt x="97" y="0"/>
                  </a:lnTo>
                  <a:lnTo>
                    <a:pt x="0" y="0"/>
                  </a:lnTo>
                  <a:lnTo>
                    <a:pt x="0" y="485"/>
                  </a:lnTo>
                  <a:lnTo>
                    <a:pt x="104" y="485"/>
                  </a:lnTo>
                  <a:lnTo>
                    <a:pt x="104" y="180"/>
                  </a:lnTo>
                  <a:lnTo>
                    <a:pt x="338" y="485"/>
                  </a:lnTo>
                  <a:lnTo>
                    <a:pt x="428" y="485"/>
                  </a:lnTo>
                  <a:lnTo>
                    <a:pt x="428" y="0"/>
                  </a:lnTo>
                  <a:lnTo>
                    <a:pt x="322" y="0"/>
                  </a:lnTo>
                  <a:lnTo>
                    <a:pt x="322" y="3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9" name="Freeform 8"/>
            <p:cNvSpPr>
              <a:spLocks noEditPoints="1"/>
            </p:cNvSpPr>
            <p:nvPr userDrawn="1"/>
          </p:nvSpPr>
          <p:spPr bwMode="gray">
            <a:xfrm>
              <a:off x="3721" y="2206"/>
              <a:ext cx="362" cy="385"/>
            </a:xfrm>
            <a:custGeom>
              <a:avLst/>
              <a:gdLst>
                <a:gd name="T0" fmla="*/ 77 w 153"/>
                <a:gd name="T1" fmla="*/ 0 h 163"/>
                <a:gd name="T2" fmla="*/ 0 w 153"/>
                <a:gd name="T3" fmla="*/ 81 h 163"/>
                <a:gd name="T4" fmla="*/ 0 w 153"/>
                <a:gd name="T5" fmla="*/ 82 h 163"/>
                <a:gd name="T6" fmla="*/ 81 w 153"/>
                <a:gd name="T7" fmla="*/ 163 h 163"/>
                <a:gd name="T8" fmla="*/ 145 w 153"/>
                <a:gd name="T9" fmla="*/ 133 h 163"/>
                <a:gd name="T10" fmla="*/ 120 w 153"/>
                <a:gd name="T11" fmla="*/ 111 h 163"/>
                <a:gd name="T12" fmla="*/ 82 w 153"/>
                <a:gd name="T13" fmla="*/ 127 h 163"/>
                <a:gd name="T14" fmla="*/ 44 w 153"/>
                <a:gd name="T15" fmla="*/ 97 h 163"/>
                <a:gd name="T16" fmla="*/ 152 w 153"/>
                <a:gd name="T17" fmla="*/ 97 h 163"/>
                <a:gd name="T18" fmla="*/ 153 w 153"/>
                <a:gd name="T19" fmla="*/ 85 h 163"/>
                <a:gd name="T20" fmla="*/ 77 w 153"/>
                <a:gd name="T21" fmla="*/ 0 h 163"/>
                <a:gd name="T22" fmla="*/ 43 w 153"/>
                <a:gd name="T23" fmla="*/ 69 h 163"/>
                <a:gd name="T24" fmla="*/ 77 w 153"/>
                <a:gd name="T25" fmla="*/ 36 h 163"/>
                <a:gd name="T26" fmla="*/ 110 w 153"/>
                <a:gd name="T27" fmla="*/ 69 h 163"/>
                <a:gd name="T28" fmla="*/ 43 w 153"/>
                <a:gd name="T29" fmla="*/ 6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63">
                  <a:moveTo>
                    <a:pt x="77" y="0"/>
                  </a:moveTo>
                  <a:cubicBezTo>
                    <a:pt x="32" y="0"/>
                    <a:pt x="0" y="37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130"/>
                    <a:pt x="35" y="163"/>
                    <a:pt x="81" y="163"/>
                  </a:cubicBezTo>
                  <a:cubicBezTo>
                    <a:pt x="110" y="163"/>
                    <a:pt x="131" y="152"/>
                    <a:pt x="145" y="133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08" y="122"/>
                    <a:pt x="97" y="127"/>
                    <a:pt x="82" y="127"/>
                  </a:cubicBezTo>
                  <a:cubicBezTo>
                    <a:pt x="62" y="127"/>
                    <a:pt x="48" y="117"/>
                    <a:pt x="44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3" y="93"/>
                    <a:pt x="153" y="88"/>
                    <a:pt x="153" y="85"/>
                  </a:cubicBezTo>
                  <a:cubicBezTo>
                    <a:pt x="153" y="41"/>
                    <a:pt x="129" y="0"/>
                    <a:pt x="77" y="0"/>
                  </a:cubicBezTo>
                  <a:close/>
                  <a:moveTo>
                    <a:pt x="43" y="69"/>
                  </a:moveTo>
                  <a:cubicBezTo>
                    <a:pt x="47" y="49"/>
                    <a:pt x="59" y="36"/>
                    <a:pt x="77" y="36"/>
                  </a:cubicBezTo>
                  <a:cubicBezTo>
                    <a:pt x="96" y="36"/>
                    <a:pt x="107" y="49"/>
                    <a:pt x="110" y="69"/>
                  </a:cubicBezTo>
                  <a:lnTo>
                    <a:pt x="43" y="6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gray">
            <a:xfrm>
              <a:off x="4104" y="2121"/>
              <a:ext cx="234" cy="468"/>
            </a:xfrm>
            <a:custGeom>
              <a:avLst/>
              <a:gdLst>
                <a:gd name="T0" fmla="*/ 63 w 99"/>
                <a:gd name="T1" fmla="*/ 0 h 198"/>
                <a:gd name="T2" fmla="*/ 18 w 99"/>
                <a:gd name="T3" fmla="*/ 0 h 198"/>
                <a:gd name="T4" fmla="*/ 18 w 99"/>
                <a:gd name="T5" fmla="*/ 39 h 198"/>
                <a:gd name="T6" fmla="*/ 0 w 99"/>
                <a:gd name="T7" fmla="*/ 39 h 198"/>
                <a:gd name="T8" fmla="*/ 0 w 99"/>
                <a:gd name="T9" fmla="*/ 77 h 198"/>
                <a:gd name="T10" fmla="*/ 18 w 99"/>
                <a:gd name="T11" fmla="*/ 77 h 198"/>
                <a:gd name="T12" fmla="*/ 18 w 99"/>
                <a:gd name="T13" fmla="*/ 151 h 198"/>
                <a:gd name="T14" fmla="*/ 64 w 99"/>
                <a:gd name="T15" fmla="*/ 198 h 198"/>
                <a:gd name="T16" fmla="*/ 99 w 99"/>
                <a:gd name="T17" fmla="*/ 189 h 198"/>
                <a:gd name="T18" fmla="*/ 99 w 99"/>
                <a:gd name="T19" fmla="*/ 153 h 198"/>
                <a:gd name="T20" fmla="*/ 77 w 99"/>
                <a:gd name="T21" fmla="*/ 159 h 198"/>
                <a:gd name="T22" fmla="*/ 63 w 99"/>
                <a:gd name="T23" fmla="*/ 144 h 198"/>
                <a:gd name="T24" fmla="*/ 63 w 99"/>
                <a:gd name="T25" fmla="*/ 77 h 198"/>
                <a:gd name="T26" fmla="*/ 99 w 99"/>
                <a:gd name="T27" fmla="*/ 77 h 198"/>
                <a:gd name="T28" fmla="*/ 99 w 99"/>
                <a:gd name="T29" fmla="*/ 39 h 198"/>
                <a:gd name="T30" fmla="*/ 63 w 99"/>
                <a:gd name="T31" fmla="*/ 39 h 198"/>
                <a:gd name="T32" fmla="*/ 63 w 99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8">
                  <a:moveTo>
                    <a:pt x="6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87"/>
                    <a:pt x="37" y="198"/>
                    <a:pt x="64" y="198"/>
                  </a:cubicBezTo>
                  <a:cubicBezTo>
                    <a:pt x="79" y="198"/>
                    <a:pt x="89" y="194"/>
                    <a:pt x="99" y="189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2" y="157"/>
                    <a:pt x="85" y="159"/>
                    <a:pt x="77" y="159"/>
                  </a:cubicBezTo>
                  <a:cubicBezTo>
                    <a:pt x="67" y="159"/>
                    <a:pt x="63" y="154"/>
                    <a:pt x="63" y="144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63" y="39"/>
                    <a:pt x="63" y="39"/>
                    <a:pt x="63" y="39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1" name="Freeform 10"/>
            <p:cNvSpPr>
              <a:spLocks noEditPoints="1"/>
            </p:cNvSpPr>
            <p:nvPr userDrawn="1"/>
          </p:nvSpPr>
          <p:spPr bwMode="gray">
            <a:xfrm>
              <a:off x="4886" y="2206"/>
              <a:ext cx="387" cy="487"/>
            </a:xfrm>
            <a:custGeom>
              <a:avLst/>
              <a:gdLst>
                <a:gd name="T0" fmla="*/ 93 w 164"/>
                <a:gd name="T1" fmla="*/ 0 h 206"/>
                <a:gd name="T2" fmla="*/ 44 w 164"/>
                <a:gd name="T3" fmla="*/ 26 h 206"/>
                <a:gd name="T4" fmla="*/ 44 w 164"/>
                <a:gd name="T5" fmla="*/ 3 h 206"/>
                <a:gd name="T6" fmla="*/ 0 w 164"/>
                <a:gd name="T7" fmla="*/ 3 h 206"/>
                <a:gd name="T8" fmla="*/ 0 w 164"/>
                <a:gd name="T9" fmla="*/ 206 h 206"/>
                <a:gd name="T10" fmla="*/ 44 w 164"/>
                <a:gd name="T11" fmla="*/ 206 h 206"/>
                <a:gd name="T12" fmla="*/ 44 w 164"/>
                <a:gd name="T13" fmla="*/ 139 h 206"/>
                <a:gd name="T14" fmla="*/ 93 w 164"/>
                <a:gd name="T15" fmla="*/ 162 h 206"/>
                <a:gd name="T16" fmla="*/ 164 w 164"/>
                <a:gd name="T17" fmla="*/ 81 h 206"/>
                <a:gd name="T18" fmla="*/ 164 w 164"/>
                <a:gd name="T19" fmla="*/ 81 h 206"/>
                <a:gd name="T20" fmla="*/ 93 w 164"/>
                <a:gd name="T21" fmla="*/ 0 h 206"/>
                <a:gd name="T22" fmla="*/ 120 w 164"/>
                <a:gd name="T23" fmla="*/ 81 h 206"/>
                <a:gd name="T24" fmla="*/ 81 w 164"/>
                <a:gd name="T25" fmla="*/ 124 h 206"/>
                <a:gd name="T26" fmla="*/ 44 w 164"/>
                <a:gd name="T27" fmla="*/ 81 h 206"/>
                <a:gd name="T28" fmla="*/ 44 w 164"/>
                <a:gd name="T29" fmla="*/ 81 h 206"/>
                <a:gd name="T30" fmla="*/ 81 w 164"/>
                <a:gd name="T31" fmla="*/ 38 h 206"/>
                <a:gd name="T32" fmla="*/ 120 w 164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06">
                  <a:moveTo>
                    <a:pt x="93" y="0"/>
                  </a:moveTo>
                  <a:cubicBezTo>
                    <a:pt x="70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5" y="151"/>
                    <a:pt x="69" y="162"/>
                    <a:pt x="93" y="162"/>
                  </a:cubicBezTo>
                  <a:cubicBezTo>
                    <a:pt x="130" y="162"/>
                    <a:pt x="164" y="133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29"/>
                    <a:pt x="129" y="0"/>
                    <a:pt x="93" y="0"/>
                  </a:cubicBezTo>
                  <a:close/>
                  <a:moveTo>
                    <a:pt x="120" y="81"/>
                  </a:moveTo>
                  <a:cubicBezTo>
                    <a:pt x="120" y="108"/>
                    <a:pt x="102" y="124"/>
                    <a:pt x="81" y="124"/>
                  </a:cubicBezTo>
                  <a:cubicBezTo>
                    <a:pt x="61" y="124"/>
                    <a:pt x="44" y="107"/>
                    <a:pt x="44" y="81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55"/>
                    <a:pt x="61" y="38"/>
                    <a:pt x="81" y="38"/>
                  </a:cubicBezTo>
                  <a:cubicBezTo>
                    <a:pt x="102" y="38"/>
                    <a:pt x="120" y="55"/>
                    <a:pt x="120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gray">
            <a:xfrm>
              <a:off x="5316" y="2206"/>
              <a:ext cx="385" cy="487"/>
            </a:xfrm>
            <a:custGeom>
              <a:avLst/>
              <a:gdLst>
                <a:gd name="T0" fmla="*/ 92 w 163"/>
                <a:gd name="T1" fmla="*/ 0 h 206"/>
                <a:gd name="T2" fmla="*/ 44 w 163"/>
                <a:gd name="T3" fmla="*/ 26 h 206"/>
                <a:gd name="T4" fmla="*/ 44 w 163"/>
                <a:gd name="T5" fmla="*/ 3 h 206"/>
                <a:gd name="T6" fmla="*/ 0 w 163"/>
                <a:gd name="T7" fmla="*/ 3 h 206"/>
                <a:gd name="T8" fmla="*/ 0 w 163"/>
                <a:gd name="T9" fmla="*/ 206 h 206"/>
                <a:gd name="T10" fmla="*/ 44 w 163"/>
                <a:gd name="T11" fmla="*/ 206 h 206"/>
                <a:gd name="T12" fmla="*/ 44 w 163"/>
                <a:gd name="T13" fmla="*/ 139 h 206"/>
                <a:gd name="T14" fmla="*/ 92 w 163"/>
                <a:gd name="T15" fmla="*/ 162 h 206"/>
                <a:gd name="T16" fmla="*/ 163 w 163"/>
                <a:gd name="T17" fmla="*/ 81 h 206"/>
                <a:gd name="T18" fmla="*/ 163 w 163"/>
                <a:gd name="T19" fmla="*/ 81 h 206"/>
                <a:gd name="T20" fmla="*/ 92 w 163"/>
                <a:gd name="T21" fmla="*/ 0 h 206"/>
                <a:gd name="T22" fmla="*/ 119 w 163"/>
                <a:gd name="T23" fmla="*/ 81 h 206"/>
                <a:gd name="T24" fmla="*/ 81 w 163"/>
                <a:gd name="T25" fmla="*/ 124 h 206"/>
                <a:gd name="T26" fmla="*/ 43 w 163"/>
                <a:gd name="T27" fmla="*/ 81 h 206"/>
                <a:gd name="T28" fmla="*/ 43 w 163"/>
                <a:gd name="T29" fmla="*/ 81 h 206"/>
                <a:gd name="T30" fmla="*/ 81 w 163"/>
                <a:gd name="T31" fmla="*/ 38 h 206"/>
                <a:gd name="T32" fmla="*/ 119 w 163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206">
                  <a:moveTo>
                    <a:pt x="92" y="0"/>
                  </a:moveTo>
                  <a:cubicBezTo>
                    <a:pt x="69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4" y="151"/>
                    <a:pt x="69" y="162"/>
                    <a:pt x="92" y="162"/>
                  </a:cubicBezTo>
                  <a:cubicBezTo>
                    <a:pt x="129" y="162"/>
                    <a:pt x="163" y="133"/>
                    <a:pt x="163" y="81"/>
                  </a:cubicBezTo>
                  <a:cubicBezTo>
                    <a:pt x="163" y="81"/>
                    <a:pt x="163" y="81"/>
                    <a:pt x="163" y="81"/>
                  </a:cubicBezTo>
                  <a:cubicBezTo>
                    <a:pt x="163" y="29"/>
                    <a:pt x="129" y="0"/>
                    <a:pt x="92" y="0"/>
                  </a:cubicBezTo>
                  <a:close/>
                  <a:moveTo>
                    <a:pt x="119" y="81"/>
                  </a:moveTo>
                  <a:cubicBezTo>
                    <a:pt x="119" y="108"/>
                    <a:pt x="102" y="124"/>
                    <a:pt x="81" y="124"/>
                  </a:cubicBezTo>
                  <a:cubicBezTo>
                    <a:pt x="60" y="124"/>
                    <a:pt x="43" y="107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55"/>
                    <a:pt x="60" y="38"/>
                    <a:pt x="81" y="38"/>
                  </a:cubicBezTo>
                  <a:cubicBezTo>
                    <a:pt x="102" y="38"/>
                    <a:pt x="119" y="55"/>
                    <a:pt x="119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3" name="Freeform 12"/>
            <p:cNvSpPr>
              <a:spLocks noEditPoints="1"/>
            </p:cNvSpPr>
            <p:nvPr userDrawn="1"/>
          </p:nvSpPr>
          <p:spPr bwMode="gray">
            <a:xfrm>
              <a:off x="4364" y="2097"/>
              <a:ext cx="496" cy="485"/>
            </a:xfrm>
            <a:custGeom>
              <a:avLst/>
              <a:gdLst>
                <a:gd name="T0" fmla="*/ 201 w 496"/>
                <a:gd name="T1" fmla="*/ 0 h 485"/>
                <a:gd name="T2" fmla="*/ 0 w 496"/>
                <a:gd name="T3" fmla="*/ 485 h 485"/>
                <a:gd name="T4" fmla="*/ 109 w 496"/>
                <a:gd name="T5" fmla="*/ 485 h 485"/>
                <a:gd name="T6" fmla="*/ 151 w 496"/>
                <a:gd name="T7" fmla="*/ 376 h 485"/>
                <a:gd name="T8" fmla="*/ 343 w 496"/>
                <a:gd name="T9" fmla="*/ 376 h 485"/>
                <a:gd name="T10" fmla="*/ 385 w 496"/>
                <a:gd name="T11" fmla="*/ 485 h 485"/>
                <a:gd name="T12" fmla="*/ 496 w 496"/>
                <a:gd name="T13" fmla="*/ 485 h 485"/>
                <a:gd name="T14" fmla="*/ 295 w 496"/>
                <a:gd name="T15" fmla="*/ 0 h 485"/>
                <a:gd name="T16" fmla="*/ 201 w 496"/>
                <a:gd name="T17" fmla="*/ 0 h 485"/>
                <a:gd name="T18" fmla="*/ 182 w 496"/>
                <a:gd name="T19" fmla="*/ 284 h 485"/>
                <a:gd name="T20" fmla="*/ 246 w 496"/>
                <a:gd name="T21" fmla="*/ 128 h 485"/>
                <a:gd name="T22" fmla="*/ 309 w 496"/>
                <a:gd name="T23" fmla="*/ 284 h 485"/>
                <a:gd name="T24" fmla="*/ 182 w 496"/>
                <a:gd name="T25" fmla="*/ 28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485">
                  <a:moveTo>
                    <a:pt x="201" y="0"/>
                  </a:moveTo>
                  <a:lnTo>
                    <a:pt x="0" y="485"/>
                  </a:lnTo>
                  <a:lnTo>
                    <a:pt x="109" y="485"/>
                  </a:lnTo>
                  <a:lnTo>
                    <a:pt x="151" y="376"/>
                  </a:lnTo>
                  <a:lnTo>
                    <a:pt x="343" y="376"/>
                  </a:lnTo>
                  <a:lnTo>
                    <a:pt x="385" y="485"/>
                  </a:lnTo>
                  <a:lnTo>
                    <a:pt x="496" y="485"/>
                  </a:lnTo>
                  <a:lnTo>
                    <a:pt x="295" y="0"/>
                  </a:lnTo>
                  <a:lnTo>
                    <a:pt x="201" y="0"/>
                  </a:lnTo>
                  <a:close/>
                  <a:moveTo>
                    <a:pt x="182" y="284"/>
                  </a:moveTo>
                  <a:lnTo>
                    <a:pt x="246" y="128"/>
                  </a:lnTo>
                  <a:lnTo>
                    <a:pt x="309" y="284"/>
                  </a:lnTo>
                  <a:lnTo>
                    <a:pt x="182" y="28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4" name="Freeform 13"/>
            <p:cNvSpPr>
              <a:spLocks noEditPoints="1"/>
            </p:cNvSpPr>
            <p:nvPr userDrawn="1"/>
          </p:nvSpPr>
          <p:spPr bwMode="gray">
            <a:xfrm>
              <a:off x="5758" y="2232"/>
              <a:ext cx="52" cy="71"/>
            </a:xfrm>
            <a:custGeom>
              <a:avLst/>
              <a:gdLst>
                <a:gd name="T0" fmla="*/ 19 w 22"/>
                <a:gd name="T1" fmla="*/ 15 h 30"/>
                <a:gd name="T2" fmla="*/ 22 w 22"/>
                <a:gd name="T3" fmla="*/ 9 h 30"/>
                <a:gd name="T4" fmla="*/ 19 w 22"/>
                <a:gd name="T5" fmla="*/ 3 h 30"/>
                <a:gd name="T6" fmla="*/ 11 w 22"/>
                <a:gd name="T7" fmla="*/ 0 h 30"/>
                <a:gd name="T8" fmla="*/ 0 w 22"/>
                <a:gd name="T9" fmla="*/ 0 h 30"/>
                <a:gd name="T10" fmla="*/ 0 w 22"/>
                <a:gd name="T11" fmla="*/ 30 h 30"/>
                <a:gd name="T12" fmla="*/ 4 w 22"/>
                <a:gd name="T13" fmla="*/ 30 h 30"/>
                <a:gd name="T14" fmla="*/ 4 w 22"/>
                <a:gd name="T15" fmla="*/ 17 h 30"/>
                <a:gd name="T16" fmla="*/ 9 w 22"/>
                <a:gd name="T17" fmla="*/ 17 h 30"/>
                <a:gd name="T18" fmla="*/ 17 w 22"/>
                <a:gd name="T19" fmla="*/ 30 h 30"/>
                <a:gd name="T20" fmla="*/ 22 w 22"/>
                <a:gd name="T21" fmla="*/ 30 h 30"/>
                <a:gd name="T22" fmla="*/ 14 w 22"/>
                <a:gd name="T23" fmla="*/ 17 h 30"/>
                <a:gd name="T24" fmla="*/ 19 w 22"/>
                <a:gd name="T25" fmla="*/ 15 h 30"/>
                <a:gd name="T26" fmla="*/ 9 w 22"/>
                <a:gd name="T27" fmla="*/ 14 h 30"/>
                <a:gd name="T28" fmla="*/ 4 w 22"/>
                <a:gd name="T29" fmla="*/ 14 h 30"/>
                <a:gd name="T30" fmla="*/ 4 w 22"/>
                <a:gd name="T31" fmla="*/ 4 h 30"/>
                <a:gd name="T32" fmla="*/ 10 w 22"/>
                <a:gd name="T33" fmla="*/ 4 h 30"/>
                <a:gd name="T34" fmla="*/ 13 w 22"/>
                <a:gd name="T35" fmla="*/ 4 h 30"/>
                <a:gd name="T36" fmla="*/ 15 w 22"/>
                <a:gd name="T37" fmla="*/ 5 h 30"/>
                <a:gd name="T38" fmla="*/ 16 w 22"/>
                <a:gd name="T39" fmla="*/ 6 h 30"/>
                <a:gd name="T40" fmla="*/ 17 w 22"/>
                <a:gd name="T41" fmla="*/ 9 h 30"/>
                <a:gd name="T42" fmla="*/ 16 w 22"/>
                <a:gd name="T43" fmla="*/ 12 h 30"/>
                <a:gd name="T44" fmla="*/ 15 w 22"/>
                <a:gd name="T45" fmla="*/ 13 h 30"/>
                <a:gd name="T46" fmla="*/ 12 w 22"/>
                <a:gd name="T47" fmla="*/ 14 h 30"/>
                <a:gd name="T48" fmla="*/ 9 w 22"/>
                <a:gd name="T4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30">
                  <a:moveTo>
                    <a:pt x="19" y="15"/>
                  </a:moveTo>
                  <a:cubicBezTo>
                    <a:pt x="21" y="14"/>
                    <a:pt x="22" y="12"/>
                    <a:pt x="22" y="9"/>
                  </a:cubicBezTo>
                  <a:cubicBezTo>
                    <a:pt x="22" y="6"/>
                    <a:pt x="21" y="4"/>
                    <a:pt x="19" y="3"/>
                  </a:cubicBezTo>
                  <a:cubicBezTo>
                    <a:pt x="17" y="1"/>
                    <a:pt x="15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8" y="16"/>
                    <a:pt x="19" y="15"/>
                  </a:cubicBezTo>
                  <a:close/>
                  <a:moveTo>
                    <a:pt x="9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7" y="7"/>
                    <a:pt x="17" y="8"/>
                    <a:pt x="17" y="9"/>
                  </a:cubicBezTo>
                  <a:cubicBezTo>
                    <a:pt x="17" y="10"/>
                    <a:pt x="17" y="11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4" y="13"/>
                    <a:pt x="13" y="13"/>
                    <a:pt x="12" y="14"/>
                  </a:cubicBezTo>
                  <a:cubicBezTo>
                    <a:pt x="11" y="14"/>
                    <a:pt x="10" y="14"/>
                    <a:pt x="9" y="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5" name="Freeform 14"/>
            <p:cNvSpPr>
              <a:spLocks noEditPoints="1"/>
            </p:cNvSpPr>
            <p:nvPr userDrawn="1"/>
          </p:nvSpPr>
          <p:spPr bwMode="gray">
            <a:xfrm>
              <a:off x="5720" y="2208"/>
              <a:ext cx="120" cy="121"/>
            </a:xfrm>
            <a:custGeom>
              <a:avLst/>
              <a:gdLst>
                <a:gd name="T0" fmla="*/ 49 w 51"/>
                <a:gd name="T1" fmla="*/ 15 h 51"/>
                <a:gd name="T2" fmla="*/ 44 w 51"/>
                <a:gd name="T3" fmla="*/ 7 h 51"/>
                <a:gd name="T4" fmla="*/ 35 w 51"/>
                <a:gd name="T5" fmla="*/ 2 h 51"/>
                <a:gd name="T6" fmla="*/ 26 w 51"/>
                <a:gd name="T7" fmla="*/ 0 h 51"/>
                <a:gd name="T8" fmla="*/ 16 w 51"/>
                <a:gd name="T9" fmla="*/ 2 h 51"/>
                <a:gd name="T10" fmla="*/ 8 w 51"/>
                <a:gd name="T11" fmla="*/ 7 h 51"/>
                <a:gd name="T12" fmla="*/ 2 w 51"/>
                <a:gd name="T13" fmla="*/ 15 h 51"/>
                <a:gd name="T14" fmla="*/ 0 w 51"/>
                <a:gd name="T15" fmla="*/ 25 h 51"/>
                <a:gd name="T16" fmla="*/ 2 w 51"/>
                <a:gd name="T17" fmla="*/ 35 h 51"/>
                <a:gd name="T18" fmla="*/ 8 w 51"/>
                <a:gd name="T19" fmla="*/ 44 h 51"/>
                <a:gd name="T20" fmla="*/ 16 w 51"/>
                <a:gd name="T21" fmla="*/ 49 h 51"/>
                <a:gd name="T22" fmla="*/ 26 w 51"/>
                <a:gd name="T23" fmla="*/ 51 h 51"/>
                <a:gd name="T24" fmla="*/ 35 w 51"/>
                <a:gd name="T25" fmla="*/ 49 h 51"/>
                <a:gd name="T26" fmla="*/ 44 w 51"/>
                <a:gd name="T27" fmla="*/ 44 h 51"/>
                <a:gd name="T28" fmla="*/ 49 w 51"/>
                <a:gd name="T29" fmla="*/ 35 h 51"/>
                <a:gd name="T30" fmla="*/ 51 w 51"/>
                <a:gd name="T31" fmla="*/ 25 h 51"/>
                <a:gd name="T32" fmla="*/ 49 w 51"/>
                <a:gd name="T33" fmla="*/ 15 h 51"/>
                <a:gd name="T34" fmla="*/ 45 w 51"/>
                <a:gd name="T35" fmla="*/ 34 h 51"/>
                <a:gd name="T36" fmla="*/ 41 w 51"/>
                <a:gd name="T37" fmla="*/ 41 h 51"/>
                <a:gd name="T38" fmla="*/ 34 w 51"/>
                <a:gd name="T39" fmla="*/ 45 h 51"/>
                <a:gd name="T40" fmla="*/ 26 w 51"/>
                <a:gd name="T41" fmla="*/ 47 h 51"/>
                <a:gd name="T42" fmla="*/ 17 w 51"/>
                <a:gd name="T43" fmla="*/ 45 h 51"/>
                <a:gd name="T44" fmla="*/ 11 w 51"/>
                <a:gd name="T45" fmla="*/ 41 h 51"/>
                <a:gd name="T46" fmla="*/ 6 w 51"/>
                <a:gd name="T47" fmla="*/ 34 h 51"/>
                <a:gd name="T48" fmla="*/ 5 w 51"/>
                <a:gd name="T49" fmla="*/ 25 h 51"/>
                <a:gd name="T50" fmla="*/ 6 w 51"/>
                <a:gd name="T51" fmla="*/ 17 h 51"/>
                <a:gd name="T52" fmla="*/ 11 w 51"/>
                <a:gd name="T53" fmla="*/ 10 h 51"/>
                <a:gd name="T54" fmla="*/ 17 w 51"/>
                <a:gd name="T55" fmla="*/ 5 h 51"/>
                <a:gd name="T56" fmla="*/ 26 w 51"/>
                <a:gd name="T57" fmla="*/ 4 h 51"/>
                <a:gd name="T58" fmla="*/ 34 w 51"/>
                <a:gd name="T59" fmla="*/ 5 h 51"/>
                <a:gd name="T60" fmla="*/ 41 w 51"/>
                <a:gd name="T61" fmla="*/ 10 h 51"/>
                <a:gd name="T62" fmla="*/ 45 w 51"/>
                <a:gd name="T63" fmla="*/ 17 h 51"/>
                <a:gd name="T64" fmla="*/ 47 w 51"/>
                <a:gd name="T65" fmla="*/ 25 h 51"/>
                <a:gd name="T66" fmla="*/ 45 w 51"/>
                <a:gd name="T67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49" y="15"/>
                  </a:moveTo>
                  <a:cubicBezTo>
                    <a:pt x="48" y="12"/>
                    <a:pt x="46" y="9"/>
                    <a:pt x="44" y="7"/>
                  </a:cubicBezTo>
                  <a:cubicBezTo>
                    <a:pt x="41" y="5"/>
                    <a:pt x="39" y="3"/>
                    <a:pt x="35" y="2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2" y="0"/>
                    <a:pt x="19" y="0"/>
                    <a:pt x="16" y="2"/>
                  </a:cubicBezTo>
                  <a:cubicBezTo>
                    <a:pt x="13" y="3"/>
                    <a:pt x="10" y="5"/>
                    <a:pt x="8" y="7"/>
                  </a:cubicBezTo>
                  <a:cubicBezTo>
                    <a:pt x="5" y="9"/>
                    <a:pt x="3" y="12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3" y="39"/>
                    <a:pt x="5" y="41"/>
                    <a:pt x="8" y="44"/>
                  </a:cubicBezTo>
                  <a:cubicBezTo>
                    <a:pt x="10" y="46"/>
                    <a:pt x="13" y="48"/>
                    <a:pt x="16" y="49"/>
                  </a:cubicBezTo>
                  <a:cubicBezTo>
                    <a:pt x="19" y="50"/>
                    <a:pt x="22" y="51"/>
                    <a:pt x="26" y="51"/>
                  </a:cubicBezTo>
                  <a:cubicBezTo>
                    <a:pt x="29" y="51"/>
                    <a:pt x="32" y="50"/>
                    <a:pt x="35" y="49"/>
                  </a:cubicBezTo>
                  <a:cubicBezTo>
                    <a:pt x="39" y="48"/>
                    <a:pt x="41" y="46"/>
                    <a:pt x="44" y="44"/>
                  </a:cubicBezTo>
                  <a:cubicBezTo>
                    <a:pt x="46" y="41"/>
                    <a:pt x="48" y="39"/>
                    <a:pt x="49" y="35"/>
                  </a:cubicBezTo>
                  <a:cubicBezTo>
                    <a:pt x="51" y="32"/>
                    <a:pt x="51" y="29"/>
                    <a:pt x="51" y="25"/>
                  </a:cubicBezTo>
                  <a:cubicBezTo>
                    <a:pt x="51" y="22"/>
                    <a:pt x="51" y="18"/>
                    <a:pt x="49" y="15"/>
                  </a:cubicBezTo>
                  <a:close/>
                  <a:moveTo>
                    <a:pt x="45" y="34"/>
                  </a:moveTo>
                  <a:cubicBezTo>
                    <a:pt x="44" y="37"/>
                    <a:pt x="42" y="39"/>
                    <a:pt x="41" y="41"/>
                  </a:cubicBezTo>
                  <a:cubicBezTo>
                    <a:pt x="39" y="43"/>
                    <a:pt x="36" y="44"/>
                    <a:pt x="34" y="45"/>
                  </a:cubicBezTo>
                  <a:cubicBezTo>
                    <a:pt x="31" y="47"/>
                    <a:pt x="29" y="47"/>
                    <a:pt x="26" y="47"/>
                  </a:cubicBezTo>
                  <a:cubicBezTo>
                    <a:pt x="23" y="47"/>
                    <a:pt x="20" y="47"/>
                    <a:pt x="17" y="45"/>
                  </a:cubicBezTo>
                  <a:cubicBezTo>
                    <a:pt x="15" y="44"/>
                    <a:pt x="12" y="43"/>
                    <a:pt x="11" y="41"/>
                  </a:cubicBezTo>
                  <a:cubicBezTo>
                    <a:pt x="9" y="39"/>
                    <a:pt x="7" y="37"/>
                    <a:pt x="6" y="34"/>
                  </a:cubicBezTo>
                  <a:cubicBezTo>
                    <a:pt x="5" y="31"/>
                    <a:pt x="5" y="28"/>
                    <a:pt x="5" y="25"/>
                  </a:cubicBezTo>
                  <a:cubicBezTo>
                    <a:pt x="5" y="22"/>
                    <a:pt x="5" y="19"/>
                    <a:pt x="6" y="17"/>
                  </a:cubicBezTo>
                  <a:cubicBezTo>
                    <a:pt x="7" y="14"/>
                    <a:pt x="9" y="12"/>
                    <a:pt x="11" y="10"/>
                  </a:cubicBezTo>
                  <a:cubicBezTo>
                    <a:pt x="12" y="8"/>
                    <a:pt x="15" y="6"/>
                    <a:pt x="17" y="5"/>
                  </a:cubicBezTo>
                  <a:cubicBezTo>
                    <a:pt x="20" y="4"/>
                    <a:pt x="23" y="4"/>
                    <a:pt x="26" y="4"/>
                  </a:cubicBezTo>
                  <a:cubicBezTo>
                    <a:pt x="29" y="4"/>
                    <a:pt x="31" y="4"/>
                    <a:pt x="34" y="5"/>
                  </a:cubicBezTo>
                  <a:cubicBezTo>
                    <a:pt x="36" y="6"/>
                    <a:pt x="39" y="8"/>
                    <a:pt x="41" y="10"/>
                  </a:cubicBezTo>
                  <a:cubicBezTo>
                    <a:pt x="42" y="12"/>
                    <a:pt x="44" y="14"/>
                    <a:pt x="45" y="17"/>
                  </a:cubicBezTo>
                  <a:cubicBezTo>
                    <a:pt x="46" y="19"/>
                    <a:pt x="47" y="22"/>
                    <a:pt x="47" y="25"/>
                  </a:cubicBezTo>
                  <a:cubicBezTo>
                    <a:pt x="47" y="28"/>
                    <a:pt x="46" y="31"/>
                    <a:pt x="45" y="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2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54551" y="6592748"/>
            <a:ext cx="6541562" cy="10772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/>
              <a:t>© 2014 NetApp, Inc. All rights reserved. NetApp Proprietary – Limited Use Only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5002" y="6552999"/>
            <a:ext cx="348192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92643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2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4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34230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 --- NETAPP CONFIDENTIAL ---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70444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gray">
          <a:xfrm>
            <a:off x="2" y="2"/>
            <a:ext cx="3059909" cy="6812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42906" y="2470904"/>
            <a:ext cx="8369583" cy="1470025"/>
          </a:xfrm>
        </p:spPr>
        <p:txBody>
          <a:bodyPr wrap="square" lIns="91440" tIns="45720" rIns="0" bIns="45720">
            <a:noAutofit/>
          </a:bodyPr>
          <a:lstStyle>
            <a:lvl1pPr algn="l">
              <a:lnSpc>
                <a:spcPct val="95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3442906" y="3988553"/>
            <a:ext cx="8369583" cy="2009781"/>
          </a:xfrm>
        </p:spPr>
        <p:txBody>
          <a:bodyPr wrap="square" lIns="91440" tIns="45720" rIns="0" bIns="45720">
            <a:noAutofit/>
          </a:bodyPr>
          <a:lstStyle>
            <a:lvl1pPr marL="0" indent="0">
              <a:lnSpc>
                <a:spcPct val="85000"/>
              </a:lnSpc>
              <a:spcAft>
                <a:spcPts val="160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6" name="Rectangle 65"/>
          <p:cNvSpPr/>
          <p:nvPr userDrawn="1"/>
        </p:nvSpPr>
        <p:spPr bwMode="gray">
          <a:xfrm>
            <a:off x="2999477" y="1"/>
            <a:ext cx="1219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7" name="NetApp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35" y="2561443"/>
            <a:ext cx="2173444" cy="184036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5029" y="6480987"/>
            <a:ext cx="6550891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290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14490076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gray">
          <a:xfrm>
            <a:off x="0" y="3"/>
            <a:ext cx="12192000" cy="4083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0" y="3"/>
            <a:ext cx="12192000" cy="4083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 bwMode="gray">
          <a:xfrm rot="5400000">
            <a:off x="6050216" y="-2012509"/>
            <a:ext cx="91440" cy="12192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75001" y="2470904"/>
            <a:ext cx="11432977" cy="1470025"/>
          </a:xfrm>
        </p:spPr>
        <p:txBody>
          <a:bodyPr wrap="square" lIns="91440" tIns="45720" rIns="91440" bIns="45720">
            <a:noAutofit/>
          </a:bodyPr>
          <a:lstStyle>
            <a:lvl1pPr algn="l">
              <a:lnSpc>
                <a:spcPct val="9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375002" y="4209296"/>
            <a:ext cx="11432977" cy="2009781"/>
          </a:xfrm>
        </p:spPr>
        <p:txBody>
          <a:bodyPr wrap="square" lIns="91440" tIns="45720" rIns="91440" bIns="45720">
            <a:noAutofit/>
          </a:bodyPr>
          <a:lstStyle>
            <a:lvl1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31" name="NetApp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737" y="417831"/>
            <a:ext cx="1713280" cy="145072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90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5709"/>
            <a:ext cx="11661637" cy="4479897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42600"/>
      </p:ext>
    </p:extLst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8225" y="226169"/>
            <a:ext cx="11432977" cy="912742"/>
          </a:xfrm>
        </p:spPr>
        <p:txBody>
          <a:bodyPr wrap="square" lIns="9144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8225" y="1733421"/>
            <a:ext cx="11432977" cy="4480054"/>
          </a:xfrm>
        </p:spPr>
        <p:txBody>
          <a:bodyPr wrap="square" lIns="91440">
            <a:noAutofit/>
          </a:bodyPr>
          <a:lstStyle>
            <a:lvl1pPr marL="342900" indent="-342900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8001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0287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12573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6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27158"/>
      </p:ext>
    </p:extLst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pattFill prst="wdUpDiag">
          <a:fgClr>
            <a:srgbClr val="2999FF"/>
          </a:fgClr>
          <a:bgClr>
            <a:srgbClr val="0186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84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84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97834" y="2470904"/>
            <a:ext cx="11432977" cy="1470025"/>
          </a:xfrm>
        </p:spPr>
        <p:txBody>
          <a:bodyPr wrap="square" lIns="91440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297836" y="4209295"/>
            <a:ext cx="11432977" cy="928190"/>
          </a:xfrm>
        </p:spPr>
        <p:txBody>
          <a:bodyPr wrap="square" lIns="91440"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2000" b="0">
                <a:solidFill>
                  <a:schemeClr val="bg1"/>
                </a:solidFill>
              </a:defRPr>
            </a:lvl1pPr>
            <a:lvl2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2pPr>
            <a:lvl3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3pPr>
            <a:lvl4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4pPr>
            <a:lvl5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24" name="Rectangle 23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tapp-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5" y="6373011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38894"/>
      </p:ext>
    </p:extLst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24" y="235500"/>
            <a:ext cx="11432251" cy="904794"/>
          </a:xfrm>
        </p:spPr>
        <p:txBody>
          <a:bodyPr wrap="square" lIns="9144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8225" y="1733551"/>
            <a:ext cx="11432977" cy="4479925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6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91335"/>
      </p:ext>
    </p:extLst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0" y="1733421"/>
            <a:ext cx="5571049" cy="4480054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9" y="240329"/>
            <a:ext cx="11432251" cy="904794"/>
          </a:xfrm>
        </p:spPr>
        <p:txBody>
          <a:bodyPr wrap="square" lIns="9144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6242262" y="1733551"/>
            <a:ext cx="5571965" cy="4479925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6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29703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28" y="1733421"/>
            <a:ext cx="3779520" cy="4480054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/>
          </p:nvPr>
        </p:nvSpPr>
        <p:spPr bwMode="gray">
          <a:xfrm>
            <a:off x="4089395" y="1733421"/>
            <a:ext cx="3779520" cy="4480054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/>
          </p:nvPr>
        </p:nvSpPr>
        <p:spPr bwMode="gray">
          <a:xfrm>
            <a:off x="7915760" y="1733421"/>
            <a:ext cx="3779520" cy="4480054"/>
          </a:xfrm>
        </p:spPr>
        <p:txBody>
          <a:bodyPr wrap="square"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9" y="240329"/>
            <a:ext cx="11432251" cy="904794"/>
          </a:xfrm>
        </p:spPr>
        <p:txBody>
          <a:bodyPr wrap="square" lIns="9144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6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47408"/>
      </p:ext>
    </p:extLst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9" y="240329"/>
            <a:ext cx="11432251" cy="904794"/>
          </a:xfrm>
        </p:spPr>
        <p:txBody>
          <a:bodyPr lIns="9144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0" y="1733423"/>
            <a:ext cx="5571049" cy="2091765"/>
          </a:xfrm>
        </p:spPr>
        <p:txBody>
          <a:bodyPr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/>
          </p:nvPr>
        </p:nvSpPr>
        <p:spPr>
          <a:xfrm>
            <a:off x="6242263" y="1733551"/>
            <a:ext cx="5571964" cy="2091705"/>
          </a:xfrm>
        </p:spPr>
        <p:txBody>
          <a:bodyPr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263030" y="4121712"/>
            <a:ext cx="5571049" cy="2091765"/>
          </a:xfrm>
        </p:spPr>
        <p:txBody>
          <a:bodyPr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/>
          </p:nvPr>
        </p:nvSpPr>
        <p:spPr>
          <a:xfrm>
            <a:off x="6242263" y="4121840"/>
            <a:ext cx="5571964" cy="2091705"/>
          </a:xfrm>
        </p:spPr>
        <p:txBody>
          <a:bodyPr lIns="9144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6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13881"/>
      </p:ext>
    </p:extLst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42262" y="1733549"/>
            <a:ext cx="5571965" cy="2235708"/>
          </a:xfrm>
        </p:spPr>
        <p:txBody>
          <a:bodyPr lIns="91440" tIns="45720" rIns="91440" bIns="45720" anchor="b">
            <a:noAutofit/>
          </a:bodyPr>
          <a:lstStyle>
            <a:lvl1pPr algn="l">
              <a:lnSpc>
                <a:spcPct val="80000"/>
              </a:lnSpc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242260" y="4006792"/>
            <a:ext cx="5571965" cy="492443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None/>
              <a:defRPr sz="240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46084"/>
      </p:ext>
    </p:extLst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 bwMode="gray">
          <a:xfrm>
            <a:off x="374749" y="1733423"/>
            <a:ext cx="5571049" cy="2091765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374749" y="4121710"/>
            <a:ext cx="5571049" cy="2091764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9" y="240329"/>
            <a:ext cx="11432251" cy="904794"/>
          </a:xfrm>
        </p:spPr>
        <p:txBody>
          <a:bodyPr wrap="square" lIns="91440" tIns="45720" rIns="91440" bIns="4572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4" name="Content Placeholder 3"/>
          <p:cNvSpPr>
            <a:spLocks noGrp="1"/>
          </p:cNvSpPr>
          <p:nvPr>
            <p:ph sz="quarter" idx="14"/>
          </p:nvPr>
        </p:nvSpPr>
        <p:spPr>
          <a:xfrm>
            <a:off x="6242262" y="1733551"/>
            <a:ext cx="5564991" cy="4479925"/>
          </a:xfrm>
        </p:spPr>
        <p:txBody>
          <a:bodyPr wrap="square"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69863" indent="-169863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075" indent="-176213">
              <a:buFont typeface="Wingdings" panose="05000000000000000000" pitchFamily="2" charset="2"/>
              <a:buChar char="§"/>
              <a:defRPr/>
            </a:lvl3pPr>
            <a:lvl4pPr marL="574675" indent="-228600">
              <a:buFont typeface="Wingdings" panose="05000000000000000000" pitchFamily="2" charset="2"/>
              <a:buChar char="§"/>
              <a:defRPr/>
            </a:lvl4pPr>
            <a:lvl5pPr marL="803275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493651" y="1852294"/>
            <a:ext cx="3355452" cy="1854021"/>
          </a:xfrm>
        </p:spPr>
        <p:txBody>
          <a:bodyPr wrap="square"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600">
                <a:solidFill>
                  <a:schemeClr val="accent1"/>
                </a:solidFill>
              </a:defRPr>
            </a:lvl1pPr>
            <a:lvl2pPr marL="169863" indent="-169863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2pPr>
            <a:lvl3pPr marL="346075" indent="-176213">
              <a:buFont typeface="Wingdings" panose="05000000000000000000" pitchFamily="2" charset="2"/>
              <a:buChar char="§"/>
              <a:defRPr sz="1100"/>
            </a:lvl3pPr>
            <a:lvl4pPr marL="515938" indent="-169863">
              <a:buFont typeface="Wingdings" panose="05000000000000000000" pitchFamily="2" charset="2"/>
              <a:buChar char="§"/>
              <a:defRPr sz="1050"/>
            </a:lvl4pPr>
            <a:lvl5pPr marL="685800" indent="-169863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971055" y="1852295"/>
            <a:ext cx="1855840" cy="18553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>
              <a:lnSpc>
                <a:spcPct val="85000"/>
              </a:lnSpc>
            </a:pPr>
            <a:endParaRPr lang="en-US" sz="140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4092056" y="1970498"/>
            <a:ext cx="1615937" cy="1617613"/>
          </a:xfrm>
        </p:spPr>
        <p:txBody>
          <a:bodyPr wrap="square" lIns="91440" tIns="45720" rIns="91440" bIns="45720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LOGO, OR USE PLACEHOLDER TO ALIGN LOGO.</a:t>
            </a:r>
          </a:p>
        </p:txBody>
      </p:sp>
      <p:sp>
        <p:nvSpPr>
          <p:cNvPr id="92" name="Content Placeholder 39"/>
          <p:cNvSpPr>
            <a:spLocks noGrp="1"/>
          </p:cNvSpPr>
          <p:nvPr>
            <p:ph sz="quarter" idx="23"/>
          </p:nvPr>
        </p:nvSpPr>
        <p:spPr bwMode="gray">
          <a:xfrm>
            <a:off x="493650" y="4240582"/>
            <a:ext cx="5333244" cy="1854021"/>
          </a:xfrm>
        </p:spPr>
        <p:txBody>
          <a:bodyPr wrap="square"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600">
                <a:solidFill>
                  <a:schemeClr val="accent1"/>
                </a:solidFill>
              </a:defRPr>
            </a:lvl1pPr>
            <a:lvl2pPr marL="169863" indent="-169863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2pPr>
            <a:lvl3pPr marL="346075" indent="-176213">
              <a:buFont typeface="Wingdings" panose="05000000000000000000" pitchFamily="2" charset="2"/>
              <a:buChar char="§"/>
              <a:defRPr sz="1100"/>
            </a:lvl3pPr>
            <a:lvl4pPr marL="515938" indent="-169863">
              <a:buFont typeface="Wingdings" panose="05000000000000000000" pitchFamily="2" charset="2"/>
              <a:buChar char="§"/>
              <a:defRPr sz="1050"/>
            </a:lvl4pPr>
            <a:lvl5pPr marL="685800" indent="-169863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6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39183"/>
      </p:ext>
    </p:extLst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76683" y="193674"/>
            <a:ext cx="9612608" cy="4701054"/>
          </a:xfrm>
        </p:spPr>
        <p:txBody>
          <a:bodyPr wrap="square" lIns="91440" tIns="45720" rIns="91440" bIns="45720">
            <a:noAutofit/>
          </a:bodyPr>
          <a:lstStyle>
            <a:lvl1pPr marL="117475" indent="-117475">
              <a:lnSpc>
                <a:spcPct val="120000"/>
              </a:lnSpc>
              <a:defRPr sz="22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76683" y="5174131"/>
            <a:ext cx="9612608" cy="321627"/>
          </a:xfr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buNone/>
              <a:defRPr sz="18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14140"/>
      </p:ext>
    </p:extLst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6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856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3031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>
                    <a:lumMod val="50000"/>
                  </a:schemeClr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49125730"/>
      </p:ext>
    </p:extLst>
  </p:cSld>
  <p:clrMapOvr>
    <a:masterClrMapping/>
  </p:clrMapOvr>
  <p:transition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60807"/>
      </p:ext>
    </p:extLst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39"/>
            <a:ext cx="8946305" cy="5030787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video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37064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Vertical_Gra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gray">
          <a:xfrm>
            <a:off x="2" y="2"/>
            <a:ext cx="3059909" cy="6812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42906" y="2470904"/>
            <a:ext cx="8369583" cy="1470025"/>
          </a:xfrm>
        </p:spPr>
        <p:txBody>
          <a:bodyPr wrap="square" lIns="91440" tIns="45720" rIns="0" bIns="45720">
            <a:noAutofit/>
          </a:bodyPr>
          <a:lstStyle>
            <a:lvl1pPr algn="l">
              <a:lnSpc>
                <a:spcPct val="95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3442906" y="3988553"/>
            <a:ext cx="8369583" cy="2009781"/>
          </a:xfrm>
        </p:spPr>
        <p:txBody>
          <a:bodyPr wrap="square" lIns="91440" tIns="45720" rIns="0" bIns="45720">
            <a:noAutofit/>
          </a:bodyPr>
          <a:lstStyle>
            <a:lvl1pPr marL="0" indent="0">
              <a:lnSpc>
                <a:spcPct val="85000"/>
              </a:lnSpc>
              <a:spcAft>
                <a:spcPts val="160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6" name="Rectangle 65"/>
          <p:cNvSpPr/>
          <p:nvPr userDrawn="1"/>
        </p:nvSpPr>
        <p:spPr bwMode="gray">
          <a:xfrm>
            <a:off x="2999477" y="1"/>
            <a:ext cx="1219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7" name="NetApp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35" y="2561443"/>
            <a:ext cx="2173444" cy="184036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5029" y="6480987"/>
            <a:ext cx="6550891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290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2609538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Horizontal_Gra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gray">
          <a:xfrm>
            <a:off x="0" y="3"/>
            <a:ext cx="12192000" cy="4083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0" y="3"/>
            <a:ext cx="12192000" cy="40835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 bwMode="gray">
          <a:xfrm rot="5400000">
            <a:off x="6050216" y="-2012509"/>
            <a:ext cx="91440" cy="12192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75001" y="2470904"/>
            <a:ext cx="11432977" cy="1470025"/>
          </a:xfrm>
        </p:spPr>
        <p:txBody>
          <a:bodyPr wrap="square" lIns="91440" tIns="45720" rIns="91440" bIns="45720">
            <a:noAutofit/>
          </a:bodyPr>
          <a:lstStyle>
            <a:lvl1pPr algn="l">
              <a:lnSpc>
                <a:spcPct val="9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375002" y="4209296"/>
            <a:ext cx="11432977" cy="2009781"/>
          </a:xfrm>
        </p:spPr>
        <p:txBody>
          <a:bodyPr wrap="square" lIns="91440" tIns="45720" rIns="91440" bIns="45720">
            <a:noAutofit/>
          </a:bodyPr>
          <a:lstStyle>
            <a:lvl1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31" name="NetApp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737" y="417831"/>
            <a:ext cx="1713280" cy="145072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3942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gue">
    <p:bg>
      <p:bgPr>
        <a:pattFill prst="wdUpDiag">
          <a:fgClr>
            <a:srgbClr val="2999FF"/>
          </a:fgClr>
          <a:bgClr>
            <a:srgbClr val="0186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84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97834" y="2470904"/>
            <a:ext cx="11432977" cy="1470025"/>
          </a:xfrm>
        </p:spPr>
        <p:txBody>
          <a:bodyPr wrap="square" lIns="91440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297836" y="4209295"/>
            <a:ext cx="11432977" cy="928190"/>
          </a:xfrm>
        </p:spPr>
        <p:txBody>
          <a:bodyPr wrap="square" lIns="91440"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2000" b="0">
                <a:solidFill>
                  <a:schemeClr val="bg1"/>
                </a:solidFill>
              </a:defRPr>
            </a:lvl1pPr>
            <a:lvl2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2pPr>
            <a:lvl3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3pPr>
            <a:lvl4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4pPr>
            <a:lvl5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24" name="Rectangle 23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tapp-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5" y="6373011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46546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pattFill prst="wdUpDiag">
          <a:fgClr>
            <a:srgbClr val="2999FF"/>
          </a:fgClr>
          <a:bgClr>
            <a:srgbClr val="0186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84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84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375001" y="2470904"/>
            <a:ext cx="11432977" cy="1470025"/>
          </a:xfrm>
        </p:spPr>
        <p:txBody>
          <a:bodyPr lIns="91440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375002" y="4209295"/>
            <a:ext cx="11432977" cy="928190"/>
          </a:xfrm>
        </p:spPr>
        <p:txBody>
          <a:bodyPr lIns="91440"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2pPr>
            <a:lvl3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3pPr>
            <a:lvl4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4pPr>
            <a:lvl5pPr marL="115888" indent="-115888">
              <a:lnSpc>
                <a:spcPct val="85000"/>
              </a:lnSpc>
              <a:buFont typeface="Arial" panose="020B0604020202020204" pitchFamily="34" charset="0"/>
              <a:buChar char=" "/>
              <a:defRPr sz="2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0" y="1"/>
            <a:ext cx="12192000" cy="6863861"/>
            <a:chOff x="0" y="0"/>
            <a:chExt cx="9144000" cy="6863861"/>
          </a:xfrm>
        </p:grpSpPr>
        <p:sp>
          <p:nvSpPr>
            <p:cNvPr id="23" name="Rectangle 22"/>
            <p:cNvSpPr/>
            <p:nvPr userDrawn="1"/>
          </p:nvSpPr>
          <p:spPr bwMode="gray">
            <a:xfrm>
              <a:off x="905256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 bwMode="gray">
            <a:xfrm rot="5400000">
              <a:off x="4526280" y="-4526279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5400000">
              <a:off x="4526280" y="2246141"/>
              <a:ext cx="9144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>
              <a:off x="0" y="0"/>
              <a:ext cx="9144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28" name="NetApp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737" y="417831"/>
            <a:ext cx="1713280" cy="145072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7954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733067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 defTabSz="915216"/>
              <a:t>‹#›</a:t>
            </a:fld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  <p:sldLayoutId id="2147483681" r:id="rId22"/>
    <p:sldLayoutId id="2147483724" r:id="rId23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>
          <p15:clr>
            <a:srgbClr val="F26B43"/>
          </p15:clr>
        </p15:guide>
        <p15:guide id="2" pos="239">
          <p15:clr>
            <a:srgbClr val="F26B43"/>
          </p15:clr>
        </p15:guide>
        <p15:guide id="3" orient="horz" pos="1283">
          <p15:clr>
            <a:srgbClr val="F26B43"/>
          </p15:clr>
        </p15:guide>
        <p15:guide id="4" pos="7439">
          <p15:clr>
            <a:srgbClr val="F26B43"/>
          </p15:clr>
        </p15:guide>
        <p15:guide id="5" pos="52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686768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7.3-F6  A2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1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686768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2018 NetApp, Inc. All rights reserved. NetApp Confidential – Limited Use; Phase Review Presentation Template document ID 8.3-F2 B0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1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29" y="240329"/>
            <a:ext cx="11432251" cy="90479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29" y="1686767"/>
            <a:ext cx="11432251" cy="448005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7"/>
          <p:cNvSpPr/>
          <p:nvPr/>
        </p:nvSpPr>
        <p:spPr bwMode="gray">
          <a:xfrm rot="5400000">
            <a:off x="6050280" y="726553"/>
            <a:ext cx="91440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0" y="6480987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NetApp Confidential – Internal Use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76" y="6460667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</p:sldLayoutIdLst>
  <p:transition spd="med">
    <p:fade/>
  </p:transition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950" indent="-234950" algn="l" defTabSz="914400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5850" marR="0" indent="-171450" algn="l" defTabSz="914400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1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u.netapp.com/news/?p=10383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app.com/us/media/tr-4557.pdf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762" y="2210624"/>
            <a:ext cx="7466206" cy="1470025"/>
          </a:xfrm>
        </p:spPr>
        <p:txBody>
          <a:bodyPr/>
          <a:lstStyle/>
          <a:p>
            <a:r>
              <a:rPr lang="en-US" dirty="0"/>
              <a:t>University of Pittsburgh</a:t>
            </a:r>
            <a:br>
              <a:rPr lang="en-US" dirty="0"/>
            </a:br>
            <a:r>
              <a:rPr lang="en-US" dirty="0"/>
              <a:t>Capstone – Spring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7257856" cy="240489"/>
          </a:xfrm>
        </p:spPr>
        <p:txBody>
          <a:bodyPr/>
          <a:lstStyle/>
          <a:p>
            <a:r>
              <a:rPr lang="en-US" dirty="0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Limited Use; Phase Review Presentation Template document ID 8.3-F2 E0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8156D4E-085C-4E49-90C1-13D669544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144" y="3785849"/>
            <a:ext cx="8463162" cy="1120351"/>
          </a:xfrm>
        </p:spPr>
        <p:txBody>
          <a:bodyPr/>
          <a:lstStyle/>
          <a:p>
            <a:r>
              <a:rPr lang="en-US" dirty="0"/>
              <a:t>Project Abstract / Overview</a:t>
            </a:r>
          </a:p>
          <a:p>
            <a:r>
              <a:rPr lang="en-US" dirty="0"/>
              <a:t>Scale Out Storage Team – Embedded Systems</a:t>
            </a:r>
          </a:p>
          <a:p>
            <a:pPr lvl="2"/>
            <a:r>
              <a:rPr lang="en-US" dirty="0"/>
              <a:t>January 10,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9835F-1996-C247-A454-5B9B907CC66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8098" y="894202"/>
            <a:ext cx="1431690" cy="4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985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1"/>
            <a:ext cx="11661637" cy="694618"/>
          </a:xfrm>
        </p:spPr>
        <p:txBody>
          <a:bodyPr/>
          <a:lstStyle/>
          <a:p>
            <a:r>
              <a:rPr lang="en-US" dirty="0"/>
              <a:t>NetApp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63031" y="1284270"/>
            <a:ext cx="11661637" cy="4929207"/>
          </a:xfrm>
        </p:spPr>
        <p:txBody>
          <a:bodyPr/>
          <a:lstStyle/>
          <a:p>
            <a:r>
              <a:rPr lang="en-US" dirty="0"/>
              <a:t>A FORTUNE 500® Company.  Member of S&amp;P 500 and NASDAQ. </a:t>
            </a:r>
          </a:p>
          <a:p>
            <a:pPr lvl="1"/>
            <a:r>
              <a:rPr lang="en-US" dirty="0"/>
              <a:t>Stock symbol: NTAP </a:t>
            </a:r>
          </a:p>
          <a:p>
            <a:pPr lvl="1"/>
            <a:r>
              <a:rPr lang="en-US" dirty="0"/>
              <a:t>~$6.0B in revenue</a:t>
            </a:r>
          </a:p>
          <a:p>
            <a:r>
              <a:rPr lang="en-US" dirty="0"/>
              <a:t>Great Place to Work Institute's "World’s Best Multinational Workplaces" list</a:t>
            </a:r>
          </a:p>
          <a:p>
            <a:pPr lvl="1"/>
            <a:r>
              <a:rPr lang="en-US" u="sng" dirty="0">
                <a:hlinkClick r:id="rId2"/>
              </a:rPr>
              <a:t>Pittsburgh Site Recognized as #2 Best Place to Work in Western PA</a:t>
            </a:r>
            <a:endParaRPr lang="en-US" dirty="0"/>
          </a:p>
          <a:p>
            <a:r>
              <a:rPr lang="en-US" dirty="0"/>
              <a:t>Over 10,000 employees in more than 150 offices worldwide</a:t>
            </a:r>
          </a:p>
          <a:p>
            <a:pPr lvl="1"/>
            <a:r>
              <a:rPr lang="en-US" dirty="0"/>
              <a:t>Pittsburgh location in Cranberry Township; 20-25 minute drive north of Pitt/Oakland.</a:t>
            </a:r>
          </a:p>
          <a:p>
            <a:pPr lvl="1"/>
            <a:r>
              <a:rPr lang="en-US" dirty="0"/>
              <a:t>~200 engineers work in this site.</a:t>
            </a:r>
          </a:p>
          <a:p>
            <a:r>
              <a:rPr lang="en-US" dirty="0"/>
              <a:t>NetApp is the Data Authority in the Hybrid Cloud. </a:t>
            </a:r>
          </a:p>
          <a:p>
            <a:pPr lvl="1"/>
            <a:r>
              <a:rPr lang="en-US" dirty="0"/>
              <a:t>Public cloud and hybrid cloud solutions</a:t>
            </a:r>
          </a:p>
          <a:p>
            <a:pPr lvl="1"/>
            <a:r>
              <a:rPr lang="en-US" dirty="0"/>
              <a:t>Flash optimized solutions</a:t>
            </a:r>
          </a:p>
          <a:p>
            <a:r>
              <a:rPr lang="en-US" dirty="0"/>
              <a:t>FORTUNE Magazine's "100 Best Companies" list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8" y="6472734"/>
            <a:ext cx="7035391" cy="240489"/>
          </a:xfrm>
        </p:spPr>
        <p:txBody>
          <a:bodyPr/>
          <a:lstStyle/>
          <a:p>
            <a:r>
              <a:rPr lang="en-US"/>
              <a:t>© 2019 NetApp, Inc. All rights reserved.  — NETAPP CONFIDENTIAL — Limited Use; Phase Review Presentation Template document ID 8.3-F2 E0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1A16B-0D51-4DDE-A1E7-9472B440B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262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Scale Out Storage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63031" y="1284270"/>
            <a:ext cx="11661637" cy="4929207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semester that we have sponsored a Capstone project</a:t>
            </a:r>
          </a:p>
          <a:p>
            <a:r>
              <a:rPr lang="en-US" dirty="0"/>
              <a:t>Project will be supported by a team of four engineers</a:t>
            </a:r>
          </a:p>
          <a:p>
            <a:r>
              <a:rPr lang="en-US" dirty="0"/>
              <a:t>Development methodology using Agile/Scrum</a:t>
            </a:r>
          </a:p>
          <a:p>
            <a:pPr lvl="1"/>
            <a:r>
              <a:rPr lang="en-US" dirty="0"/>
              <a:t>Slack for communication/chat</a:t>
            </a:r>
          </a:p>
          <a:p>
            <a:pPr lvl="1"/>
            <a:r>
              <a:rPr lang="en-US" dirty="0"/>
              <a:t>Trello for Agile tracking</a:t>
            </a:r>
          </a:p>
          <a:p>
            <a:pPr lvl="1"/>
            <a:r>
              <a:rPr lang="en-US" dirty="0"/>
              <a:t>GitHub for source code management</a:t>
            </a:r>
          </a:p>
          <a:p>
            <a:r>
              <a:rPr lang="en-US" dirty="0">
                <a:hlinkClick r:id="rId2"/>
              </a:rPr>
              <a:t>https://www.netapp.com/us/media/tr-4557.pdf</a:t>
            </a:r>
            <a:r>
              <a:rPr lang="en-US" dirty="0"/>
              <a:t> is a technical example of our work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8" y="6472734"/>
            <a:ext cx="7035391" cy="240489"/>
          </a:xfrm>
        </p:spPr>
        <p:txBody>
          <a:bodyPr/>
          <a:lstStyle/>
          <a:p>
            <a:r>
              <a:rPr lang="en-US"/>
              <a:t>© 2019 NetApp, Inc. All rights reserved.  — NETAPP CONFIDENTIAL — Limited Use; Phase Review Presentation Template document ID 8.3-F2 E0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1A16B-0D51-4DDE-A1E7-9472B440B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9662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 – Developing a kernel extension for an Open Source File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52757" y="1284270"/>
            <a:ext cx="11661637" cy="4929207"/>
          </a:xfrm>
        </p:spPr>
        <p:txBody>
          <a:bodyPr/>
          <a:lstStyle/>
          <a:p>
            <a:r>
              <a:rPr lang="en-US" dirty="0"/>
              <a:t>Embedded and distributed systems focused projects are not commonly provided at a bachelor’s level Capstone project.</a:t>
            </a:r>
          </a:p>
          <a:p>
            <a:r>
              <a:rPr lang="en-US" dirty="0"/>
              <a:t>Our goal is to provide an opportunity for aspiring embedded systems engineers to gain experience in this area utilizing an open source embedded file system as a base for developing a specific kernel extension. </a:t>
            </a:r>
          </a:p>
          <a:p>
            <a:r>
              <a:rPr lang="en-US" dirty="0"/>
              <a:t>Working in the C language, students will gain real-life experience developing for embedded, distributed systems. </a:t>
            </a:r>
          </a:p>
          <a:p>
            <a:r>
              <a:rPr lang="en-US" b="1" dirty="0"/>
              <a:t>Project Summary</a:t>
            </a:r>
            <a:r>
              <a:rPr lang="en-US" dirty="0"/>
              <a:t> - In this project, students will work with the FUSE open source file system installed on Ubuntu Linux platform. The project team will work through a detailed set of milestones to implement a kernel extension that enforces user-level limits on space usage in the </a:t>
            </a:r>
            <a:r>
              <a:rPr lang="en-US"/>
              <a:t>file system.</a:t>
            </a:r>
            <a:endParaRPr lang="en-US" dirty="0"/>
          </a:p>
          <a:p>
            <a:r>
              <a:rPr lang="en-US" dirty="0"/>
              <a:t>An emphasis will be placed on concurrent development of a rich suite of automated functional tests.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8" y="6472734"/>
            <a:ext cx="7035391" cy="240489"/>
          </a:xfrm>
        </p:spPr>
        <p:txBody>
          <a:bodyPr/>
          <a:lstStyle/>
          <a:p>
            <a:r>
              <a:rPr lang="en-US"/>
              <a:t>© 2019 NetApp, Inc. All rights reserved.  — NETAPP CONFIDENTIAL — Limited Use; Phase Review Presentation Template document ID 8.3-F2 E0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1A16B-0D51-4DDE-A1E7-9472B440B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153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191058" y="6472750"/>
            <a:ext cx="7181542" cy="250649"/>
          </a:xfrm>
        </p:spPr>
        <p:txBody>
          <a:bodyPr/>
          <a:lstStyle/>
          <a:p>
            <a:r>
              <a:rPr lang="en-US"/>
              <a:t>© 2019 NetApp, Inc. All rights reserved.  — NETAPP CONFIDENTIAL — Limited Use; Phase Review Presentation Template document ID 8.3-F2 E0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8FF8C-B3D2-4915-8B70-33A83CC6A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1274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ight">
  <a:themeElements>
    <a:clrScheme name="Custom 114">
      <a:dk1>
        <a:sysClr val="windowText" lastClr="000000"/>
      </a:dk1>
      <a:lt1>
        <a:sysClr val="window" lastClr="FFFFFF"/>
      </a:lt1>
      <a:dk2>
        <a:srgbClr val="32872D"/>
      </a:dk2>
      <a:lt2>
        <a:srgbClr val="A2A5A2"/>
      </a:lt2>
      <a:accent1>
        <a:srgbClr val="0067C5"/>
      </a:accent1>
      <a:accent2>
        <a:srgbClr val="6DBEDC"/>
      </a:accent2>
      <a:accent3>
        <a:srgbClr val="F6D371"/>
      </a:accent3>
      <a:accent4>
        <a:srgbClr val="EC7653"/>
      </a:accent4>
      <a:accent5>
        <a:srgbClr val="C5271B"/>
      </a:accent5>
      <a:accent6>
        <a:srgbClr val="7A1A92"/>
      </a:accent6>
      <a:hlink>
        <a:srgbClr val="0067C5"/>
      </a:hlink>
      <a:folHlink>
        <a:srgbClr val="A2A5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 anchor="t">
        <a:spAutoFit/>
      </a:bodyPr>
      <a:lstStyle>
        <a:defPPr marR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>
            <a:schemeClr val="accent1"/>
          </a:buClr>
          <a:buSzTx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3_Light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3.xml><?xml version="1.0" encoding="utf-8"?>
<a:theme xmlns:a="http://schemas.openxmlformats.org/drawingml/2006/main" name="2_Light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4.xml><?xml version="1.0" encoding="utf-8"?>
<a:theme xmlns:a="http://schemas.openxmlformats.org/drawingml/2006/main" name="1_Standard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0" tIns="91440" rIns="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E80BC13A929744AEA51A5B6D876995" ma:contentTypeVersion="4" ma:contentTypeDescription="Create a new document." ma:contentTypeScope="" ma:versionID="6c06ad8d2d03b20f5ff822ea6541fe68">
  <xsd:schema xmlns:xsd="http://www.w3.org/2001/XMLSchema" xmlns:xs="http://www.w3.org/2001/XMLSchema" xmlns:p="http://schemas.microsoft.com/office/2006/metadata/properties" xmlns:ns2="256ee7af-8f6a-43c0-bcb3-fe0e60b1fe32" xmlns:ns3="50411080-a410-4200-84c4-2cb70f7d3e2f" targetNamespace="http://schemas.microsoft.com/office/2006/metadata/properties" ma:root="true" ma:fieldsID="089ba51abfe771ef65c17fe120f9a2c0" ns2:_="" ns3:_="">
    <xsd:import namespace="256ee7af-8f6a-43c0-bcb3-fe0e60b1fe32"/>
    <xsd:import namespace="50411080-a410-4200-84c4-2cb70f7d3e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6ee7af-8f6a-43c0-bcb3-fe0e60b1f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11080-a410-4200-84c4-2cb70f7d3e2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D9EED0-7AFF-4243-9D9E-792A1C892E53}">
  <ds:schemaRefs>
    <ds:schemaRef ds:uri="http://schemas.microsoft.com/office/2006/documentManagement/types"/>
    <ds:schemaRef ds:uri="http://purl.org/dc/terms/"/>
    <ds:schemaRef ds:uri="256ee7af-8f6a-43c0-bcb3-fe0e60b1fe32"/>
    <ds:schemaRef ds:uri="http://purl.org/dc/dcmitype/"/>
    <ds:schemaRef ds:uri="50411080-a410-4200-84c4-2cb70f7d3e2f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93B451-060C-41D0-AAA1-012A245A7D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ABF800-7C00-4563-9251-4984738DFDA4}">
  <ds:schemaRefs>
    <ds:schemaRef ds:uri="256ee7af-8f6a-43c0-bcb3-fe0e60b1fe32"/>
    <ds:schemaRef ds:uri="50411080-a410-4200-84c4-2cb70f7d3e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498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Wingdings</vt:lpstr>
      <vt:lpstr>Light</vt:lpstr>
      <vt:lpstr>3_Light</vt:lpstr>
      <vt:lpstr>2_Light</vt:lpstr>
      <vt:lpstr>1_Standard</vt:lpstr>
      <vt:lpstr>University of Pittsburgh Capstone – Spring 2020</vt:lpstr>
      <vt:lpstr>NetApp Background</vt:lpstr>
      <vt:lpstr>About the Scale Out Storage Team</vt:lpstr>
      <vt:lpstr>About the Project – Developing a kernel extension for an Open Source File System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Start—Ensure You Have the Correct Footer</dc:title>
  <dc:creator>Kirk Travel</dc:creator>
  <cp:lastModifiedBy>Johanknecht, Kurt</cp:lastModifiedBy>
  <cp:revision>6</cp:revision>
  <dcterms:created xsi:type="dcterms:W3CDTF">2017-12-21T05:18:36Z</dcterms:created>
  <dcterms:modified xsi:type="dcterms:W3CDTF">2020-01-10T15:30:32Z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0x01010094E80BC13A929744AEA51A5B6D876995</vt:lpwstr>
  </property>
  <property fmtid="{D5CDD505-2E9C-101B-9397-08002B2CF9AE}" pid="3" name="AuthorIds_UIVersion_2048">
    <vt:lpwstr>111</vt:lpwstr>
  </property>
  <property fmtid="{D5CDD505-2E9C-101B-9397-08002B2CF9AE}" pid="4" name="DISdDocName">
    <vt:lpwstr>ECMP055635</vt:lpwstr>
  </property>
  <property fmtid="{D5CDD505-2E9C-101B-9397-08002B2CF9AE}" pid="5" name="DISProperties">
    <vt:lpwstr>DISdDocName,DIScgiUrl,DISdUser,DISdID,DISidcName,DISTaskPaneUrl</vt:lpwstr>
  </property>
  <property fmtid="{D5CDD505-2E9C-101B-9397-08002B2CF9AE}" pid="6" name="DIScgiUrl">
    <vt:lpwstr>https://ecmlib-preview.eng.netapp.com/cs/idcplg</vt:lpwstr>
  </property>
  <property fmtid="{D5CDD505-2E9C-101B-9397-08002B2CF9AE}" pid="7" name="DISdUser">
    <vt:lpwstr>edrsearch</vt:lpwstr>
  </property>
  <property fmtid="{D5CDD505-2E9C-101B-9397-08002B2CF9AE}" pid="8" name="DISdID">
    <vt:lpwstr>109889</vt:lpwstr>
  </property>
  <property fmtid="{D5CDD505-2E9C-101B-9397-08002B2CF9AE}" pid="9" name="DISidcName">
    <vt:lpwstr>ECMCON-PRD</vt:lpwstr>
  </property>
  <property fmtid="{D5CDD505-2E9C-101B-9397-08002B2CF9AE}" pid="10" name="DISTaskPaneUrl">
    <vt:lpwstr>https://ecmlib-preview.eng.netapp.com/cs/idcplg?IdcService=DESKTOP_DOC_INFO&amp;dDocName=ECMP055635&amp;dID=109889&amp;ClientControlled=DocMan,taskpane&amp;coreContentOnly=1</vt:lpwstr>
  </property>
</Properties>
</file>