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66" r:id="rId2"/>
    <p:sldId id="328" r:id="rId3"/>
    <p:sldId id="367" r:id="rId4"/>
    <p:sldId id="3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E3B58-2D0F-BD43-98E8-BD89DC957E22}" type="datetimeFigureOut">
              <a:rPr lang="en-US" smtClean="0"/>
              <a:t>1/10/20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01C4C-6E40-384A-97FF-4637A46D0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5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962" indent="0">
              <a:buFont typeface="Wingdings" panose="05000000000000000000" pitchFamily="2" charset="2"/>
              <a:buNone/>
            </a:pPr>
            <a:endParaRPr lang="en-US" sz="11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9EA2A2"/>
                </a:solidFill>
                <a:latin typeface="Arial"/>
              </a:rPr>
              <a:t>© 2018 NetApp, Inc. All rights reserved.  --- NETAPP CONFIDENTIAL ---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A2537-0790-4789-A16C-397C663A3332}" type="slidenum">
              <a:rPr lang="en-US" smtClean="0">
                <a:solidFill>
                  <a:srgbClr val="9EA2A2"/>
                </a:solidFill>
                <a:latin typeface="Arial"/>
              </a:rPr>
              <a:pPr/>
              <a:t>1</a:t>
            </a:fld>
            <a:endParaRPr lang="en-US">
              <a:solidFill>
                <a:srgbClr val="9EA2A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1897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api gateway is a single entry point into the system. It might invole multiple backend services and aggregate the results. It's possible to have multiple API gateways such as 1 for web apps, 1 for mobile app, etc.</a:t>
            </a:r>
          </a:p>
          <a:p>
            <a:r>
              <a:rPr lang="en-US">
                <a:cs typeface="Calibri"/>
              </a:rPr>
              <a:t>- Pet, User, Store do not know about each other</a:t>
            </a:r>
          </a:p>
          <a:p>
            <a:r>
              <a:rPr lang="en-US">
                <a:cs typeface="Calibri"/>
              </a:rPr>
              <a:t>- Web app does not know that the API gateway is a layer between the web app and the microservices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90AFD-5B30-4645-91DD-79CDF06DB1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3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07C1-8343-3A49-BF05-C1826EE8F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4892B-CE04-2842-A94B-FECAA9F2B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58883-BE02-464E-920A-403BDEB2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32B5-262E-F341-AC45-235BFF95EB94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7D14B-CEDB-634E-A84A-2A2A24A4F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50154-D245-2445-953F-3EECA65A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D895-00A9-424F-89F2-BE8C2F1DE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0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26B11-C75D-DA4E-881B-A10CEE05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0CDB1-3547-1446-ACDF-7E71FD73A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7A5FD-FDD5-414A-8BFD-1864D7E79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32B5-262E-F341-AC45-235BFF95EB94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CFFBD-01FE-934E-BB52-4672DE4B2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9BED0-E7FA-A946-8A21-54F0A903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D895-00A9-424F-89F2-BE8C2F1DE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7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FE7363-0C5A-AC4A-AF2B-AEC2AB724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BCDD5-6CC3-D746-A438-6C494624B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57DA4-EFBF-1E4C-809C-251D999E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32B5-262E-F341-AC45-235BFF95EB94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62C43-DA8F-E34A-8E53-EC421FA2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4079E-8F86-C345-A5CA-4F5F1CCA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D895-00A9-424F-89F2-BE8C2F1DE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95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43144" y="2586361"/>
            <a:ext cx="7466206" cy="1470025"/>
          </a:xfrm>
        </p:spPr>
        <p:txBody>
          <a:bodyPr wrap="square" lIns="91521" tIns="45761" rIns="9144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43144" y="4028010"/>
            <a:ext cx="8463162" cy="1120351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600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8C32CF-CE42-4CC7-A1AD-548B295F26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6831" y="990600"/>
            <a:ext cx="1829276" cy="3352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43144" y="5148360"/>
            <a:ext cx="8463162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Name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43144" y="5445777"/>
            <a:ext cx="8463162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43144" y="5769492"/>
            <a:ext cx="8463162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B401C0-FAD9-4B0E-B809-84C34B2AF07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411554" y="2"/>
            <a:ext cx="3783518" cy="5521629"/>
            <a:chOff x="8207212" y="0"/>
            <a:chExt cx="3981613" cy="581224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6BE7FCD-5FE5-4C5E-9560-AD1D7BB3F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445" y="1655064"/>
              <a:ext cx="1325880" cy="110514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8BB352-F1D8-4E7A-9C0C-57F3B5486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0325" y="0"/>
              <a:ext cx="1658500" cy="1655064"/>
            </a:xfrm>
            <a:prstGeom prst="rect">
              <a:avLst/>
            </a:prstGeom>
            <a:solidFill>
              <a:srgbClr val="02773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err="1">
                <a:solidFill>
                  <a:srgbClr val="5A5A5A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E8051A-EBEA-4D4B-864C-587B681D76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4100" y="906808"/>
              <a:ext cx="749808" cy="748256"/>
            </a:xfrm>
            <a:prstGeom prst="rect">
              <a:avLst/>
            </a:prstGeom>
            <a:solidFill>
              <a:srgbClr val="00322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err="1">
                <a:solidFill>
                  <a:srgbClr val="5A5A5A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94F1F5E-3095-4757-A98B-A7926C9CD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07212" y="2760209"/>
              <a:ext cx="996696" cy="994632"/>
            </a:xfrm>
            <a:prstGeom prst="rect">
              <a:avLst/>
            </a:prstGeom>
            <a:solidFill>
              <a:srgbClr val="BCDD7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err="1">
                <a:solidFill>
                  <a:srgbClr val="5A5A5A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2EAF146-DE9D-40E3-A5A8-A8D6061B80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908" y="3754841"/>
              <a:ext cx="2057400" cy="2057400"/>
            </a:xfrm>
            <a:prstGeom prst="rect">
              <a:avLst/>
            </a:prstGeom>
            <a:solidFill>
              <a:srgbClr val="4ABBA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err="1">
                <a:solidFill>
                  <a:srgbClr val="5A5A5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1820574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1" y="1733423"/>
            <a:ext cx="5716489" cy="448005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3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208180" y="1733423"/>
            <a:ext cx="5716489" cy="447992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261393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/>
          </p:nvPr>
        </p:nvSpPr>
        <p:spPr>
          <a:xfrm>
            <a:off x="263031" y="1733552"/>
            <a:ext cx="11661637" cy="447992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97" y="1106419"/>
            <a:ext cx="11652491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2019 NetApp, Inc. All rights reserved.  — NETAPP CONFIDENTIAL — Limited Use; Phase Review Presentation Template document ID 8.3-F2 E0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89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79" y="6495179"/>
            <a:ext cx="1044444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1514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B275-E974-9748-8359-F1A0DAC0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BFBCF-8F02-6F4C-9ACC-922332133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C6810-7D54-D847-B9A5-984F400A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32B5-262E-F341-AC45-235BFF95EB94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A85CF-93E5-6D4B-99C5-4649A8ED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A5337-4EA0-EF46-95F2-DAD36CB6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D895-00A9-424F-89F2-BE8C2F1DE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5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F61F-6E28-834C-BDED-0009D646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28C76-60CB-7F4B-970A-9E6C586F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B19D2-0EF6-1142-9E0F-397658DD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32B5-262E-F341-AC45-235BFF95EB94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AEF2A-3303-0944-9703-A3635D40A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B06F-8C4E-9543-8391-12B8170F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D895-00A9-424F-89F2-BE8C2F1DE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9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E242-55A2-2246-948B-5EB73C1F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63E2A-BE9C-4341-82BE-63490DED9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1FC6C-532C-364A-A280-01CE7489C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F165A-956E-ED4A-9CDB-9E1EEC9A4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32B5-262E-F341-AC45-235BFF95EB94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AA391-8F4C-1B45-BC40-885DA7EF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20D53-C7D5-C34C-90D2-1A774B59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D895-00A9-424F-89F2-BE8C2F1DE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6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4DC3-12B5-BC46-A5EC-0A6304F1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DC36D-0FBE-E742-A15B-0EE861F12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8540A-0EC3-1A41-A346-30C5BB963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4A211-40CA-774B-A6D5-AFD76F221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3D2A12-6A8C-FE4D-9BC4-3E0487EBC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168548-57D4-9C46-BBC6-1CF488C0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32B5-262E-F341-AC45-235BFF95EB94}" type="datetimeFigureOut">
              <a:rPr lang="en-US" smtClean="0"/>
              <a:t>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585EC-232E-8C48-A70E-3B6790E8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33F250-3456-9D4B-9378-0F3D71B0A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D895-00A9-424F-89F2-BE8C2F1DE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4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23182-6B4A-034F-BF0E-604F1DCB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EB610-A443-CA4E-BC53-556F9CD1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32B5-262E-F341-AC45-235BFF95EB94}" type="datetimeFigureOut">
              <a:rPr lang="en-US" smtClean="0"/>
              <a:t>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462DA-342A-D143-8F1B-A70A9731F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E101F-6601-6449-BF0E-1174C63E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D895-00A9-424F-89F2-BE8C2F1DE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011696-D6CE-894B-B74E-1A3710DD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32B5-262E-F341-AC45-235BFF95EB94}" type="datetimeFigureOut">
              <a:rPr lang="en-US" smtClean="0"/>
              <a:t>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55F2B-8769-0D46-A651-03D6CDFA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9861E-71C3-FF4E-A893-F92ADE76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D895-00A9-424F-89F2-BE8C2F1DE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6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4112-9705-0046-AA3A-82C896B3F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232C3-676D-9C48-8054-0D3CC7121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1F5B1-A379-8541-9135-9E8C3DB9C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D12CF-BAEA-E846-90DD-3055A924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32B5-262E-F341-AC45-235BFF95EB94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E6745-4186-EB4E-8A2E-CEC4F994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BA021-D28B-3E43-829D-D9E988BC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D895-00A9-424F-89F2-BE8C2F1DE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0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12BB-FAA0-2140-878F-17D11FE24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23C8E-860A-4542-8429-767C14184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125F9-648B-8F4F-86B6-F6C63CA60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F9627-25DB-2749-BF48-A8C8F148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32B5-262E-F341-AC45-235BFF95EB94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35793-63B5-AD48-A20E-B3D017ACD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F872D-0C8B-F24E-AF14-621156E2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D895-00A9-424F-89F2-BE8C2F1DE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5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AC325E-18C9-9E49-B449-808E16D1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5739F-100D-1D43-9763-0336A480A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04D85-A6BA-8E44-8BC7-F985E990D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A32B5-262E-F341-AC45-235BFF95EB94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C5502-BEE3-6348-820E-A2474A52B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CE1E2-A07B-9047-930A-506BE897B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6D895-00A9-424F-89F2-BE8C2F1DE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4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u.netapp.com/news/?p=10383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007" y="1818291"/>
            <a:ext cx="7694343" cy="2238096"/>
          </a:xfrm>
        </p:spPr>
        <p:txBody>
          <a:bodyPr/>
          <a:lstStyle/>
          <a:p>
            <a:r>
              <a:rPr lang="en-US" dirty="0"/>
              <a:t>Extending a Microservice Architecture and Developing a Test Framework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7020" y="4028009"/>
            <a:ext cx="8463162" cy="1120351"/>
          </a:xfrm>
        </p:spPr>
        <p:txBody>
          <a:bodyPr/>
          <a:lstStyle/>
          <a:p>
            <a:pPr>
              <a:buNone/>
            </a:pPr>
            <a:r>
              <a:rPr lang="en-US" dirty="0"/>
              <a:t>Pitt Capstone Project Spring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</a:t>
            </a:r>
            <a:r>
              <a:rPr lang="en-US">
                <a:solidFill>
                  <a:srgbClr val="A2A5A2">
                    <a:lumMod val="50000"/>
                  </a:srgbClr>
                </a:solidFill>
              </a:rPr>
              <a:t>9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 NetApp, Inc. All rights reserved.  — NETAPP CONFIDENTIAL —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17020" y="5137405"/>
            <a:ext cx="8463162" cy="378972"/>
          </a:xfrm>
        </p:spPr>
        <p:txBody>
          <a:bodyPr/>
          <a:lstStyle/>
          <a:p>
            <a:r>
              <a:rPr lang="en-US" dirty="0"/>
              <a:t>NetApp Software-Defined Core Infrastructure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17020" y="5450766"/>
            <a:ext cx="8463162" cy="378972"/>
          </a:xfrm>
        </p:spPr>
        <p:txBody>
          <a:bodyPr/>
          <a:lstStyle/>
          <a:p>
            <a:r>
              <a:rPr lang="en-US" dirty="0"/>
              <a:t>January 10, 2020</a:t>
            </a:r>
          </a:p>
        </p:txBody>
      </p:sp>
    </p:spTree>
    <p:extLst>
      <p:ext uri="{BB962C8B-B14F-4D97-AF65-F5344CB8AC3E}">
        <p14:creationId xmlns:p14="http://schemas.microsoft.com/office/powerpoint/2010/main" val="415879280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031" y="240331"/>
            <a:ext cx="11661637" cy="694618"/>
          </a:xfrm>
        </p:spPr>
        <p:txBody>
          <a:bodyPr/>
          <a:lstStyle/>
          <a:p>
            <a:r>
              <a:rPr lang="en-US" dirty="0"/>
              <a:t>NetApp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63031" y="1284270"/>
            <a:ext cx="11661637" cy="4929207"/>
          </a:xfrm>
        </p:spPr>
        <p:txBody>
          <a:bodyPr/>
          <a:lstStyle/>
          <a:p>
            <a:r>
              <a:rPr lang="en-US" dirty="0"/>
              <a:t>A FORTUNE 500® Company.  Member of S&amp;P 500 and NASDAQ. </a:t>
            </a:r>
          </a:p>
          <a:p>
            <a:pPr lvl="1"/>
            <a:r>
              <a:rPr lang="en-US" dirty="0"/>
              <a:t>Stock symbol: NTAP </a:t>
            </a:r>
          </a:p>
          <a:p>
            <a:pPr lvl="1"/>
            <a:r>
              <a:rPr lang="en-US" dirty="0"/>
              <a:t>~$6.0B in revenue</a:t>
            </a:r>
          </a:p>
          <a:p>
            <a:r>
              <a:rPr lang="en-US" dirty="0"/>
              <a:t>Great Place to Work Institute's "World’s Best Multinational Workplaces" list</a:t>
            </a:r>
          </a:p>
          <a:p>
            <a:pPr lvl="1"/>
            <a:r>
              <a:rPr lang="en-US" u="sng" dirty="0">
                <a:hlinkClick r:id="rId2"/>
              </a:rPr>
              <a:t>Pittsburgh Site Recognized as #2 Best Place to Work in Western PA</a:t>
            </a:r>
            <a:endParaRPr lang="en-US" dirty="0"/>
          </a:p>
          <a:p>
            <a:r>
              <a:rPr lang="en-US" dirty="0"/>
              <a:t>Over 10,000 employees in more than 150 offices worldwide</a:t>
            </a:r>
          </a:p>
          <a:p>
            <a:pPr lvl="1"/>
            <a:r>
              <a:rPr lang="en-US" dirty="0"/>
              <a:t>Pittsburgh location in Cranberry Township; 20-25 minute drive north of Pitt/Oakland.</a:t>
            </a:r>
          </a:p>
          <a:p>
            <a:pPr lvl="1"/>
            <a:r>
              <a:rPr lang="en-US" dirty="0"/>
              <a:t>~200 engineers work in this site.</a:t>
            </a:r>
          </a:p>
          <a:p>
            <a:r>
              <a:rPr lang="en-US" dirty="0"/>
              <a:t>NetApp is the Data Authority in the Hybrid Cloud. </a:t>
            </a:r>
          </a:p>
          <a:p>
            <a:pPr lvl="1"/>
            <a:r>
              <a:rPr lang="en-US" dirty="0"/>
              <a:t>Public cloud and hybrid cloud solutions</a:t>
            </a:r>
          </a:p>
          <a:p>
            <a:pPr lvl="1"/>
            <a:r>
              <a:rPr lang="en-US" dirty="0"/>
              <a:t>Flash optimized solutions</a:t>
            </a:r>
          </a:p>
          <a:p>
            <a:r>
              <a:rPr lang="en-US" dirty="0"/>
              <a:t>FORTUNE Magazine's "100 Best Companies" list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8" y="6472734"/>
            <a:ext cx="7035391" cy="240489"/>
          </a:xfrm>
        </p:spPr>
        <p:txBody>
          <a:bodyPr/>
          <a:lstStyle/>
          <a:p>
            <a:r>
              <a:rPr lang="en-US"/>
              <a:t>© 2019 NetApp, Inc. All rights reserved.  — NETAPP CONFIDENTIAL — Limited Use; Phase Review Presentation Template document ID 8.3-F2 E0</a:t>
            </a:r>
          </a:p>
        </p:txBody>
      </p:sp>
    </p:spTree>
    <p:extLst>
      <p:ext uri="{BB962C8B-B14F-4D97-AF65-F5344CB8AC3E}">
        <p14:creationId xmlns:p14="http://schemas.microsoft.com/office/powerpoint/2010/main" val="2509452485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FBADDE-6E5E-4155-8031-6A8E6662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The Project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6A366-050E-4E15-86CB-93E0CC4954A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 proof-of-concept automation framework that tests new microservices as they are added.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0DBAD3-5767-4132-9703-174283A943DB}"/>
              </a:ext>
            </a:extLst>
          </p:cNvPr>
          <p:cNvSpPr/>
          <p:nvPr/>
        </p:nvSpPr>
        <p:spPr>
          <a:xfrm>
            <a:off x="4280877" y="1799492"/>
            <a:ext cx="2549768" cy="3106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Takes all API calls from web app, routes them to the appropriate microservice, and aggregates the results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F49A64-33C2-4C19-A12C-89D35140E3CE}"/>
              </a:ext>
            </a:extLst>
          </p:cNvPr>
          <p:cNvSpPr txBox="1"/>
          <p:nvPr/>
        </p:nvSpPr>
        <p:spPr>
          <a:xfrm>
            <a:off x="4652352" y="2092813"/>
            <a:ext cx="16783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API </a:t>
            </a:r>
            <a:r>
              <a:rPr lang="en-US" sz="2000">
                <a:solidFill>
                  <a:schemeClr val="bg1"/>
                </a:solidFill>
              </a:rPr>
              <a:t>Gateway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EDF3176-EBF9-4FFF-A112-D068BCEBAD1B}"/>
              </a:ext>
            </a:extLst>
          </p:cNvPr>
          <p:cNvSpPr/>
          <p:nvPr/>
        </p:nvSpPr>
        <p:spPr>
          <a:xfrm>
            <a:off x="8062814" y="1878160"/>
            <a:ext cx="1601865" cy="9183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Pet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Microservice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3DE1AB-B635-4B71-9F40-0ECD5F7CBBB5}"/>
              </a:ext>
            </a:extLst>
          </p:cNvPr>
          <p:cNvSpPr/>
          <p:nvPr/>
        </p:nvSpPr>
        <p:spPr>
          <a:xfrm>
            <a:off x="8103088" y="2896088"/>
            <a:ext cx="1601865" cy="9183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User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Microservice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DB854E5-CEA8-4263-9FF6-51CAF8EB5EDE}"/>
              </a:ext>
            </a:extLst>
          </p:cNvPr>
          <p:cNvSpPr/>
          <p:nvPr/>
        </p:nvSpPr>
        <p:spPr>
          <a:xfrm>
            <a:off x="8103088" y="3990242"/>
            <a:ext cx="1601865" cy="90710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Test Microservice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15BAB5-80C2-4987-8EFD-1B248F66FC06}"/>
              </a:ext>
            </a:extLst>
          </p:cNvPr>
          <p:cNvSpPr/>
          <p:nvPr/>
        </p:nvSpPr>
        <p:spPr>
          <a:xfrm>
            <a:off x="703830" y="2539295"/>
            <a:ext cx="1575718" cy="13774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Web app</a:t>
            </a: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D8C215-1AF0-44A3-B9E7-60DA889F042F}"/>
              </a:ext>
            </a:extLst>
          </p:cNvPr>
          <p:cNvCxnSpPr/>
          <p:nvPr/>
        </p:nvCxnSpPr>
        <p:spPr>
          <a:xfrm>
            <a:off x="4605057" y="394391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39E81D-9D01-49AC-9ED3-0B17076FC6B7}"/>
              </a:ext>
            </a:extLst>
          </p:cNvPr>
          <p:cNvCxnSpPr/>
          <p:nvPr/>
        </p:nvCxnSpPr>
        <p:spPr>
          <a:xfrm flipV="1">
            <a:off x="2269099" y="3274446"/>
            <a:ext cx="2034984" cy="4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887EAD-0813-414E-AD60-17F0580A0DD6}"/>
              </a:ext>
            </a:extLst>
          </p:cNvPr>
          <p:cNvCxnSpPr>
            <a:cxnSpLocks/>
          </p:cNvCxnSpPr>
          <p:nvPr/>
        </p:nvCxnSpPr>
        <p:spPr>
          <a:xfrm>
            <a:off x="6773864" y="3278927"/>
            <a:ext cx="1385041" cy="6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73A806-0B1E-44C8-8354-C1426B7AEB02}"/>
              </a:ext>
            </a:extLst>
          </p:cNvPr>
          <p:cNvCxnSpPr>
            <a:cxnSpLocks/>
          </p:cNvCxnSpPr>
          <p:nvPr/>
        </p:nvCxnSpPr>
        <p:spPr>
          <a:xfrm flipV="1">
            <a:off x="6813919" y="2301798"/>
            <a:ext cx="1306605" cy="990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67CF84-CA0F-4FCC-90E3-FC22EA5FEE62}"/>
              </a:ext>
            </a:extLst>
          </p:cNvPr>
          <p:cNvCxnSpPr>
            <a:cxnSpLocks/>
          </p:cNvCxnSpPr>
          <p:nvPr/>
        </p:nvCxnSpPr>
        <p:spPr>
          <a:xfrm>
            <a:off x="6785069" y="3267720"/>
            <a:ext cx="1373837" cy="1216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A3FB9F6-EEB7-4ABF-9CB5-A775FCC3D489}"/>
              </a:ext>
            </a:extLst>
          </p:cNvPr>
          <p:cNvSpPr txBox="1"/>
          <p:nvPr/>
        </p:nvSpPr>
        <p:spPr>
          <a:xfrm>
            <a:off x="7651937" y="5623672"/>
            <a:ext cx="28216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0EE34E-9266-40A1-95A5-94739E0AC16F}"/>
              </a:ext>
            </a:extLst>
          </p:cNvPr>
          <p:cNvSpPr txBox="1"/>
          <p:nvPr/>
        </p:nvSpPr>
        <p:spPr>
          <a:xfrm>
            <a:off x="567017" y="5598459"/>
            <a:ext cx="20260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434972-0D8E-4252-895D-A29CF3744DB1}"/>
              </a:ext>
            </a:extLst>
          </p:cNvPr>
          <p:cNvSpPr txBox="1"/>
          <p:nvPr/>
        </p:nvSpPr>
        <p:spPr>
          <a:xfrm>
            <a:off x="4351805" y="561806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848044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90A4BA-0E68-0847-ACC9-2EF2C1542A4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63031" y="1733423"/>
            <a:ext cx="10510986" cy="4480055"/>
          </a:xfrm>
        </p:spPr>
        <p:txBody>
          <a:bodyPr/>
          <a:lstStyle/>
          <a:p>
            <a:r>
              <a:rPr lang="en-US" dirty="0"/>
              <a:t>Add an automated test suite that runs every time new microservices are added</a:t>
            </a:r>
          </a:p>
          <a:p>
            <a:r>
              <a:rPr lang="en-US" dirty="0"/>
              <a:t>Flesh out existing microservices to add functionality</a:t>
            </a:r>
          </a:p>
          <a:p>
            <a:r>
              <a:rPr lang="en-US" dirty="0"/>
              <a:t>Add a test microservice</a:t>
            </a:r>
          </a:p>
          <a:p>
            <a:r>
              <a:rPr lang="en-US" dirty="0"/>
              <a:t>Gain experience with </a:t>
            </a:r>
          </a:p>
          <a:p>
            <a:pPr lvl="1"/>
            <a:r>
              <a:rPr lang="en-US" dirty="0"/>
              <a:t>REST APIs</a:t>
            </a:r>
          </a:p>
          <a:p>
            <a:pPr lvl="1"/>
            <a:r>
              <a:rPr lang="en-US" dirty="0"/>
              <a:t>The microservice architecture</a:t>
            </a:r>
          </a:p>
          <a:p>
            <a:pPr lvl="1"/>
            <a:r>
              <a:rPr lang="en-US" dirty="0"/>
              <a:t>Containerization</a:t>
            </a:r>
          </a:p>
          <a:p>
            <a:pPr lvl="1"/>
            <a:r>
              <a:rPr lang="en-US" dirty="0"/>
              <a:t>Continuous integration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909109-9DE7-3D4C-9652-C1F27B7B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4179663487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344</Words>
  <Application>Microsoft Macintosh PowerPoint</Application>
  <PresentationFormat>Widescreen</PresentationFormat>
  <Paragraphs>44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Extending a Microservice Architecture and Developing a Test Framework</vt:lpstr>
      <vt:lpstr>NetApp Background</vt:lpstr>
      <vt:lpstr>The Project</vt:lpstr>
      <vt:lpstr>Deliverables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Extending a Microservice Architecture and Developing a Test Framework</dc:title>
  <dc:creator>Mitra, Twesha</dc:creator>
  <cp:lastModifiedBy>Mitra, Twesha</cp:lastModifiedBy>
  <cp:revision>13</cp:revision>
  <dcterms:created xsi:type="dcterms:W3CDTF">2020-01-10T14:38:45Z</dcterms:created>
  <dcterms:modified xsi:type="dcterms:W3CDTF">2020-01-10T16:08:02Z</dcterms:modified>
</cp:coreProperties>
</file>