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67" r:id="rId8"/>
    <p:sldId id="266" r:id="rId9"/>
    <p:sldId id="26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8191630-A7DE-D147-8C8E-E4C140F31232}">
          <p14:sldIdLst/>
        </p14:section>
        <p14:section name="平台总体架构" id="{BFE5DE6C-283B-2144-9C3E-25F5485E0124}">
          <p14:sldIdLst>
            <p14:sldId id="256"/>
          </p14:sldIdLst>
        </p14:section>
        <p14:section name="平台功能版块" id="{5FDBA201-573E-BA4D-B95F-93A19A52FF5C}">
          <p14:sldIdLst>
            <p14:sldId id="261"/>
            <p14:sldId id="262"/>
            <p14:sldId id="263"/>
            <p14:sldId id="264"/>
          </p14:sldIdLst>
        </p14:section>
        <p14:section name="平台特点" id="{EE2F6F1A-ADDE-804D-8AE8-AF05C0FBAEEF}">
          <p14:sldIdLst>
            <p14:sldId id="260"/>
            <p14:sldId id="267"/>
            <p14:sldId id="266"/>
            <p14:sldId id="265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pos="5541" userDrawn="1">
          <p15:clr>
            <a:srgbClr val="A4A3A4"/>
          </p15:clr>
        </p15:guide>
        <p15:guide id="4" orient="horz" pos="2614" userDrawn="1">
          <p15:clr>
            <a:srgbClr val="A4A3A4"/>
          </p15:clr>
        </p15:guide>
        <p15:guide id="5" pos="2139" userDrawn="1">
          <p15:clr>
            <a:srgbClr val="A4A3A4"/>
          </p15:clr>
        </p15:guide>
        <p15:guide id="6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5"/>
  </p:normalViewPr>
  <p:slideViewPr>
    <p:cSldViewPr snapToGrid="0" snapToObjects="1">
      <p:cViewPr varScale="1">
        <p:scale>
          <a:sx n="104" d="100"/>
          <a:sy n="104" d="100"/>
        </p:scale>
        <p:origin x="560" y="208"/>
      </p:cViewPr>
      <p:guideLst>
        <p:guide orient="horz" pos="1389"/>
        <p:guide pos="529"/>
        <p:guide pos="5541"/>
        <p:guide orient="horz" pos="2614"/>
        <p:guide pos="2139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58A5D-4BCC-7C47-9216-D0D575A18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7BF1AF-770D-4E4C-BFDD-20D2A8727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7FB10-5BDC-3345-A041-1B73A693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46BA3-A4CE-4B45-A552-76A05B1F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CA446-1EB2-6C4F-87F2-2D6249D9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9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48793-6ADE-3D4E-977F-C8902278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ED1EB-D462-7249-8768-2F8CC19B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131C7-E5D6-AD40-9530-8116DDE3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978A5-710E-CB4C-B9BF-31699C9A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19AC9-A141-1341-A0EE-79EEB3AA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25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3F0BB-5B75-3E45-B488-564F3AD1A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956103-524A-824E-A63D-EEB07E005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292F0-9EA8-3C48-9DB9-2E52F73A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8289E-991A-EC41-BEA5-DD217BA2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FAA16-6EEF-F84D-965A-439A1C2F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10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32F5E-87AC-604D-9EF2-BE8CF784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32D00-4B05-6145-B630-2F768E69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C4F98-8895-FF4B-B9E4-9FEE83C5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BDC8A-0D52-3C4F-84F6-E29A0B94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26CFA-DC86-F74A-996F-4EAE5FD5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87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46034-1654-4949-BD3A-50D16CAF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B3869-94A7-C348-9F80-FBB8FDD1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B6640-8B9D-794C-8C3C-C8722A5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2A642-8BE3-AF40-B605-6FDB7DC1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FFD2E-5FEF-9241-9373-37625152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02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5D747-9785-844D-BCEF-C240D195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B70BE-7070-5E46-8C76-7F375EC44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31557-BD31-1B48-94EC-BE8A41AC2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C155F-4D40-0043-BFBD-30F17907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D14C7-804D-E84A-9D08-44C03885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5E60B-8C25-7F48-9436-887163D6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46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49CF3-2304-E849-85EB-B63218C4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4C2F9-8CC5-E64C-B114-89D21FF4B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8B240-97D5-FA4E-9367-D29C193B2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C3DB94-B183-5D41-A84B-7507975E3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2E21D-ED3F-554D-87C0-687624553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D4B8E-5DEF-794B-BDF3-3802F8AA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5C59AA-EB9A-DA46-8EDB-79935F65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7EC1A6-49DD-684C-9F26-D932DED3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69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67023-2940-6145-AED0-448B9864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5CFE71-3855-A647-8AB0-FF898815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2FA34-4406-0345-AA20-03EECB95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B927C5-5597-DA4A-A81D-B565AF6F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85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6CCF42-D173-1240-9AAC-8A95EDE0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D047E5-5B25-A746-8700-CF1759A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4EDD39-53C8-2041-8A97-46F013BF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00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445BB-FF12-0041-BFDC-329D4EF3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B1F65-63C9-F44E-BC36-C42B9BEB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9E84A1-855D-184F-B5AE-C4568E140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1FBBC-3533-0B42-9168-400638E7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954D4-E41B-964C-BEAD-8AABF92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8E168-9F23-5246-BDCE-0C8061A1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41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EF2BC-CFA2-5042-9FFF-D0508751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115EA7-9294-774C-89A3-D48789C45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517789-DF82-A544-85C8-77634931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24892-0026-EA46-9934-3F398DDD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A44D6-C857-5A43-BE32-A7E9A193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F29C4-CA8F-D342-BCB0-79CA6459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11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E6487E-71C0-B044-B6AC-36C0E17C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0D7AF-BC56-A34D-A4F3-B13C197A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F0ACD-4A15-5A41-90A5-A8F59FF83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AE2D-05BD-A94B-ADDB-BF384E126396}" type="datetimeFigureOut">
              <a:rPr kumimoji="1" lang="zh-CN" altLang="en-US" smtClean="0"/>
              <a:t>2022/11/28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7B60D-9FC4-FE4D-BCC9-C03928392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32BBB-A93D-254F-A99D-65D6BA310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81549-1252-AA46-9B29-1ED65E41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85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C00BE812-7719-2746-BA9C-A75ACFECE922}"/>
              </a:ext>
            </a:extLst>
          </p:cNvPr>
          <p:cNvSpPr/>
          <p:nvPr/>
        </p:nvSpPr>
        <p:spPr>
          <a:xfrm>
            <a:off x="2279547" y="1018197"/>
            <a:ext cx="908415" cy="582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D896942-4C80-F849-BBD7-EB6BAA54F3EA}"/>
              </a:ext>
            </a:extLst>
          </p:cNvPr>
          <p:cNvSpPr/>
          <p:nvPr/>
        </p:nvSpPr>
        <p:spPr>
          <a:xfrm>
            <a:off x="2448971" y="1807421"/>
            <a:ext cx="482300" cy="7677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安卓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9DFCE55-AEF8-9945-8D84-BD006DD5CBAE}"/>
              </a:ext>
            </a:extLst>
          </p:cNvPr>
          <p:cNvSpPr/>
          <p:nvPr/>
        </p:nvSpPr>
        <p:spPr>
          <a:xfrm>
            <a:off x="2448971" y="2782060"/>
            <a:ext cx="482300" cy="7677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苹果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1BA806-0049-B542-8736-36CC5DCB49C9}"/>
              </a:ext>
            </a:extLst>
          </p:cNvPr>
          <p:cNvSpPr/>
          <p:nvPr/>
        </p:nvSpPr>
        <p:spPr>
          <a:xfrm>
            <a:off x="4897765" y="2062923"/>
            <a:ext cx="1457325" cy="515573"/>
          </a:xfrm>
          <a:prstGeom prst="rect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交易前端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61E3CB-9B96-514A-8A79-CF0CF7AB4828}"/>
              </a:ext>
            </a:extLst>
          </p:cNvPr>
          <p:cNvSpPr/>
          <p:nvPr/>
        </p:nvSpPr>
        <p:spPr>
          <a:xfrm>
            <a:off x="4897765" y="2866084"/>
            <a:ext cx="1457325" cy="515573"/>
          </a:xfrm>
          <a:prstGeom prst="rect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投资前端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194803-1C21-3841-BFBB-20E0D2A9A85E}"/>
              </a:ext>
            </a:extLst>
          </p:cNvPr>
          <p:cNvSpPr txBox="1"/>
          <p:nvPr/>
        </p:nvSpPr>
        <p:spPr>
          <a:xfrm>
            <a:off x="4906752" y="561970"/>
            <a:ext cx="11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门户端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2F2C4B-DA53-614A-9015-7C0577F3906A}"/>
              </a:ext>
            </a:extLst>
          </p:cNvPr>
          <p:cNvSpPr txBox="1"/>
          <p:nvPr/>
        </p:nvSpPr>
        <p:spPr>
          <a:xfrm>
            <a:off x="8334407" y="544086"/>
            <a:ext cx="11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市场端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E728F1-39BD-464F-9B20-7C022127F788}"/>
              </a:ext>
            </a:extLst>
          </p:cNvPr>
          <p:cNvSpPr/>
          <p:nvPr/>
        </p:nvSpPr>
        <p:spPr>
          <a:xfrm>
            <a:off x="8124962" y="1332268"/>
            <a:ext cx="1721751" cy="2289275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9FCA1ED-9B8E-5E42-866F-0231FAB41AB1}"/>
              </a:ext>
            </a:extLst>
          </p:cNvPr>
          <p:cNvSpPr/>
          <p:nvPr/>
        </p:nvSpPr>
        <p:spPr>
          <a:xfrm>
            <a:off x="2138141" y="756093"/>
            <a:ext cx="1164429" cy="302078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FEA03D9-7B9C-6A40-8110-0C1153370B0C}"/>
              </a:ext>
            </a:extLst>
          </p:cNvPr>
          <p:cNvSpPr/>
          <p:nvPr/>
        </p:nvSpPr>
        <p:spPr>
          <a:xfrm>
            <a:off x="4663388" y="756093"/>
            <a:ext cx="1829667" cy="301426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134EF3-EF19-2848-9822-1D214BEADF27}"/>
              </a:ext>
            </a:extLst>
          </p:cNvPr>
          <p:cNvSpPr/>
          <p:nvPr/>
        </p:nvSpPr>
        <p:spPr>
          <a:xfrm>
            <a:off x="7809819" y="756093"/>
            <a:ext cx="2322521" cy="511607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8BDD3B-22F0-C449-A25C-C3E0E1B90B50}"/>
              </a:ext>
            </a:extLst>
          </p:cNvPr>
          <p:cNvSpPr/>
          <p:nvPr/>
        </p:nvSpPr>
        <p:spPr>
          <a:xfrm>
            <a:off x="8112852" y="2694592"/>
            <a:ext cx="803770" cy="926951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币种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C0F128-E922-F74B-9143-1182D415F854}"/>
              </a:ext>
            </a:extLst>
          </p:cNvPr>
          <p:cNvSpPr/>
          <p:nvPr/>
        </p:nvSpPr>
        <p:spPr>
          <a:xfrm>
            <a:off x="8918697" y="2694591"/>
            <a:ext cx="928015" cy="926951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946722-35F5-CD47-8690-3028E893B58B}"/>
              </a:ext>
            </a:extLst>
          </p:cNvPr>
          <p:cNvSpPr/>
          <p:nvPr/>
        </p:nvSpPr>
        <p:spPr>
          <a:xfrm>
            <a:off x="8112852" y="1767639"/>
            <a:ext cx="803770" cy="926951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4B27C6-46DC-F941-A847-06894A0D2946}"/>
              </a:ext>
            </a:extLst>
          </p:cNvPr>
          <p:cNvSpPr/>
          <p:nvPr/>
        </p:nvSpPr>
        <p:spPr>
          <a:xfrm>
            <a:off x="8917971" y="1767639"/>
            <a:ext cx="928742" cy="926951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佣金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0B5FEB5-BB13-5D42-89B8-8242FD36DB9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3302570" y="2263225"/>
            <a:ext cx="1360818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FF83346-AA5B-F244-A517-320533809648}"/>
              </a:ext>
            </a:extLst>
          </p:cNvPr>
          <p:cNvSpPr txBox="1"/>
          <p:nvPr/>
        </p:nvSpPr>
        <p:spPr>
          <a:xfrm>
            <a:off x="2138141" y="529554"/>
            <a:ext cx="11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用户端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4924C2E-17F9-EA41-B464-F5B2D5A2BDCC}"/>
              </a:ext>
            </a:extLst>
          </p:cNvPr>
          <p:cNvCxnSpPr>
            <a:cxnSpLocks/>
            <a:stCxn id="11" idx="3"/>
            <a:endCxn id="82" idx="1"/>
          </p:cNvCxnSpPr>
          <p:nvPr/>
        </p:nvCxnSpPr>
        <p:spPr>
          <a:xfrm>
            <a:off x="6355090" y="3123871"/>
            <a:ext cx="1834218" cy="20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E4E5B15-F200-B342-A189-060C4C870DF3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355090" y="2320709"/>
            <a:ext cx="1860978" cy="202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CC6F3AC-C811-5648-9C8D-22323DF1C6B2}"/>
              </a:ext>
            </a:extLst>
          </p:cNvPr>
          <p:cNvGrpSpPr/>
          <p:nvPr/>
        </p:nvGrpSpPr>
        <p:grpSpPr>
          <a:xfrm>
            <a:off x="4862676" y="1252066"/>
            <a:ext cx="1527502" cy="523269"/>
            <a:chOff x="4882926" y="1252066"/>
            <a:chExt cx="1527502" cy="52326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D3BBAB-3AAA-C94D-AA68-F7F3B57B6CDD}"/>
                </a:ext>
              </a:extLst>
            </p:cNvPr>
            <p:cNvSpPr/>
            <p:nvPr/>
          </p:nvSpPr>
          <p:spPr>
            <a:xfrm>
              <a:off x="4882926" y="1259762"/>
              <a:ext cx="696348" cy="51557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买</a:t>
              </a:r>
              <a:r>
                <a:rPr kumimoji="1" lang="en-US" altLang="zh-CN" sz="1200" dirty="0"/>
                <a:t>/</a:t>
              </a:r>
              <a:r>
                <a:rPr kumimoji="1" lang="zh-CN" altLang="en-US" sz="1200" dirty="0"/>
                <a:t>卖币前端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807588A-1200-074A-9690-A1A316F70C6D}"/>
                </a:ext>
              </a:extLst>
            </p:cNvPr>
            <p:cNvSpPr/>
            <p:nvPr/>
          </p:nvSpPr>
          <p:spPr>
            <a:xfrm>
              <a:off x="5714080" y="1252066"/>
              <a:ext cx="696348" cy="515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买</a:t>
              </a:r>
              <a:r>
                <a:rPr kumimoji="1" lang="en-US" altLang="zh-CN" sz="1200" dirty="0"/>
                <a:t>/</a:t>
              </a:r>
              <a:r>
                <a:rPr kumimoji="1" lang="zh-CN" altLang="en-US" sz="1200" dirty="0"/>
                <a:t>卖币后端</a:t>
              </a:r>
            </a:p>
          </p:txBody>
        </p:sp>
      </p:grp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97600CAD-6E4C-294C-BC01-8299F2ABB395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 flipV="1">
            <a:off x="6493055" y="2231115"/>
            <a:ext cx="1619797" cy="3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95BF054A-872A-2A47-8097-DE1C11C078DB}"/>
              </a:ext>
            </a:extLst>
          </p:cNvPr>
          <p:cNvSpPr/>
          <p:nvPr/>
        </p:nvSpPr>
        <p:spPr>
          <a:xfrm>
            <a:off x="8216068" y="4089911"/>
            <a:ext cx="1457325" cy="515573"/>
          </a:xfrm>
          <a:prstGeom prst="rect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交易前端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55C31D6-8B77-FE46-81F1-0FE9CE16C674}"/>
              </a:ext>
            </a:extLst>
          </p:cNvPr>
          <p:cNvSpPr/>
          <p:nvPr/>
        </p:nvSpPr>
        <p:spPr>
          <a:xfrm>
            <a:off x="8189308" y="4873915"/>
            <a:ext cx="1457325" cy="515573"/>
          </a:xfrm>
          <a:prstGeom prst="rect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投资前端</a:t>
            </a: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487FFB70-6DF1-194B-AEDE-8C46C5FEC9BD}"/>
              </a:ext>
            </a:extLst>
          </p:cNvPr>
          <p:cNvSpPr/>
          <p:nvPr/>
        </p:nvSpPr>
        <p:spPr>
          <a:xfrm>
            <a:off x="2138141" y="4143111"/>
            <a:ext cx="4593841" cy="170365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45F06A-ADB9-1040-8017-62CC69741DA5}"/>
              </a:ext>
            </a:extLst>
          </p:cNvPr>
          <p:cNvSpPr txBox="1"/>
          <p:nvPr/>
        </p:nvSpPr>
        <p:spPr>
          <a:xfrm>
            <a:off x="3659022" y="3943120"/>
            <a:ext cx="11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服务端</a:t>
            </a: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4C92AB71-8B69-B142-94DD-085629EB5295}"/>
              </a:ext>
            </a:extLst>
          </p:cNvPr>
          <p:cNvCxnSpPr>
            <a:cxnSpLocks/>
            <a:stCxn id="90" idx="3"/>
            <a:endCxn id="82" idx="1"/>
          </p:cNvCxnSpPr>
          <p:nvPr/>
        </p:nvCxnSpPr>
        <p:spPr>
          <a:xfrm>
            <a:off x="6731982" y="4994937"/>
            <a:ext cx="1457326" cy="1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A83BD95E-4446-664F-B723-CFBE7B8570F1}"/>
              </a:ext>
            </a:extLst>
          </p:cNvPr>
          <p:cNvCxnSpPr>
            <a:cxnSpLocks/>
            <a:stCxn id="90" idx="3"/>
            <a:endCxn id="81" idx="1"/>
          </p:cNvCxnSpPr>
          <p:nvPr/>
        </p:nvCxnSpPr>
        <p:spPr>
          <a:xfrm flipV="1">
            <a:off x="6731982" y="4347698"/>
            <a:ext cx="1484086" cy="64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0DFE6E2-5710-7D47-8FBF-7EC515A05988}"/>
              </a:ext>
            </a:extLst>
          </p:cNvPr>
          <p:cNvSpPr/>
          <p:nvPr/>
        </p:nvSpPr>
        <p:spPr>
          <a:xfrm>
            <a:off x="2545367" y="4359998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615697673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582215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605503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197973" y="-55641"/>
                          <a:pt x="297912" y="25420"/>
                          <a:pt x="582215" y="0"/>
                        </a:cubicBezTo>
                        <a:cubicBezTo>
                          <a:pt x="866519" y="-25420"/>
                          <a:pt x="915803" y="21163"/>
                          <a:pt x="1164429" y="0"/>
                        </a:cubicBezTo>
                        <a:cubicBezTo>
                          <a:pt x="1171325" y="123881"/>
                          <a:pt x="1153696" y="257971"/>
                          <a:pt x="1164429" y="369332"/>
                        </a:cubicBezTo>
                        <a:cubicBezTo>
                          <a:pt x="899830" y="419506"/>
                          <a:pt x="751047" y="340038"/>
                          <a:pt x="605503" y="369332"/>
                        </a:cubicBezTo>
                        <a:cubicBezTo>
                          <a:pt x="459959" y="398626"/>
                          <a:pt x="289807" y="354773"/>
                          <a:pt x="0" y="369332"/>
                        </a:cubicBezTo>
                        <a:cubicBezTo>
                          <a:pt x="-8729" y="288171"/>
                          <a:pt x="32592" y="180068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183077" y="-17598"/>
                          <a:pt x="274269" y="57654"/>
                          <a:pt x="547282" y="0"/>
                        </a:cubicBezTo>
                        <a:cubicBezTo>
                          <a:pt x="820295" y="-57654"/>
                          <a:pt x="864798" y="36798"/>
                          <a:pt x="1164429" y="0"/>
                        </a:cubicBezTo>
                        <a:cubicBezTo>
                          <a:pt x="1194928" y="139746"/>
                          <a:pt x="1124517" y="188212"/>
                          <a:pt x="1164429" y="369332"/>
                        </a:cubicBezTo>
                        <a:cubicBezTo>
                          <a:pt x="957448" y="401296"/>
                          <a:pt x="865984" y="346314"/>
                          <a:pt x="605503" y="369332"/>
                        </a:cubicBezTo>
                        <a:cubicBezTo>
                          <a:pt x="345022" y="392350"/>
                          <a:pt x="270146" y="341691"/>
                          <a:pt x="0" y="369332"/>
                        </a:cubicBezTo>
                        <a:cubicBezTo>
                          <a:pt x="-161" y="241610"/>
                          <a:pt x="7313" y="967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钱包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A8DB5EF-6114-434D-80C2-AEBA3934B829}"/>
              </a:ext>
            </a:extLst>
          </p:cNvPr>
          <p:cNvSpPr/>
          <p:nvPr/>
        </p:nvSpPr>
        <p:spPr>
          <a:xfrm>
            <a:off x="3862131" y="4359998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138490048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570570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593859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280639" y="-2470"/>
                          <a:pt x="435555" y="10053"/>
                          <a:pt x="570570" y="0"/>
                        </a:cubicBezTo>
                        <a:cubicBezTo>
                          <a:pt x="705585" y="-10053"/>
                          <a:pt x="935035" y="69496"/>
                          <a:pt x="1164429" y="0"/>
                        </a:cubicBezTo>
                        <a:cubicBezTo>
                          <a:pt x="1167747" y="168886"/>
                          <a:pt x="1124448" y="283213"/>
                          <a:pt x="1164429" y="369332"/>
                        </a:cubicBezTo>
                        <a:cubicBezTo>
                          <a:pt x="930476" y="401429"/>
                          <a:pt x="775668" y="307615"/>
                          <a:pt x="593859" y="369332"/>
                        </a:cubicBezTo>
                        <a:cubicBezTo>
                          <a:pt x="412050" y="431049"/>
                          <a:pt x="296172" y="353109"/>
                          <a:pt x="0" y="369332"/>
                        </a:cubicBezTo>
                        <a:cubicBezTo>
                          <a:pt x="-17762" y="249456"/>
                          <a:pt x="22283" y="107666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147131" y="-15415"/>
                          <a:pt x="305129" y="22071"/>
                          <a:pt x="582215" y="0"/>
                        </a:cubicBezTo>
                        <a:cubicBezTo>
                          <a:pt x="859302" y="-22071"/>
                          <a:pt x="947624" y="12244"/>
                          <a:pt x="1164429" y="0"/>
                        </a:cubicBezTo>
                        <a:cubicBezTo>
                          <a:pt x="1175972" y="173725"/>
                          <a:pt x="1120656" y="186785"/>
                          <a:pt x="1164429" y="369332"/>
                        </a:cubicBezTo>
                        <a:cubicBezTo>
                          <a:pt x="989687" y="380511"/>
                          <a:pt x="748493" y="368457"/>
                          <a:pt x="570570" y="369332"/>
                        </a:cubicBezTo>
                        <a:cubicBezTo>
                          <a:pt x="392647" y="370207"/>
                          <a:pt x="136001" y="314292"/>
                          <a:pt x="0" y="369332"/>
                        </a:cubicBezTo>
                        <a:cubicBezTo>
                          <a:pt x="-3019" y="287733"/>
                          <a:pt x="41811" y="1645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社交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663AB0F-F18B-E947-91CF-E07611A327CC}"/>
              </a:ext>
            </a:extLst>
          </p:cNvPr>
          <p:cNvSpPr/>
          <p:nvPr/>
        </p:nvSpPr>
        <p:spPr>
          <a:xfrm>
            <a:off x="2525654" y="5103380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256298632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605503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582215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153115" y="-14423"/>
                          <a:pt x="455542" y="20751"/>
                          <a:pt x="605503" y="0"/>
                        </a:cubicBezTo>
                        <a:cubicBezTo>
                          <a:pt x="755464" y="-20751"/>
                          <a:pt x="987121" y="9596"/>
                          <a:pt x="1164429" y="0"/>
                        </a:cubicBezTo>
                        <a:cubicBezTo>
                          <a:pt x="1164649" y="144878"/>
                          <a:pt x="1134556" y="247481"/>
                          <a:pt x="1164429" y="369332"/>
                        </a:cubicBezTo>
                        <a:cubicBezTo>
                          <a:pt x="926569" y="409926"/>
                          <a:pt x="788054" y="306089"/>
                          <a:pt x="582215" y="369332"/>
                        </a:cubicBezTo>
                        <a:cubicBezTo>
                          <a:pt x="376376" y="432575"/>
                          <a:pt x="234120" y="304570"/>
                          <a:pt x="0" y="369332"/>
                        </a:cubicBezTo>
                        <a:cubicBezTo>
                          <a:pt x="-38262" y="235537"/>
                          <a:pt x="20351" y="166258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148329" y="-16565"/>
                          <a:pt x="374255" y="65740"/>
                          <a:pt x="558926" y="0"/>
                        </a:cubicBezTo>
                        <a:cubicBezTo>
                          <a:pt x="743597" y="-65740"/>
                          <a:pt x="1012452" y="53473"/>
                          <a:pt x="1164429" y="0"/>
                        </a:cubicBezTo>
                        <a:cubicBezTo>
                          <a:pt x="1190708" y="101208"/>
                          <a:pt x="1138316" y="258143"/>
                          <a:pt x="1164429" y="369332"/>
                        </a:cubicBezTo>
                        <a:cubicBezTo>
                          <a:pt x="989060" y="389738"/>
                          <a:pt x="710621" y="363328"/>
                          <a:pt x="570570" y="369332"/>
                        </a:cubicBezTo>
                        <a:cubicBezTo>
                          <a:pt x="430519" y="375336"/>
                          <a:pt x="203547" y="318109"/>
                          <a:pt x="0" y="369332"/>
                        </a:cubicBezTo>
                        <a:cubicBezTo>
                          <a:pt x="-13715" y="279263"/>
                          <a:pt x="26541" y="1143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561CB09-96C1-A245-A873-20E3743A11C4}"/>
              </a:ext>
            </a:extLst>
          </p:cNvPr>
          <p:cNvSpPr/>
          <p:nvPr/>
        </p:nvSpPr>
        <p:spPr>
          <a:xfrm>
            <a:off x="3879784" y="5103380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02265759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582215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558926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200100" y="-45152"/>
                          <a:pt x="339179" y="28896"/>
                          <a:pt x="582215" y="0"/>
                        </a:cubicBezTo>
                        <a:cubicBezTo>
                          <a:pt x="825251" y="-28896"/>
                          <a:pt x="1014475" y="39134"/>
                          <a:pt x="1164429" y="0"/>
                        </a:cubicBezTo>
                        <a:cubicBezTo>
                          <a:pt x="1182802" y="128161"/>
                          <a:pt x="1121335" y="258370"/>
                          <a:pt x="1164429" y="369332"/>
                        </a:cubicBezTo>
                        <a:cubicBezTo>
                          <a:pt x="1022284" y="411319"/>
                          <a:pt x="777777" y="326981"/>
                          <a:pt x="558926" y="369332"/>
                        </a:cubicBezTo>
                        <a:cubicBezTo>
                          <a:pt x="340075" y="411683"/>
                          <a:pt x="273603" y="315566"/>
                          <a:pt x="0" y="369332"/>
                        </a:cubicBezTo>
                        <a:cubicBezTo>
                          <a:pt x="-19921" y="247750"/>
                          <a:pt x="9925" y="168104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279322" y="-14379"/>
                          <a:pt x="434554" y="60261"/>
                          <a:pt x="570570" y="0"/>
                        </a:cubicBezTo>
                        <a:cubicBezTo>
                          <a:pt x="706586" y="-60261"/>
                          <a:pt x="894527" y="66253"/>
                          <a:pt x="1164429" y="0"/>
                        </a:cubicBezTo>
                        <a:cubicBezTo>
                          <a:pt x="1182003" y="144254"/>
                          <a:pt x="1146471" y="249269"/>
                          <a:pt x="1164429" y="369332"/>
                        </a:cubicBezTo>
                        <a:cubicBezTo>
                          <a:pt x="1035267" y="379521"/>
                          <a:pt x="710708" y="346330"/>
                          <a:pt x="558926" y="369332"/>
                        </a:cubicBezTo>
                        <a:cubicBezTo>
                          <a:pt x="407144" y="392334"/>
                          <a:pt x="125010" y="355038"/>
                          <a:pt x="0" y="369332"/>
                        </a:cubicBezTo>
                        <a:cubicBezTo>
                          <a:pt x="-32445" y="224967"/>
                          <a:pt x="12576" y="16148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资讯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AFD9585-F645-E943-AA2F-940548D82D41}"/>
              </a:ext>
            </a:extLst>
          </p:cNvPr>
          <p:cNvSpPr/>
          <p:nvPr/>
        </p:nvSpPr>
        <p:spPr>
          <a:xfrm>
            <a:off x="5270882" y="4342189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138490048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570570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593859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280639" y="-2470"/>
                          <a:pt x="435555" y="10053"/>
                          <a:pt x="570570" y="0"/>
                        </a:cubicBezTo>
                        <a:cubicBezTo>
                          <a:pt x="705585" y="-10053"/>
                          <a:pt x="935035" y="69496"/>
                          <a:pt x="1164429" y="0"/>
                        </a:cubicBezTo>
                        <a:cubicBezTo>
                          <a:pt x="1167747" y="168886"/>
                          <a:pt x="1124448" y="283213"/>
                          <a:pt x="1164429" y="369332"/>
                        </a:cubicBezTo>
                        <a:cubicBezTo>
                          <a:pt x="930476" y="401429"/>
                          <a:pt x="775668" y="307615"/>
                          <a:pt x="593859" y="369332"/>
                        </a:cubicBezTo>
                        <a:cubicBezTo>
                          <a:pt x="412050" y="431049"/>
                          <a:pt x="296172" y="353109"/>
                          <a:pt x="0" y="369332"/>
                        </a:cubicBezTo>
                        <a:cubicBezTo>
                          <a:pt x="-17762" y="249456"/>
                          <a:pt x="22283" y="107666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147131" y="-15415"/>
                          <a:pt x="305129" y="22071"/>
                          <a:pt x="582215" y="0"/>
                        </a:cubicBezTo>
                        <a:cubicBezTo>
                          <a:pt x="859302" y="-22071"/>
                          <a:pt x="947624" y="12244"/>
                          <a:pt x="1164429" y="0"/>
                        </a:cubicBezTo>
                        <a:cubicBezTo>
                          <a:pt x="1175972" y="173725"/>
                          <a:pt x="1120656" y="186785"/>
                          <a:pt x="1164429" y="369332"/>
                        </a:cubicBezTo>
                        <a:cubicBezTo>
                          <a:pt x="989687" y="380511"/>
                          <a:pt x="748493" y="368457"/>
                          <a:pt x="570570" y="369332"/>
                        </a:cubicBezTo>
                        <a:cubicBezTo>
                          <a:pt x="392647" y="370207"/>
                          <a:pt x="136001" y="314292"/>
                          <a:pt x="0" y="369332"/>
                        </a:cubicBezTo>
                        <a:cubicBezTo>
                          <a:pt x="-3019" y="287733"/>
                          <a:pt x="41811" y="1645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工具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B948306-C278-1A46-A3EC-941320A305D3}"/>
              </a:ext>
            </a:extLst>
          </p:cNvPr>
          <p:cNvSpPr/>
          <p:nvPr/>
        </p:nvSpPr>
        <p:spPr>
          <a:xfrm>
            <a:off x="5270881" y="5106381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138490048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570570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593859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280639" y="-2470"/>
                          <a:pt x="435555" y="10053"/>
                          <a:pt x="570570" y="0"/>
                        </a:cubicBezTo>
                        <a:cubicBezTo>
                          <a:pt x="705585" y="-10053"/>
                          <a:pt x="935035" y="69496"/>
                          <a:pt x="1164429" y="0"/>
                        </a:cubicBezTo>
                        <a:cubicBezTo>
                          <a:pt x="1167747" y="168886"/>
                          <a:pt x="1124448" y="283213"/>
                          <a:pt x="1164429" y="369332"/>
                        </a:cubicBezTo>
                        <a:cubicBezTo>
                          <a:pt x="930476" y="401429"/>
                          <a:pt x="775668" y="307615"/>
                          <a:pt x="593859" y="369332"/>
                        </a:cubicBezTo>
                        <a:cubicBezTo>
                          <a:pt x="412050" y="431049"/>
                          <a:pt x="296172" y="353109"/>
                          <a:pt x="0" y="369332"/>
                        </a:cubicBezTo>
                        <a:cubicBezTo>
                          <a:pt x="-17762" y="249456"/>
                          <a:pt x="22283" y="107666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147131" y="-15415"/>
                          <a:pt x="305129" y="22071"/>
                          <a:pt x="582215" y="0"/>
                        </a:cubicBezTo>
                        <a:cubicBezTo>
                          <a:pt x="859302" y="-22071"/>
                          <a:pt x="947624" y="12244"/>
                          <a:pt x="1164429" y="0"/>
                        </a:cubicBezTo>
                        <a:cubicBezTo>
                          <a:pt x="1175972" y="173725"/>
                          <a:pt x="1120656" y="186785"/>
                          <a:pt x="1164429" y="369332"/>
                        </a:cubicBezTo>
                        <a:cubicBezTo>
                          <a:pt x="989687" y="380511"/>
                          <a:pt x="748493" y="368457"/>
                          <a:pt x="570570" y="369332"/>
                        </a:cubicBezTo>
                        <a:cubicBezTo>
                          <a:pt x="392647" y="370207"/>
                          <a:pt x="136001" y="314292"/>
                          <a:pt x="0" y="369332"/>
                        </a:cubicBezTo>
                        <a:cubicBezTo>
                          <a:pt x="-3019" y="287733"/>
                          <a:pt x="41811" y="1645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130273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C7077319-AF42-FC48-B928-BCDF891FC171}"/>
              </a:ext>
            </a:extLst>
          </p:cNvPr>
          <p:cNvSpPr txBox="1"/>
          <p:nvPr/>
        </p:nvSpPr>
        <p:spPr>
          <a:xfrm>
            <a:off x="4182383" y="1835706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任何人都可以成为门户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5990680-BFFA-7248-BD93-F407F069892A}"/>
              </a:ext>
            </a:extLst>
          </p:cNvPr>
          <p:cNvSpPr txBox="1"/>
          <p:nvPr/>
        </p:nvSpPr>
        <p:spPr>
          <a:xfrm>
            <a:off x="4182383" y="2568299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任何平台都可以服务接入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DDED3FA-44D3-CC4E-B158-99692AEAB929}"/>
              </a:ext>
            </a:extLst>
          </p:cNvPr>
          <p:cNvSpPr txBox="1"/>
          <p:nvPr/>
        </p:nvSpPr>
        <p:spPr>
          <a:xfrm>
            <a:off x="3882347" y="3301962"/>
            <a:ext cx="348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任何用户都可以成为推荐者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554A808-2841-3D48-B1A1-1425C9B43742}"/>
              </a:ext>
            </a:extLst>
          </p:cNvPr>
          <p:cNvSpPr txBox="1"/>
          <p:nvPr/>
        </p:nvSpPr>
        <p:spPr>
          <a:xfrm>
            <a:off x="3600455" y="548282"/>
            <a:ext cx="512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为推动</a:t>
            </a:r>
            <a:r>
              <a:rPr kumimoji="1" lang="en-US" altLang="zh-CN" dirty="0" err="1"/>
              <a:t>ttswap</a:t>
            </a:r>
            <a:r>
              <a:rPr kumimoji="1" lang="zh-CN" altLang="en-US" dirty="0"/>
              <a:t>生态发展的任何人提供丰富奖励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17C9068-D09D-F548-A4D2-F5D239972918}"/>
              </a:ext>
            </a:extLst>
          </p:cNvPr>
          <p:cNvSpPr txBox="1"/>
          <p:nvPr/>
        </p:nvSpPr>
        <p:spPr>
          <a:xfrm>
            <a:off x="3882347" y="4583552"/>
            <a:ext cx="348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任何用户都可以使用生态功能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D361F25-F2D3-DC41-B257-926F84A3E46E}"/>
              </a:ext>
            </a:extLst>
          </p:cNvPr>
          <p:cNvSpPr txBox="1"/>
          <p:nvPr/>
        </p:nvSpPr>
        <p:spPr>
          <a:xfrm>
            <a:off x="3882347" y="3983831"/>
            <a:ext cx="348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任何用户都可以成为投资者</a:t>
            </a:r>
          </a:p>
        </p:txBody>
      </p:sp>
    </p:spTree>
    <p:extLst>
      <p:ext uri="{BB962C8B-B14F-4D97-AF65-F5344CB8AC3E}">
        <p14:creationId xmlns:p14="http://schemas.microsoft.com/office/powerpoint/2010/main" val="106109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102F2C4B-DA53-614A-9015-7C0577F3906A}"/>
              </a:ext>
            </a:extLst>
          </p:cNvPr>
          <p:cNvSpPr txBox="1"/>
          <p:nvPr/>
        </p:nvSpPr>
        <p:spPr>
          <a:xfrm>
            <a:off x="-152368" y="315486"/>
            <a:ext cx="11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市场端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E728F1-39BD-464F-9B20-7C022127F788}"/>
              </a:ext>
            </a:extLst>
          </p:cNvPr>
          <p:cNvSpPr/>
          <p:nvPr/>
        </p:nvSpPr>
        <p:spPr>
          <a:xfrm>
            <a:off x="2181352" y="1932345"/>
            <a:ext cx="1721751" cy="2289275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134EF3-EF19-2848-9822-1D214BEADF27}"/>
              </a:ext>
            </a:extLst>
          </p:cNvPr>
          <p:cNvSpPr/>
          <p:nvPr/>
        </p:nvSpPr>
        <p:spPr>
          <a:xfrm>
            <a:off x="1600201" y="1767639"/>
            <a:ext cx="2786062" cy="410452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8BDD3B-22F0-C449-A25C-C3E0E1B90B50}"/>
              </a:ext>
            </a:extLst>
          </p:cNvPr>
          <p:cNvSpPr/>
          <p:nvPr/>
        </p:nvSpPr>
        <p:spPr>
          <a:xfrm>
            <a:off x="2169242" y="3294669"/>
            <a:ext cx="803770" cy="926951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币种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C0F128-E922-F74B-9143-1182D415F854}"/>
              </a:ext>
            </a:extLst>
          </p:cNvPr>
          <p:cNvSpPr/>
          <p:nvPr/>
        </p:nvSpPr>
        <p:spPr>
          <a:xfrm>
            <a:off x="2975087" y="3294668"/>
            <a:ext cx="928015" cy="926951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946722-35F5-CD47-8690-3028E893B58B}"/>
              </a:ext>
            </a:extLst>
          </p:cNvPr>
          <p:cNvSpPr/>
          <p:nvPr/>
        </p:nvSpPr>
        <p:spPr>
          <a:xfrm>
            <a:off x="2169242" y="2367716"/>
            <a:ext cx="803770" cy="926951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门户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4B27C6-46DC-F941-A847-06894A0D2946}"/>
              </a:ext>
            </a:extLst>
          </p:cNvPr>
          <p:cNvSpPr/>
          <p:nvPr/>
        </p:nvSpPr>
        <p:spPr>
          <a:xfrm>
            <a:off x="2974361" y="2367716"/>
            <a:ext cx="928742" cy="926951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佣金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5BF054A-872A-2A47-8097-DE1C11C078DB}"/>
              </a:ext>
            </a:extLst>
          </p:cNvPr>
          <p:cNvSpPr/>
          <p:nvPr/>
        </p:nvSpPr>
        <p:spPr>
          <a:xfrm>
            <a:off x="2358188" y="4432815"/>
            <a:ext cx="1457325" cy="515573"/>
          </a:xfrm>
          <a:prstGeom prst="rect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交易前端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55C31D6-8B77-FE46-81F1-0FE9CE16C674}"/>
              </a:ext>
            </a:extLst>
          </p:cNvPr>
          <p:cNvSpPr/>
          <p:nvPr/>
        </p:nvSpPr>
        <p:spPr>
          <a:xfrm>
            <a:off x="2331428" y="5216819"/>
            <a:ext cx="1457325" cy="515573"/>
          </a:xfrm>
          <a:prstGeom prst="rect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投资前端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32493E-2FAE-0B40-8D34-16B9F71F7F70}"/>
              </a:ext>
            </a:extLst>
          </p:cNvPr>
          <p:cNvSpPr txBox="1"/>
          <p:nvPr/>
        </p:nvSpPr>
        <p:spPr>
          <a:xfrm>
            <a:off x="5672169" y="1747679"/>
            <a:ext cx="12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不可篡改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1C0B4E7-BC9F-9D43-AF8E-BCBF114478D6}"/>
              </a:ext>
            </a:extLst>
          </p:cNvPr>
          <p:cNvSpPr txBox="1"/>
          <p:nvPr/>
        </p:nvSpPr>
        <p:spPr>
          <a:xfrm>
            <a:off x="5672168" y="2114709"/>
            <a:ext cx="435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以</a:t>
            </a:r>
            <a:r>
              <a:rPr kumimoji="1" lang="en-US" altLang="zh-CN" dirty="0"/>
              <a:t>ETH</a:t>
            </a:r>
            <a:r>
              <a:rPr kumimoji="1" lang="zh-CN" altLang="en-US" dirty="0"/>
              <a:t>区块链为基础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3FEB6C1-DFC6-2549-B7EC-7DF11FF15416}"/>
              </a:ext>
            </a:extLst>
          </p:cNvPr>
          <p:cNvSpPr txBox="1"/>
          <p:nvPr/>
        </p:nvSpPr>
        <p:spPr>
          <a:xfrm>
            <a:off x="5672169" y="2996763"/>
            <a:ext cx="12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公开透明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8D1D0BF-C20C-FF45-B86C-AF9DBBF3A4A5}"/>
              </a:ext>
            </a:extLst>
          </p:cNvPr>
          <p:cNvSpPr txBox="1"/>
          <p:nvPr/>
        </p:nvSpPr>
        <p:spPr>
          <a:xfrm>
            <a:off x="5672169" y="4321269"/>
            <a:ext cx="12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去中心化</a:t>
            </a:r>
          </a:p>
        </p:txBody>
      </p:sp>
    </p:spTree>
    <p:extLst>
      <p:ext uri="{BB962C8B-B14F-4D97-AF65-F5344CB8AC3E}">
        <p14:creationId xmlns:p14="http://schemas.microsoft.com/office/powerpoint/2010/main" val="52303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D1BA806-0049-B542-8736-36CC5DCB49C9}"/>
              </a:ext>
            </a:extLst>
          </p:cNvPr>
          <p:cNvSpPr/>
          <p:nvPr/>
        </p:nvSpPr>
        <p:spPr>
          <a:xfrm>
            <a:off x="1640215" y="2913427"/>
            <a:ext cx="1457325" cy="515573"/>
          </a:xfrm>
          <a:prstGeom prst="rect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交易前端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61E3CB-9B96-514A-8A79-CF0CF7AB4828}"/>
              </a:ext>
            </a:extLst>
          </p:cNvPr>
          <p:cNvSpPr/>
          <p:nvPr/>
        </p:nvSpPr>
        <p:spPr>
          <a:xfrm>
            <a:off x="1640215" y="3716588"/>
            <a:ext cx="1457325" cy="515573"/>
          </a:xfrm>
          <a:prstGeom prst="rect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投资前端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194803-1C21-3841-BFBB-20E0D2A9A85E}"/>
              </a:ext>
            </a:extLst>
          </p:cNvPr>
          <p:cNvSpPr txBox="1"/>
          <p:nvPr/>
        </p:nvSpPr>
        <p:spPr>
          <a:xfrm>
            <a:off x="1649202" y="1412474"/>
            <a:ext cx="11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门户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FEA03D9-7B9C-6A40-8110-0C1153370B0C}"/>
              </a:ext>
            </a:extLst>
          </p:cNvPr>
          <p:cNvSpPr/>
          <p:nvPr/>
        </p:nvSpPr>
        <p:spPr>
          <a:xfrm>
            <a:off x="1405838" y="1606597"/>
            <a:ext cx="1829667" cy="301426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CC6F3AC-C811-5648-9C8D-22323DF1C6B2}"/>
              </a:ext>
            </a:extLst>
          </p:cNvPr>
          <p:cNvGrpSpPr/>
          <p:nvPr/>
        </p:nvGrpSpPr>
        <p:grpSpPr>
          <a:xfrm>
            <a:off x="1605126" y="2102570"/>
            <a:ext cx="1527502" cy="523269"/>
            <a:chOff x="4882926" y="1252066"/>
            <a:chExt cx="1527502" cy="52326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D3BBAB-3AAA-C94D-AA68-F7F3B57B6CDD}"/>
                </a:ext>
              </a:extLst>
            </p:cNvPr>
            <p:cNvSpPr/>
            <p:nvPr/>
          </p:nvSpPr>
          <p:spPr>
            <a:xfrm>
              <a:off x="4882926" y="1259762"/>
              <a:ext cx="696348" cy="51557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买</a:t>
              </a:r>
              <a:r>
                <a:rPr kumimoji="1" lang="en-US" altLang="zh-CN" sz="1200" dirty="0"/>
                <a:t>/</a:t>
              </a:r>
              <a:r>
                <a:rPr kumimoji="1" lang="zh-CN" altLang="en-US" sz="1200" dirty="0"/>
                <a:t>卖币前端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807588A-1200-074A-9690-A1A316F70C6D}"/>
                </a:ext>
              </a:extLst>
            </p:cNvPr>
            <p:cNvSpPr/>
            <p:nvPr/>
          </p:nvSpPr>
          <p:spPr>
            <a:xfrm>
              <a:off x="5714080" y="1252066"/>
              <a:ext cx="696348" cy="515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买</a:t>
              </a:r>
              <a:r>
                <a:rPr kumimoji="1" lang="en-US" altLang="zh-CN" sz="1200" dirty="0"/>
                <a:t>/</a:t>
              </a:r>
              <a:r>
                <a:rPr kumimoji="1" lang="zh-CN" altLang="en-US" sz="1200" dirty="0"/>
                <a:t>卖币后端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EFEA42-D5AD-6243-8945-A4602826CCD8}"/>
              </a:ext>
            </a:extLst>
          </p:cNvPr>
          <p:cNvSpPr txBox="1"/>
          <p:nvPr/>
        </p:nvSpPr>
        <p:spPr>
          <a:xfrm>
            <a:off x="5381607" y="1606597"/>
            <a:ext cx="12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搭建简单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A2A4EBD-852F-D645-AC1F-F366F45AF7E8}"/>
              </a:ext>
            </a:extLst>
          </p:cNvPr>
          <p:cNvSpPr txBox="1"/>
          <p:nvPr/>
        </p:nvSpPr>
        <p:spPr>
          <a:xfrm>
            <a:off x="5362491" y="3113729"/>
            <a:ext cx="134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专业培训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C39243A-A59E-814B-A1B0-9B7C0873913C}"/>
              </a:ext>
            </a:extLst>
          </p:cNvPr>
          <p:cNvSpPr txBox="1"/>
          <p:nvPr/>
        </p:nvSpPr>
        <p:spPr>
          <a:xfrm>
            <a:off x="5467364" y="4436195"/>
            <a:ext cx="12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技术支持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FDAD54-3F03-A14E-818B-A78E23510579}"/>
              </a:ext>
            </a:extLst>
          </p:cNvPr>
          <p:cNvSpPr txBox="1"/>
          <p:nvPr/>
        </p:nvSpPr>
        <p:spPr>
          <a:xfrm>
            <a:off x="241409" y="244048"/>
            <a:ext cx="11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门户端</a:t>
            </a:r>
          </a:p>
        </p:txBody>
      </p:sp>
    </p:spTree>
    <p:extLst>
      <p:ext uri="{BB962C8B-B14F-4D97-AF65-F5344CB8AC3E}">
        <p14:creationId xmlns:p14="http://schemas.microsoft.com/office/powerpoint/2010/main" val="42390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C00BE812-7719-2746-BA9C-A75ACFECE922}"/>
              </a:ext>
            </a:extLst>
          </p:cNvPr>
          <p:cNvSpPr/>
          <p:nvPr/>
        </p:nvSpPr>
        <p:spPr>
          <a:xfrm>
            <a:off x="907947" y="2284455"/>
            <a:ext cx="908415" cy="58237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D896942-4C80-F849-BBD7-EB6BAA54F3EA}"/>
              </a:ext>
            </a:extLst>
          </p:cNvPr>
          <p:cNvSpPr/>
          <p:nvPr/>
        </p:nvSpPr>
        <p:spPr>
          <a:xfrm>
            <a:off x="1077371" y="3073679"/>
            <a:ext cx="482300" cy="7677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安卓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9DFCE55-AEF8-9945-8D84-BD006DD5CBAE}"/>
              </a:ext>
            </a:extLst>
          </p:cNvPr>
          <p:cNvSpPr/>
          <p:nvPr/>
        </p:nvSpPr>
        <p:spPr>
          <a:xfrm>
            <a:off x="1077371" y="4048318"/>
            <a:ext cx="482300" cy="7677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苹果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9FCA1ED-9B8E-5E42-866F-0231FAB41AB1}"/>
              </a:ext>
            </a:extLst>
          </p:cNvPr>
          <p:cNvSpPr/>
          <p:nvPr/>
        </p:nvSpPr>
        <p:spPr>
          <a:xfrm>
            <a:off x="766541" y="2022351"/>
            <a:ext cx="1164429" cy="302078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F83346-AA5B-F244-A517-320533809648}"/>
              </a:ext>
            </a:extLst>
          </p:cNvPr>
          <p:cNvSpPr txBox="1"/>
          <p:nvPr/>
        </p:nvSpPr>
        <p:spPr>
          <a:xfrm>
            <a:off x="766541" y="1795812"/>
            <a:ext cx="11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用户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317A13-2E09-8E4B-9D1C-D92822CE67B7}"/>
              </a:ext>
            </a:extLst>
          </p:cNvPr>
          <p:cNvSpPr txBox="1"/>
          <p:nvPr/>
        </p:nvSpPr>
        <p:spPr>
          <a:xfrm>
            <a:off x="325732" y="244994"/>
            <a:ext cx="11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用户端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553C76C-2266-E541-8A17-D56389E1D90A}"/>
              </a:ext>
            </a:extLst>
          </p:cNvPr>
          <p:cNvSpPr txBox="1"/>
          <p:nvPr/>
        </p:nvSpPr>
        <p:spPr>
          <a:xfrm>
            <a:off x="3262521" y="1611146"/>
            <a:ext cx="12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安全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50250EA-EFEA-B245-9ED3-463C4EAC1D35}"/>
              </a:ext>
            </a:extLst>
          </p:cNvPr>
          <p:cNvSpPr txBox="1"/>
          <p:nvPr/>
        </p:nvSpPr>
        <p:spPr>
          <a:xfrm>
            <a:off x="3243405" y="3118278"/>
            <a:ext cx="134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操作简单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EDE2F5A-4FF1-D645-B8F7-BCE9ADC3FD6F}"/>
              </a:ext>
            </a:extLst>
          </p:cNvPr>
          <p:cNvSpPr txBox="1"/>
          <p:nvPr/>
        </p:nvSpPr>
        <p:spPr>
          <a:xfrm>
            <a:off x="3348278" y="4440744"/>
            <a:ext cx="12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技</a:t>
            </a:r>
          </a:p>
        </p:txBody>
      </p:sp>
    </p:spTree>
    <p:extLst>
      <p:ext uri="{BB962C8B-B14F-4D97-AF65-F5344CB8AC3E}">
        <p14:creationId xmlns:p14="http://schemas.microsoft.com/office/powerpoint/2010/main" val="266141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圆角矩形 89">
            <a:extLst>
              <a:ext uri="{FF2B5EF4-FFF2-40B4-BE49-F238E27FC236}">
                <a16:creationId xmlns:a16="http://schemas.microsoft.com/office/drawing/2014/main" id="{487FFB70-6DF1-194B-AEDE-8C46C5FEC9BD}"/>
              </a:ext>
            </a:extLst>
          </p:cNvPr>
          <p:cNvSpPr/>
          <p:nvPr/>
        </p:nvSpPr>
        <p:spPr>
          <a:xfrm>
            <a:off x="552229" y="2468731"/>
            <a:ext cx="4593841" cy="170365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45F06A-ADB9-1040-8017-62CC69741DA5}"/>
              </a:ext>
            </a:extLst>
          </p:cNvPr>
          <p:cNvSpPr txBox="1"/>
          <p:nvPr/>
        </p:nvSpPr>
        <p:spPr>
          <a:xfrm>
            <a:off x="185738" y="139902"/>
            <a:ext cx="11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服务端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0DFE6E2-5710-7D47-8FBF-7EC515A05988}"/>
              </a:ext>
            </a:extLst>
          </p:cNvPr>
          <p:cNvSpPr/>
          <p:nvPr/>
        </p:nvSpPr>
        <p:spPr>
          <a:xfrm>
            <a:off x="959455" y="2685618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615697673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582215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605503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197973" y="-55641"/>
                          <a:pt x="297912" y="25420"/>
                          <a:pt x="582215" y="0"/>
                        </a:cubicBezTo>
                        <a:cubicBezTo>
                          <a:pt x="866519" y="-25420"/>
                          <a:pt x="915803" y="21163"/>
                          <a:pt x="1164429" y="0"/>
                        </a:cubicBezTo>
                        <a:cubicBezTo>
                          <a:pt x="1171325" y="123881"/>
                          <a:pt x="1153696" y="257971"/>
                          <a:pt x="1164429" y="369332"/>
                        </a:cubicBezTo>
                        <a:cubicBezTo>
                          <a:pt x="899830" y="419506"/>
                          <a:pt x="751047" y="340038"/>
                          <a:pt x="605503" y="369332"/>
                        </a:cubicBezTo>
                        <a:cubicBezTo>
                          <a:pt x="459959" y="398626"/>
                          <a:pt x="289807" y="354773"/>
                          <a:pt x="0" y="369332"/>
                        </a:cubicBezTo>
                        <a:cubicBezTo>
                          <a:pt x="-8729" y="288171"/>
                          <a:pt x="32592" y="180068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183077" y="-17598"/>
                          <a:pt x="274269" y="57654"/>
                          <a:pt x="547282" y="0"/>
                        </a:cubicBezTo>
                        <a:cubicBezTo>
                          <a:pt x="820295" y="-57654"/>
                          <a:pt x="864798" y="36798"/>
                          <a:pt x="1164429" y="0"/>
                        </a:cubicBezTo>
                        <a:cubicBezTo>
                          <a:pt x="1194928" y="139746"/>
                          <a:pt x="1124517" y="188212"/>
                          <a:pt x="1164429" y="369332"/>
                        </a:cubicBezTo>
                        <a:cubicBezTo>
                          <a:pt x="957448" y="401296"/>
                          <a:pt x="865984" y="346314"/>
                          <a:pt x="605503" y="369332"/>
                        </a:cubicBezTo>
                        <a:cubicBezTo>
                          <a:pt x="345022" y="392350"/>
                          <a:pt x="270146" y="341691"/>
                          <a:pt x="0" y="369332"/>
                        </a:cubicBezTo>
                        <a:cubicBezTo>
                          <a:pt x="-161" y="241610"/>
                          <a:pt x="7313" y="967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钱包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A8DB5EF-6114-434D-80C2-AEBA3934B829}"/>
              </a:ext>
            </a:extLst>
          </p:cNvPr>
          <p:cNvSpPr/>
          <p:nvPr/>
        </p:nvSpPr>
        <p:spPr>
          <a:xfrm>
            <a:off x="2276219" y="2685618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138490048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570570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593859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280639" y="-2470"/>
                          <a:pt x="435555" y="10053"/>
                          <a:pt x="570570" y="0"/>
                        </a:cubicBezTo>
                        <a:cubicBezTo>
                          <a:pt x="705585" y="-10053"/>
                          <a:pt x="935035" y="69496"/>
                          <a:pt x="1164429" y="0"/>
                        </a:cubicBezTo>
                        <a:cubicBezTo>
                          <a:pt x="1167747" y="168886"/>
                          <a:pt x="1124448" y="283213"/>
                          <a:pt x="1164429" y="369332"/>
                        </a:cubicBezTo>
                        <a:cubicBezTo>
                          <a:pt x="930476" y="401429"/>
                          <a:pt x="775668" y="307615"/>
                          <a:pt x="593859" y="369332"/>
                        </a:cubicBezTo>
                        <a:cubicBezTo>
                          <a:pt x="412050" y="431049"/>
                          <a:pt x="296172" y="353109"/>
                          <a:pt x="0" y="369332"/>
                        </a:cubicBezTo>
                        <a:cubicBezTo>
                          <a:pt x="-17762" y="249456"/>
                          <a:pt x="22283" y="107666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147131" y="-15415"/>
                          <a:pt x="305129" y="22071"/>
                          <a:pt x="582215" y="0"/>
                        </a:cubicBezTo>
                        <a:cubicBezTo>
                          <a:pt x="859302" y="-22071"/>
                          <a:pt x="947624" y="12244"/>
                          <a:pt x="1164429" y="0"/>
                        </a:cubicBezTo>
                        <a:cubicBezTo>
                          <a:pt x="1175972" y="173725"/>
                          <a:pt x="1120656" y="186785"/>
                          <a:pt x="1164429" y="369332"/>
                        </a:cubicBezTo>
                        <a:cubicBezTo>
                          <a:pt x="989687" y="380511"/>
                          <a:pt x="748493" y="368457"/>
                          <a:pt x="570570" y="369332"/>
                        </a:cubicBezTo>
                        <a:cubicBezTo>
                          <a:pt x="392647" y="370207"/>
                          <a:pt x="136001" y="314292"/>
                          <a:pt x="0" y="369332"/>
                        </a:cubicBezTo>
                        <a:cubicBezTo>
                          <a:pt x="-3019" y="287733"/>
                          <a:pt x="41811" y="1645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社交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663AB0F-F18B-E947-91CF-E07611A327CC}"/>
              </a:ext>
            </a:extLst>
          </p:cNvPr>
          <p:cNvSpPr/>
          <p:nvPr/>
        </p:nvSpPr>
        <p:spPr>
          <a:xfrm>
            <a:off x="939742" y="3429000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256298632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605503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582215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153115" y="-14423"/>
                          <a:pt x="455542" y="20751"/>
                          <a:pt x="605503" y="0"/>
                        </a:cubicBezTo>
                        <a:cubicBezTo>
                          <a:pt x="755464" y="-20751"/>
                          <a:pt x="987121" y="9596"/>
                          <a:pt x="1164429" y="0"/>
                        </a:cubicBezTo>
                        <a:cubicBezTo>
                          <a:pt x="1164649" y="144878"/>
                          <a:pt x="1134556" y="247481"/>
                          <a:pt x="1164429" y="369332"/>
                        </a:cubicBezTo>
                        <a:cubicBezTo>
                          <a:pt x="926569" y="409926"/>
                          <a:pt x="788054" y="306089"/>
                          <a:pt x="582215" y="369332"/>
                        </a:cubicBezTo>
                        <a:cubicBezTo>
                          <a:pt x="376376" y="432575"/>
                          <a:pt x="234120" y="304570"/>
                          <a:pt x="0" y="369332"/>
                        </a:cubicBezTo>
                        <a:cubicBezTo>
                          <a:pt x="-38262" y="235537"/>
                          <a:pt x="20351" y="166258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148329" y="-16565"/>
                          <a:pt x="374255" y="65740"/>
                          <a:pt x="558926" y="0"/>
                        </a:cubicBezTo>
                        <a:cubicBezTo>
                          <a:pt x="743597" y="-65740"/>
                          <a:pt x="1012452" y="53473"/>
                          <a:pt x="1164429" y="0"/>
                        </a:cubicBezTo>
                        <a:cubicBezTo>
                          <a:pt x="1190708" y="101208"/>
                          <a:pt x="1138316" y="258143"/>
                          <a:pt x="1164429" y="369332"/>
                        </a:cubicBezTo>
                        <a:cubicBezTo>
                          <a:pt x="989060" y="389738"/>
                          <a:pt x="710621" y="363328"/>
                          <a:pt x="570570" y="369332"/>
                        </a:cubicBezTo>
                        <a:cubicBezTo>
                          <a:pt x="430519" y="375336"/>
                          <a:pt x="203547" y="318109"/>
                          <a:pt x="0" y="369332"/>
                        </a:cubicBezTo>
                        <a:cubicBezTo>
                          <a:pt x="-13715" y="279263"/>
                          <a:pt x="26541" y="1143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561CB09-96C1-A245-A873-20E3743A11C4}"/>
              </a:ext>
            </a:extLst>
          </p:cNvPr>
          <p:cNvSpPr/>
          <p:nvPr/>
        </p:nvSpPr>
        <p:spPr>
          <a:xfrm>
            <a:off x="2293872" y="3429000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02265759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582215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558926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200100" y="-45152"/>
                          <a:pt x="339179" y="28896"/>
                          <a:pt x="582215" y="0"/>
                        </a:cubicBezTo>
                        <a:cubicBezTo>
                          <a:pt x="825251" y="-28896"/>
                          <a:pt x="1014475" y="39134"/>
                          <a:pt x="1164429" y="0"/>
                        </a:cubicBezTo>
                        <a:cubicBezTo>
                          <a:pt x="1182802" y="128161"/>
                          <a:pt x="1121335" y="258370"/>
                          <a:pt x="1164429" y="369332"/>
                        </a:cubicBezTo>
                        <a:cubicBezTo>
                          <a:pt x="1022284" y="411319"/>
                          <a:pt x="777777" y="326981"/>
                          <a:pt x="558926" y="369332"/>
                        </a:cubicBezTo>
                        <a:cubicBezTo>
                          <a:pt x="340075" y="411683"/>
                          <a:pt x="273603" y="315566"/>
                          <a:pt x="0" y="369332"/>
                        </a:cubicBezTo>
                        <a:cubicBezTo>
                          <a:pt x="-19921" y="247750"/>
                          <a:pt x="9925" y="168104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279322" y="-14379"/>
                          <a:pt x="434554" y="60261"/>
                          <a:pt x="570570" y="0"/>
                        </a:cubicBezTo>
                        <a:cubicBezTo>
                          <a:pt x="706586" y="-60261"/>
                          <a:pt x="894527" y="66253"/>
                          <a:pt x="1164429" y="0"/>
                        </a:cubicBezTo>
                        <a:cubicBezTo>
                          <a:pt x="1182003" y="144254"/>
                          <a:pt x="1146471" y="249269"/>
                          <a:pt x="1164429" y="369332"/>
                        </a:cubicBezTo>
                        <a:cubicBezTo>
                          <a:pt x="1035267" y="379521"/>
                          <a:pt x="710708" y="346330"/>
                          <a:pt x="558926" y="369332"/>
                        </a:cubicBezTo>
                        <a:cubicBezTo>
                          <a:pt x="407144" y="392334"/>
                          <a:pt x="125010" y="355038"/>
                          <a:pt x="0" y="369332"/>
                        </a:cubicBezTo>
                        <a:cubicBezTo>
                          <a:pt x="-32445" y="224967"/>
                          <a:pt x="12576" y="16148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资讯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AFD9585-F645-E943-AA2F-940548D82D41}"/>
              </a:ext>
            </a:extLst>
          </p:cNvPr>
          <p:cNvSpPr/>
          <p:nvPr/>
        </p:nvSpPr>
        <p:spPr>
          <a:xfrm>
            <a:off x="3684970" y="2667809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138490048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570570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593859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280639" y="-2470"/>
                          <a:pt x="435555" y="10053"/>
                          <a:pt x="570570" y="0"/>
                        </a:cubicBezTo>
                        <a:cubicBezTo>
                          <a:pt x="705585" y="-10053"/>
                          <a:pt x="935035" y="69496"/>
                          <a:pt x="1164429" y="0"/>
                        </a:cubicBezTo>
                        <a:cubicBezTo>
                          <a:pt x="1167747" y="168886"/>
                          <a:pt x="1124448" y="283213"/>
                          <a:pt x="1164429" y="369332"/>
                        </a:cubicBezTo>
                        <a:cubicBezTo>
                          <a:pt x="930476" y="401429"/>
                          <a:pt x="775668" y="307615"/>
                          <a:pt x="593859" y="369332"/>
                        </a:cubicBezTo>
                        <a:cubicBezTo>
                          <a:pt x="412050" y="431049"/>
                          <a:pt x="296172" y="353109"/>
                          <a:pt x="0" y="369332"/>
                        </a:cubicBezTo>
                        <a:cubicBezTo>
                          <a:pt x="-17762" y="249456"/>
                          <a:pt x="22283" y="107666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147131" y="-15415"/>
                          <a:pt x="305129" y="22071"/>
                          <a:pt x="582215" y="0"/>
                        </a:cubicBezTo>
                        <a:cubicBezTo>
                          <a:pt x="859302" y="-22071"/>
                          <a:pt x="947624" y="12244"/>
                          <a:pt x="1164429" y="0"/>
                        </a:cubicBezTo>
                        <a:cubicBezTo>
                          <a:pt x="1175972" y="173725"/>
                          <a:pt x="1120656" y="186785"/>
                          <a:pt x="1164429" y="369332"/>
                        </a:cubicBezTo>
                        <a:cubicBezTo>
                          <a:pt x="989687" y="380511"/>
                          <a:pt x="748493" y="368457"/>
                          <a:pt x="570570" y="369332"/>
                        </a:cubicBezTo>
                        <a:cubicBezTo>
                          <a:pt x="392647" y="370207"/>
                          <a:pt x="136001" y="314292"/>
                          <a:pt x="0" y="369332"/>
                        </a:cubicBezTo>
                        <a:cubicBezTo>
                          <a:pt x="-3019" y="287733"/>
                          <a:pt x="41811" y="1645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工具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B948306-C278-1A46-A3EC-941320A305D3}"/>
              </a:ext>
            </a:extLst>
          </p:cNvPr>
          <p:cNvSpPr/>
          <p:nvPr/>
        </p:nvSpPr>
        <p:spPr>
          <a:xfrm>
            <a:off x="3684969" y="3432001"/>
            <a:ext cx="1164429" cy="369332"/>
          </a:xfrm>
          <a:prstGeom prst="rect">
            <a:avLst/>
          </a:prstGeom>
          <a:ln w="12700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138490048">
                  <a:custGeom>
                    <a:avLst/>
                    <a:gdLst>
                      <a:gd name="connsiteX0" fmla="*/ 0 w 1164429"/>
                      <a:gd name="connsiteY0" fmla="*/ 0 h 369332"/>
                      <a:gd name="connsiteX1" fmla="*/ 570570 w 1164429"/>
                      <a:gd name="connsiteY1" fmla="*/ 0 h 369332"/>
                      <a:gd name="connsiteX2" fmla="*/ 1164429 w 1164429"/>
                      <a:gd name="connsiteY2" fmla="*/ 0 h 369332"/>
                      <a:gd name="connsiteX3" fmla="*/ 1164429 w 1164429"/>
                      <a:gd name="connsiteY3" fmla="*/ 369332 h 369332"/>
                      <a:gd name="connsiteX4" fmla="*/ 593859 w 1164429"/>
                      <a:gd name="connsiteY4" fmla="*/ 369332 h 369332"/>
                      <a:gd name="connsiteX5" fmla="*/ 0 w 1164429"/>
                      <a:gd name="connsiteY5" fmla="*/ 369332 h 369332"/>
                      <a:gd name="connsiteX6" fmla="*/ 0 w 1164429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64429" h="369332" fill="none" extrusionOk="0">
                        <a:moveTo>
                          <a:pt x="0" y="0"/>
                        </a:moveTo>
                        <a:cubicBezTo>
                          <a:pt x="280639" y="-2470"/>
                          <a:pt x="435555" y="10053"/>
                          <a:pt x="570570" y="0"/>
                        </a:cubicBezTo>
                        <a:cubicBezTo>
                          <a:pt x="705585" y="-10053"/>
                          <a:pt x="935035" y="69496"/>
                          <a:pt x="1164429" y="0"/>
                        </a:cubicBezTo>
                        <a:cubicBezTo>
                          <a:pt x="1167747" y="168886"/>
                          <a:pt x="1124448" y="283213"/>
                          <a:pt x="1164429" y="369332"/>
                        </a:cubicBezTo>
                        <a:cubicBezTo>
                          <a:pt x="930476" y="401429"/>
                          <a:pt x="775668" y="307615"/>
                          <a:pt x="593859" y="369332"/>
                        </a:cubicBezTo>
                        <a:cubicBezTo>
                          <a:pt x="412050" y="431049"/>
                          <a:pt x="296172" y="353109"/>
                          <a:pt x="0" y="369332"/>
                        </a:cubicBezTo>
                        <a:cubicBezTo>
                          <a:pt x="-17762" y="249456"/>
                          <a:pt x="22283" y="107666"/>
                          <a:pt x="0" y="0"/>
                        </a:cubicBezTo>
                        <a:close/>
                      </a:path>
                      <a:path w="1164429" h="369332" stroke="0" extrusionOk="0">
                        <a:moveTo>
                          <a:pt x="0" y="0"/>
                        </a:moveTo>
                        <a:cubicBezTo>
                          <a:pt x="147131" y="-15415"/>
                          <a:pt x="305129" y="22071"/>
                          <a:pt x="582215" y="0"/>
                        </a:cubicBezTo>
                        <a:cubicBezTo>
                          <a:pt x="859302" y="-22071"/>
                          <a:pt x="947624" y="12244"/>
                          <a:pt x="1164429" y="0"/>
                        </a:cubicBezTo>
                        <a:cubicBezTo>
                          <a:pt x="1175972" y="173725"/>
                          <a:pt x="1120656" y="186785"/>
                          <a:pt x="1164429" y="369332"/>
                        </a:cubicBezTo>
                        <a:cubicBezTo>
                          <a:pt x="989687" y="380511"/>
                          <a:pt x="748493" y="368457"/>
                          <a:pt x="570570" y="369332"/>
                        </a:cubicBezTo>
                        <a:cubicBezTo>
                          <a:pt x="392647" y="370207"/>
                          <a:pt x="136001" y="314292"/>
                          <a:pt x="0" y="369332"/>
                        </a:cubicBezTo>
                        <a:cubicBezTo>
                          <a:pt x="-3019" y="287733"/>
                          <a:pt x="41811" y="1645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其它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9DC8E06-BED8-8E49-954E-BE301395E91F}"/>
              </a:ext>
            </a:extLst>
          </p:cNvPr>
          <p:cNvSpPr txBox="1"/>
          <p:nvPr/>
        </p:nvSpPr>
        <p:spPr>
          <a:xfrm>
            <a:off x="5572412" y="1538575"/>
            <a:ext cx="12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稳定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4A6E734-FEA0-E24B-A9D8-666E8BBAEFB0}"/>
              </a:ext>
            </a:extLst>
          </p:cNvPr>
          <p:cNvSpPr txBox="1"/>
          <p:nvPr/>
        </p:nvSpPr>
        <p:spPr>
          <a:xfrm>
            <a:off x="5553296" y="3045707"/>
            <a:ext cx="134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开放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DFF4E6-2F73-A34C-96EE-CC0C91A145E1}"/>
              </a:ext>
            </a:extLst>
          </p:cNvPr>
          <p:cNvSpPr txBox="1"/>
          <p:nvPr/>
        </p:nvSpPr>
        <p:spPr>
          <a:xfrm>
            <a:off x="5658169" y="4368173"/>
            <a:ext cx="12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325945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5EC415C5-9BBC-9B4A-916B-71B36301B2E5}"/>
              </a:ext>
            </a:extLst>
          </p:cNvPr>
          <p:cNvSpPr/>
          <p:nvPr/>
        </p:nvSpPr>
        <p:spPr>
          <a:xfrm>
            <a:off x="3846092" y="1914751"/>
            <a:ext cx="3118531" cy="19025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2B67C0-41C2-8842-8C80-7839AC7E59AB}"/>
              </a:ext>
            </a:extLst>
          </p:cNvPr>
          <p:cNvSpPr txBox="1"/>
          <p:nvPr/>
        </p:nvSpPr>
        <p:spPr>
          <a:xfrm>
            <a:off x="409834" y="228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自动做市</a:t>
            </a: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4350BDF1-C5E8-F84D-8C21-389B6BF92E73}"/>
              </a:ext>
            </a:extLst>
          </p:cNvPr>
          <p:cNvSpPr/>
          <p:nvPr/>
        </p:nvSpPr>
        <p:spPr>
          <a:xfrm>
            <a:off x="3617493" y="1563913"/>
            <a:ext cx="3693886" cy="399505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289D7A11-C812-AC41-A4C4-531A7C3EA49E}"/>
              </a:ext>
            </a:extLst>
          </p:cNvPr>
          <p:cNvSpPr/>
          <p:nvPr/>
        </p:nvSpPr>
        <p:spPr>
          <a:xfrm>
            <a:off x="4038407" y="2756580"/>
            <a:ext cx="1352325" cy="841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1000+500</a:t>
            </a:r>
          </a:p>
          <a:p>
            <a:pPr algn="ctr"/>
            <a:r>
              <a:rPr kumimoji="1" lang="zh-CN" altLang="en-US" dirty="0"/>
              <a:t>元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5FE3642C-DFEB-334F-A0C3-8E32830CBF65}"/>
              </a:ext>
            </a:extLst>
          </p:cNvPr>
          <p:cNvSpPr/>
          <p:nvPr/>
        </p:nvSpPr>
        <p:spPr>
          <a:xfrm>
            <a:off x="5604363" y="2756580"/>
            <a:ext cx="1146629" cy="841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100+50</a:t>
            </a:r>
          </a:p>
          <a:p>
            <a:pPr algn="ctr"/>
            <a:r>
              <a:rPr kumimoji="1" lang="zh-CN" altLang="en-US" dirty="0"/>
              <a:t>桃子</a:t>
            </a:r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BD2E6939-354F-0C4F-8B2D-B07515622BF3}"/>
              </a:ext>
            </a:extLst>
          </p:cNvPr>
          <p:cNvSpPr/>
          <p:nvPr/>
        </p:nvSpPr>
        <p:spPr>
          <a:xfrm>
            <a:off x="308234" y="2756580"/>
            <a:ext cx="3118531" cy="10606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Invester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Input:500</a:t>
            </a:r>
            <a:r>
              <a:rPr kumimoji="1" lang="zh-CN" altLang="en-US" dirty="0"/>
              <a:t>元</a:t>
            </a:r>
            <a:r>
              <a:rPr kumimoji="1" lang="en-US" altLang="zh-CN" dirty="0"/>
              <a:t>+50</a:t>
            </a:r>
            <a:r>
              <a:rPr kumimoji="1" lang="zh-CN" altLang="en-US" dirty="0"/>
              <a:t>桃子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Output:500*50=2500</a:t>
            </a:r>
            <a:endParaRPr kumimoji="1" lang="zh-CN" altLang="en-US" dirty="0"/>
          </a:p>
        </p:txBody>
      </p: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088A4805-A981-FD47-9290-EDCD911D7F1C}"/>
              </a:ext>
            </a:extLst>
          </p:cNvPr>
          <p:cNvSpPr/>
          <p:nvPr/>
        </p:nvSpPr>
        <p:spPr>
          <a:xfrm>
            <a:off x="4038407" y="4297928"/>
            <a:ext cx="2538071" cy="782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Investion</a:t>
            </a:r>
            <a:r>
              <a:rPr kumimoji="1" lang="en-US" altLang="zh-CN" dirty="0"/>
              <a:t>=1500*150=225,000</a:t>
            </a:r>
            <a:endParaRPr kumimoji="1" lang="zh-CN" altLang="en-US" dirty="0"/>
          </a:p>
        </p:txBody>
      </p:sp>
      <p:cxnSp>
        <p:nvCxnSpPr>
          <p:cNvPr id="123" name="曲线连接符 122">
            <a:extLst>
              <a:ext uri="{FF2B5EF4-FFF2-40B4-BE49-F238E27FC236}">
                <a16:creationId xmlns:a16="http://schemas.microsoft.com/office/drawing/2014/main" id="{156BA9B8-D463-3E44-9E74-F1E7D7CC43AE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2891778" y="2866004"/>
            <a:ext cx="954314" cy="4432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>
            <a:extLst>
              <a:ext uri="{FF2B5EF4-FFF2-40B4-BE49-F238E27FC236}">
                <a16:creationId xmlns:a16="http://schemas.microsoft.com/office/drawing/2014/main" id="{A82DDEB8-0FBF-1D48-AB9D-72CE7D445CDD}"/>
              </a:ext>
            </a:extLst>
          </p:cNvPr>
          <p:cNvCxnSpPr>
            <a:cxnSpLocks/>
            <a:stCxn id="121" idx="1"/>
          </p:cNvCxnSpPr>
          <p:nvPr/>
        </p:nvCxnSpPr>
        <p:spPr>
          <a:xfrm rot="10800000">
            <a:off x="2891779" y="3598410"/>
            <a:ext cx="1146629" cy="10905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BBDF0232-6DBF-6E42-A65F-E8A403E83AF0}"/>
              </a:ext>
            </a:extLst>
          </p:cNvPr>
          <p:cNvSpPr/>
          <p:nvPr/>
        </p:nvSpPr>
        <p:spPr>
          <a:xfrm>
            <a:off x="8006850" y="2762704"/>
            <a:ext cx="3118531" cy="10606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trader</a:t>
            </a:r>
          </a:p>
          <a:p>
            <a:pPr algn="ctr"/>
            <a:r>
              <a:rPr kumimoji="1" lang="en-US" altLang="zh-CN" dirty="0"/>
              <a:t>Input:500</a:t>
            </a:r>
            <a:r>
              <a:rPr kumimoji="1" lang="zh-CN" altLang="en-US" dirty="0"/>
              <a:t>元</a:t>
            </a:r>
            <a:r>
              <a:rPr kumimoji="1" lang="en-US" altLang="zh-CN" dirty="0"/>
              <a:t>+0.03%fee</a:t>
            </a:r>
          </a:p>
          <a:p>
            <a:pPr algn="ctr"/>
            <a:r>
              <a:rPr kumimoji="1" lang="en-US" altLang="zh-CN" dirty="0"/>
              <a:t>Output:38</a:t>
            </a:r>
            <a:r>
              <a:rPr kumimoji="1" lang="zh-CN" altLang="en-US" dirty="0"/>
              <a:t>桃子</a:t>
            </a:r>
          </a:p>
        </p:txBody>
      </p:sp>
      <p:cxnSp>
        <p:nvCxnSpPr>
          <p:cNvPr id="132" name="曲线连接符 131">
            <a:extLst>
              <a:ext uri="{FF2B5EF4-FFF2-40B4-BE49-F238E27FC236}">
                <a16:creationId xmlns:a16="http://schemas.microsoft.com/office/drawing/2014/main" id="{A1EA3B52-FECA-4345-B32A-BCBC5D1790CC}"/>
              </a:ext>
            </a:extLst>
          </p:cNvPr>
          <p:cNvCxnSpPr>
            <a:cxnSpLocks/>
            <a:stCxn id="131" idx="1"/>
          </p:cNvCxnSpPr>
          <p:nvPr/>
        </p:nvCxnSpPr>
        <p:spPr>
          <a:xfrm rot="10800000">
            <a:off x="6964624" y="2967038"/>
            <a:ext cx="1042226" cy="3260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>
            <a:extLst>
              <a:ext uri="{FF2B5EF4-FFF2-40B4-BE49-F238E27FC236}">
                <a16:creationId xmlns:a16="http://schemas.microsoft.com/office/drawing/2014/main" id="{C3405478-0766-0E4C-8695-C28C16CE6108}"/>
              </a:ext>
            </a:extLst>
          </p:cNvPr>
          <p:cNvCxnSpPr>
            <a:cxnSpLocks/>
          </p:cNvCxnSpPr>
          <p:nvPr/>
        </p:nvCxnSpPr>
        <p:spPr>
          <a:xfrm>
            <a:off x="6964623" y="3419815"/>
            <a:ext cx="1042227" cy="1416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0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6C44BF-1195-2649-AADD-36808419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51" y="266264"/>
            <a:ext cx="8740323" cy="63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D32B67C0-41C2-8842-8C80-7839AC7E59AB}"/>
              </a:ext>
            </a:extLst>
          </p:cNvPr>
          <p:cNvSpPr txBox="1"/>
          <p:nvPr/>
        </p:nvSpPr>
        <p:spPr>
          <a:xfrm>
            <a:off x="409834" y="228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自动做市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1CF6C4A-DB1D-AB42-8944-CD36BF99E907}"/>
              </a:ext>
            </a:extLst>
          </p:cNvPr>
          <p:cNvSpPr txBox="1"/>
          <p:nvPr/>
        </p:nvSpPr>
        <p:spPr>
          <a:xfrm>
            <a:off x="432593" y="829082"/>
            <a:ext cx="11077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Tom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ttswap</a:t>
            </a:r>
            <a:r>
              <a:rPr kumimoji="1" lang="zh-CN" altLang="en-US" dirty="0"/>
              <a:t>社区的技术创建了一个商户</a:t>
            </a:r>
            <a:r>
              <a:rPr kumimoji="1" lang="en-US" altLang="zh-CN" dirty="0"/>
              <a:t>,</a:t>
            </a:r>
            <a:r>
              <a:rPr kumimoji="1" lang="en-US" altLang="zh-CN" dirty="0" err="1"/>
              <a:t>Fue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Jue</a:t>
            </a:r>
            <a:r>
              <a:rPr kumimoji="1" lang="zh-CN" altLang="en-US" dirty="0"/>
              <a:t>在商店各投资了</a:t>
            </a:r>
            <a:r>
              <a:rPr kumimoji="1" lang="en-US" altLang="zh-CN" dirty="0"/>
              <a:t>500</a:t>
            </a:r>
            <a:r>
              <a:rPr kumimoji="1" lang="zh-CN" altLang="en-US" dirty="0"/>
              <a:t>元和</a:t>
            </a:r>
            <a:r>
              <a:rPr kumimoji="1" lang="en-US" altLang="zh-CN" dirty="0"/>
              <a:t>50</a:t>
            </a:r>
            <a:r>
              <a:rPr kumimoji="1" lang="zh-CN" altLang="en-US" dirty="0"/>
              <a:t>个桃子用于门店经营</a:t>
            </a:r>
            <a:r>
              <a:rPr kumimoji="1" lang="en-US" altLang="zh-CN" dirty="0"/>
              <a:t>,</a:t>
            </a:r>
            <a:r>
              <a:rPr kumimoji="1" lang="zh-CN" altLang="en-US" dirty="0"/>
              <a:t>现在</a:t>
            </a:r>
            <a:r>
              <a:rPr kumimoji="1" lang="en-US" altLang="zh-CN" dirty="0"/>
              <a:t>Lucy</a:t>
            </a:r>
            <a:r>
              <a:rPr kumimoji="1" lang="zh-CN" altLang="en-US" dirty="0"/>
              <a:t>在门店用</a:t>
            </a:r>
            <a:r>
              <a:rPr kumimoji="1" lang="en-US" altLang="zh-CN" dirty="0"/>
              <a:t>10</a:t>
            </a:r>
            <a:r>
              <a:rPr kumimoji="1" lang="zh-CN" altLang="en-US" dirty="0"/>
              <a:t>元买到了</a:t>
            </a:r>
            <a:r>
              <a:rPr kumimoji="1" lang="en-US" altLang="zh-CN" dirty="0"/>
              <a:t>100</a:t>
            </a:r>
            <a:r>
              <a:rPr kumimoji="1" lang="zh-CN" altLang="en-US" dirty="0"/>
              <a:t>桃子</a:t>
            </a:r>
            <a:r>
              <a:rPr kumimoji="1" lang="en-US" altLang="zh-CN" dirty="0"/>
              <a:t>-1000</a:t>
            </a:r>
            <a:r>
              <a:rPr kumimoji="1" lang="zh-CN" altLang="en-US" dirty="0"/>
              <a:t>元*</a:t>
            </a:r>
            <a:r>
              <a:rPr kumimoji="1" lang="en-US" altLang="zh-CN" dirty="0"/>
              <a:t>100</a:t>
            </a:r>
            <a:r>
              <a:rPr kumimoji="1" lang="zh-CN" altLang="en-US" dirty="0"/>
              <a:t>桃子</a:t>
            </a:r>
            <a:r>
              <a:rPr kumimoji="1" lang="en-US" altLang="zh-CN" dirty="0"/>
              <a:t>/(1000</a:t>
            </a:r>
            <a:r>
              <a:rPr kumimoji="1" lang="zh-CN" altLang="en-US" dirty="0"/>
              <a:t>元</a:t>
            </a:r>
            <a:r>
              <a:rPr kumimoji="1" lang="en-US" altLang="zh-CN" dirty="0"/>
              <a:t>+10</a:t>
            </a:r>
            <a:r>
              <a:rPr kumimoji="1" lang="zh-CN" altLang="en-US" dirty="0"/>
              <a:t>元</a:t>
            </a:r>
            <a:r>
              <a:rPr kumimoji="1" lang="en-US" altLang="zh-CN" dirty="0"/>
              <a:t>)=0.99</a:t>
            </a:r>
            <a:r>
              <a:rPr kumimoji="1" lang="zh-CN" altLang="en-US" dirty="0"/>
              <a:t>个桃子</a:t>
            </a:r>
            <a:r>
              <a:rPr kumimoji="1" lang="en-US" altLang="zh-CN" dirty="0"/>
              <a:t>.</a:t>
            </a:r>
            <a:r>
              <a:rPr kumimoji="1" lang="zh-CN" altLang="en-US" dirty="0"/>
              <a:t>而</a:t>
            </a:r>
            <a:r>
              <a:rPr kumimoji="1" lang="en-US" altLang="zh-CN" dirty="0"/>
              <a:t>lucy</a:t>
            </a:r>
            <a:r>
              <a:rPr kumimoji="1" lang="zh-CN" altLang="en-US" dirty="0"/>
              <a:t>推荐</a:t>
            </a:r>
            <a:r>
              <a:rPr kumimoji="1" lang="en-US" altLang="zh-CN" dirty="0"/>
              <a:t>Cate</a:t>
            </a:r>
            <a:r>
              <a:rPr kumimoji="1" lang="zh-CN" altLang="en-US" dirty="0"/>
              <a:t>在门店卖掉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个桃子得到</a:t>
            </a:r>
            <a:r>
              <a:rPr kumimoji="1" lang="en-US" altLang="zh-CN" dirty="0"/>
              <a:t>100.82</a:t>
            </a:r>
            <a:r>
              <a:rPr kumimoji="1" lang="zh-CN" altLang="en-US" dirty="0"/>
              <a:t>元</a:t>
            </a:r>
            <a:r>
              <a:rPr kumimoji="1" lang="en-US" altLang="zh-CN" dirty="0"/>
              <a:t>.</a:t>
            </a:r>
            <a:r>
              <a:rPr kumimoji="1" lang="zh-CN" altLang="en-US" dirty="0"/>
              <a:t>而</a:t>
            </a:r>
            <a:r>
              <a:rPr kumimoji="1" lang="en-US" altLang="zh-CN" dirty="0" err="1"/>
              <a:t>qek</a:t>
            </a:r>
            <a:r>
              <a:rPr kumimoji="1" lang="zh-CN" altLang="en-US" dirty="0"/>
              <a:t>根据当前价格</a:t>
            </a:r>
            <a:r>
              <a:rPr kumimoji="1" lang="en-US" altLang="zh-CN" dirty="0"/>
              <a:t>8.266</a:t>
            </a:r>
            <a:r>
              <a:rPr kumimoji="1" lang="zh-CN" altLang="en-US" dirty="0"/>
              <a:t>又投资了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个桃子</a:t>
            </a:r>
            <a:r>
              <a:rPr kumimoji="1" lang="en-US" altLang="zh-CN" dirty="0"/>
              <a:t>,826.6</a:t>
            </a:r>
            <a:r>
              <a:rPr kumimoji="1" lang="zh-CN" altLang="en-US" dirty="0"/>
              <a:t>元</a:t>
            </a:r>
            <a:r>
              <a:rPr kumimoji="1" lang="en-US" altLang="zh-CN" dirty="0"/>
              <a:t>=82660</a:t>
            </a:r>
            <a:r>
              <a:rPr kumimoji="1" lang="zh-CN" altLang="en-US" dirty="0"/>
              <a:t>元到物品</a:t>
            </a:r>
            <a:r>
              <a:rPr kumimoji="1" lang="en-US" altLang="zh-CN" dirty="0"/>
              <a:t>.</a:t>
            </a:r>
            <a:r>
              <a:rPr kumimoji="1" lang="zh-CN" altLang="en-US" dirty="0"/>
              <a:t>那现在的物品总投资额为</a:t>
            </a:r>
            <a:r>
              <a:rPr kumimoji="1" lang="en-US" altLang="zh-CN" dirty="0"/>
              <a:t>100000+82660=182660</a:t>
            </a:r>
            <a:r>
              <a:rPr kumimoji="1" lang="zh-CN" altLang="en-US" dirty="0"/>
              <a:t>元</a:t>
            </a:r>
            <a:r>
              <a:rPr kumimoji="1" lang="en-US" altLang="zh-CN" dirty="0"/>
              <a:t>.</a:t>
            </a:r>
            <a:r>
              <a:rPr kumimoji="1" lang="zh-CN" altLang="en-US" dirty="0"/>
              <a:t>后续用户根据最新投资额计算最新买卖数量</a:t>
            </a: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DE94F5A-0774-2047-BE6E-29815CCD309E}"/>
              </a:ext>
            </a:extLst>
          </p:cNvPr>
          <p:cNvGrpSpPr/>
          <p:nvPr/>
        </p:nvGrpSpPr>
        <p:grpSpPr>
          <a:xfrm>
            <a:off x="718634" y="2137399"/>
            <a:ext cx="1808234" cy="1828394"/>
            <a:chOff x="544435" y="2202824"/>
            <a:chExt cx="1808234" cy="1828394"/>
          </a:xfrm>
        </p:grpSpPr>
        <p:pic>
          <p:nvPicPr>
            <p:cNvPr id="55" name="图形 54" descr="展台">
              <a:extLst>
                <a:ext uri="{FF2B5EF4-FFF2-40B4-BE49-F238E27FC236}">
                  <a16:creationId xmlns:a16="http://schemas.microsoft.com/office/drawing/2014/main" id="{24A7CF08-2454-D442-BB42-4AB66644A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435" y="3116818"/>
              <a:ext cx="914400" cy="914400"/>
            </a:xfrm>
            <a:prstGeom prst="rect">
              <a:avLst/>
            </a:prstGeom>
          </p:spPr>
        </p:pic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0E5F8C93-2DB1-F54F-A2A9-2D2E64DDA2F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834" y="3648542"/>
              <a:ext cx="819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F8C90F4-3BE4-9048-8B5B-F513FDA70387}"/>
                </a:ext>
              </a:extLst>
            </p:cNvPr>
            <p:cNvSpPr txBox="1"/>
            <p:nvPr/>
          </p:nvSpPr>
          <p:spPr>
            <a:xfrm>
              <a:off x="1367139" y="360426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1000</a:t>
              </a:r>
              <a:r>
                <a:rPr kumimoji="1" lang="zh-CN" altLang="en-US" sz="1400" dirty="0"/>
                <a:t>元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BEEB0FA-FDAD-5047-B307-14F98586A805}"/>
                </a:ext>
              </a:extLst>
            </p:cNvPr>
            <p:cNvSpPr txBox="1"/>
            <p:nvPr/>
          </p:nvSpPr>
          <p:spPr>
            <a:xfrm>
              <a:off x="1353315" y="3365773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100</a:t>
              </a:r>
              <a:r>
                <a:rPr kumimoji="1" lang="zh-CN" altLang="en-US" sz="1400" dirty="0"/>
                <a:t>桃子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FAE6627-F772-1F4E-B57E-4A6504EAB170}"/>
                </a:ext>
              </a:extLst>
            </p:cNvPr>
            <p:cNvSpPr txBox="1"/>
            <p:nvPr/>
          </p:nvSpPr>
          <p:spPr>
            <a:xfrm>
              <a:off x="565000" y="2202824"/>
              <a:ext cx="1787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/>
                <a:t>物品投资额</a:t>
              </a:r>
              <a:endParaRPr kumimoji="1" lang="en-US" altLang="zh-CN" sz="1400" dirty="0"/>
            </a:p>
            <a:p>
              <a:r>
                <a:rPr kumimoji="1" lang="en-US" altLang="zh-CN" sz="1400" dirty="0"/>
                <a:t>100000</a:t>
              </a:r>
              <a:r>
                <a:rPr kumimoji="1" lang="zh-CN" altLang="en-US" sz="1400" dirty="0"/>
                <a:t>元</a:t>
              </a:r>
              <a:r>
                <a:rPr kumimoji="1" lang="en-US" altLang="zh-CN" sz="1400" dirty="0"/>
                <a:t>=1000</a:t>
              </a:r>
              <a:r>
                <a:rPr kumimoji="1" lang="zh-CN" altLang="en-US" sz="1400" dirty="0"/>
                <a:t>*</a:t>
              </a:r>
              <a:r>
                <a:rPr kumimoji="1" lang="en-US" altLang="zh-CN" sz="1400" dirty="0"/>
                <a:t>100</a:t>
              </a:r>
              <a:endParaRPr kumimoji="1" lang="zh-CN" altLang="en-US" sz="14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491D2C70-EF15-C142-96A8-F5C77F9736F6}"/>
                </a:ext>
              </a:extLst>
            </p:cNvPr>
            <p:cNvSpPr txBox="1"/>
            <p:nvPr/>
          </p:nvSpPr>
          <p:spPr>
            <a:xfrm>
              <a:off x="575582" y="2662889"/>
              <a:ext cx="1649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/>
                <a:t>物品价格</a:t>
              </a:r>
              <a:endParaRPr kumimoji="1" lang="en-US" altLang="zh-CN" sz="1400" dirty="0"/>
            </a:p>
            <a:p>
              <a:r>
                <a:rPr kumimoji="1" lang="en-US" altLang="zh-CN" sz="1400" dirty="0"/>
                <a:t>10</a:t>
              </a:r>
              <a:r>
                <a:rPr kumimoji="1" lang="zh-CN" altLang="en-US" sz="1400" dirty="0"/>
                <a:t>元</a:t>
              </a:r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个</a:t>
              </a:r>
              <a:r>
                <a:rPr kumimoji="1" lang="en-US" altLang="zh-CN" sz="1400" dirty="0"/>
                <a:t>=1000/100</a:t>
              </a:r>
              <a:endParaRPr kumimoji="1" lang="zh-CN" altLang="en-US" sz="1400" dirty="0"/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28E42BF3-56ED-6D4D-AA80-D163C73E75DF}"/>
              </a:ext>
            </a:extLst>
          </p:cNvPr>
          <p:cNvSpPr txBox="1"/>
          <p:nvPr/>
        </p:nvSpPr>
        <p:spPr>
          <a:xfrm>
            <a:off x="771668" y="5324701"/>
            <a:ext cx="1928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Fue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Jue</a:t>
            </a:r>
            <a:r>
              <a:rPr lang="zh-CN" altLang="en-US" sz="1400" dirty="0"/>
              <a:t>在商店各投资了</a:t>
            </a:r>
            <a:r>
              <a:rPr lang="en-US" altLang="zh-CN" sz="1400" dirty="0"/>
              <a:t>500</a:t>
            </a:r>
            <a:r>
              <a:rPr lang="zh-CN" altLang="en-US" sz="1400" dirty="0"/>
              <a:t>元和</a:t>
            </a:r>
            <a:r>
              <a:rPr lang="en-US" altLang="zh-CN" sz="1400" dirty="0"/>
              <a:t>50</a:t>
            </a:r>
            <a:r>
              <a:rPr lang="zh-CN" altLang="en-US" sz="1400" dirty="0"/>
              <a:t>个桃子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D4B1799-3BE8-7D49-8AB3-3BCD4B0AEF27}"/>
              </a:ext>
            </a:extLst>
          </p:cNvPr>
          <p:cNvGrpSpPr/>
          <p:nvPr/>
        </p:nvGrpSpPr>
        <p:grpSpPr>
          <a:xfrm>
            <a:off x="3281189" y="2154422"/>
            <a:ext cx="2456540" cy="3693499"/>
            <a:chOff x="3397301" y="2226992"/>
            <a:chExt cx="2456540" cy="36934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200CD65-C76B-9A40-B90D-FEC2254F0793}"/>
                    </a:ext>
                  </a:extLst>
                </p:cNvPr>
                <p:cNvSpPr txBox="1"/>
                <p:nvPr/>
              </p:nvSpPr>
              <p:spPr>
                <a:xfrm>
                  <a:off x="3424551" y="4145148"/>
                  <a:ext cx="2137124" cy="1142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/>
                    <a:t>桃子</a:t>
                  </a:r>
                  <a:endParaRPr kumimoji="1" lang="en-US" altLang="zh-CN" sz="1400" dirty="0"/>
                </a:p>
                <a:p>
                  <a:endParaRPr kumimoji="1" lang="en-US" altLang="zh-CN" sz="1400" dirty="0"/>
                </a:p>
                <a:p>
                  <a:r>
                    <a:rPr kumimoji="1" lang="en-US" altLang="zh-CN" sz="1400" dirty="0"/>
                    <a:t>=100-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zh-CN" altLang="en-US" sz="1400" i="1">
                              <a:latin typeface="Cambria Math" panose="02040503050406030204" pitchFamily="18" charset="0"/>
                            </a:rPr>
                            <m:t>商品</m:t>
                          </m:r>
                          <m:r>
                            <a:rPr kumimoji="1" lang="zh-CN" altLang="en-US" sz="1400" i="1" smtClean="0">
                              <a:latin typeface="Cambria Math" panose="02040503050406030204" pitchFamily="18" charset="0"/>
                            </a:rPr>
                            <m:t>投资</m:t>
                          </m:r>
                          <m:r>
                            <a:rPr kumimoji="1" lang="zh-CN" altLang="en-US" sz="1400" i="1">
                              <a:latin typeface="Cambria Math" panose="02040503050406030204" pitchFamily="18" charset="0"/>
                            </a:rPr>
                            <m:t>额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(100000)</m:t>
                          </m:r>
                        </m:num>
                        <m:den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kumimoji="1" lang="zh-CN" altLang="en-US" sz="1400" i="1">
                              <a:latin typeface="Cambria Math" panose="02040503050406030204" pitchFamily="18" charset="0"/>
                            </a:rPr>
                            <m:t>元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kumimoji="1" lang="zh-CN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元</m:t>
                          </m:r>
                        </m:den>
                      </m:f>
                    </m:oMath>
                  </a14:m>
                  <a:endParaRPr kumimoji="1" lang="en-US" altLang="zh-CN" sz="1400" dirty="0"/>
                </a:p>
                <a:p>
                  <a:r>
                    <a:rPr kumimoji="1" lang="en-US" altLang="zh-CN" sz="1400" dirty="0"/>
                    <a:t>=0.99</a:t>
                  </a:r>
                  <a:r>
                    <a:rPr kumimoji="1" lang="zh-CN" altLang="en-US" sz="1400" dirty="0"/>
                    <a:t>个桃子</a:t>
                  </a: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200CD65-C76B-9A40-B90D-FEC2254F0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551" y="4145148"/>
                  <a:ext cx="2137124" cy="1142429"/>
                </a:xfrm>
                <a:prstGeom prst="rect">
                  <a:avLst/>
                </a:prstGeom>
                <a:blipFill>
                  <a:blip r:embed="rId4"/>
                  <a:stretch>
                    <a:fillRect l="-592" t="-1099" b="-54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CAB369F-B436-2749-A858-ED9426C9AE95}"/>
                </a:ext>
              </a:extLst>
            </p:cNvPr>
            <p:cNvSpPr txBox="1"/>
            <p:nvPr/>
          </p:nvSpPr>
          <p:spPr>
            <a:xfrm>
              <a:off x="3397301" y="5397271"/>
              <a:ext cx="19289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400" dirty="0"/>
                <a:t>lucy</a:t>
              </a:r>
              <a:r>
                <a:rPr kumimoji="1" lang="zh-CN" altLang="en-US" sz="1400" dirty="0"/>
                <a:t>在门店用</a:t>
              </a:r>
              <a:r>
                <a:rPr kumimoji="1" lang="en-US" altLang="zh-CN" sz="1400" dirty="0"/>
                <a:t>10</a:t>
              </a:r>
              <a:r>
                <a:rPr kumimoji="1" lang="zh-CN" altLang="en-US" sz="1400" dirty="0"/>
                <a:t>元</a:t>
              </a:r>
              <a:endParaRPr kumimoji="1" lang="en-US" altLang="zh-CN" sz="1400" dirty="0"/>
            </a:p>
            <a:p>
              <a:r>
                <a:rPr kumimoji="1" lang="zh-CN" altLang="en-US" sz="1400" dirty="0"/>
                <a:t>买到了</a:t>
              </a:r>
              <a:r>
                <a:rPr kumimoji="1" lang="en-US" altLang="zh-CN" sz="1400" dirty="0"/>
                <a:t>0.99</a:t>
              </a:r>
              <a:r>
                <a:rPr kumimoji="1" lang="zh-CN" altLang="en-US" sz="1400" dirty="0"/>
                <a:t>个桃子</a:t>
              </a:r>
              <a:endParaRPr lang="zh-CN" altLang="en-US" sz="1400" dirty="0"/>
            </a:p>
          </p:txBody>
        </p:sp>
        <p:pic>
          <p:nvPicPr>
            <p:cNvPr id="90" name="图形 89" descr="展台">
              <a:extLst>
                <a:ext uri="{FF2B5EF4-FFF2-40B4-BE49-F238E27FC236}">
                  <a16:creationId xmlns:a16="http://schemas.microsoft.com/office/drawing/2014/main" id="{68AB3624-D02B-CE4F-A7EB-989192488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7301" y="3140986"/>
              <a:ext cx="914400" cy="914400"/>
            </a:xfrm>
            <a:prstGeom prst="rect">
              <a:avLst/>
            </a:prstGeom>
          </p:spPr>
        </p:pic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3AC33EF-B2FF-AD47-BF85-6667B5A01134}"/>
                </a:ext>
              </a:extLst>
            </p:cNvPr>
            <p:cNvCxnSpPr>
              <a:cxnSpLocks/>
            </p:cNvCxnSpPr>
            <p:nvPr/>
          </p:nvCxnSpPr>
          <p:spPr>
            <a:xfrm>
              <a:off x="4311700" y="3672710"/>
              <a:ext cx="819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898AF918-B83D-F945-A04B-9C22D09AE8C3}"/>
                </a:ext>
              </a:extLst>
            </p:cNvPr>
            <p:cNvSpPr txBox="1"/>
            <p:nvPr/>
          </p:nvSpPr>
          <p:spPr>
            <a:xfrm>
              <a:off x="4220005" y="3628428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1010</a:t>
              </a:r>
              <a:r>
                <a:rPr kumimoji="1" lang="zh-CN" altLang="en-US" sz="1400" dirty="0"/>
                <a:t>元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085E9F4-F0B6-F142-9F3F-C36EA9A85FE4}"/>
                </a:ext>
              </a:extLst>
            </p:cNvPr>
            <p:cNvSpPr txBox="1"/>
            <p:nvPr/>
          </p:nvSpPr>
          <p:spPr>
            <a:xfrm>
              <a:off x="4206181" y="3389941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99.99</a:t>
              </a:r>
              <a:r>
                <a:rPr kumimoji="1" lang="zh-CN" altLang="en-US" sz="1400" dirty="0"/>
                <a:t>桃子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3559888-AECA-DE43-B831-97E6F962B811}"/>
                </a:ext>
              </a:extLst>
            </p:cNvPr>
            <p:cNvSpPr txBox="1"/>
            <p:nvPr/>
          </p:nvSpPr>
          <p:spPr>
            <a:xfrm>
              <a:off x="3417866" y="2226992"/>
              <a:ext cx="19223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/>
                <a:t>物品投资额</a:t>
              </a:r>
              <a:endParaRPr kumimoji="1" lang="en-US" altLang="zh-CN" sz="1400" dirty="0"/>
            </a:p>
            <a:p>
              <a:r>
                <a:rPr kumimoji="1" lang="en-US" altLang="zh-CN" sz="1400" dirty="0"/>
                <a:t>100000</a:t>
              </a:r>
              <a:r>
                <a:rPr kumimoji="1" lang="zh-CN" altLang="en-US" sz="1400" dirty="0"/>
                <a:t>元</a:t>
              </a:r>
              <a:r>
                <a:rPr kumimoji="1" lang="en-US" altLang="zh-CN" sz="1400" dirty="0"/>
                <a:t>=1010</a:t>
              </a:r>
              <a:r>
                <a:rPr kumimoji="1" lang="zh-CN" altLang="en-US" sz="1400" dirty="0"/>
                <a:t>*</a:t>
              </a:r>
              <a:r>
                <a:rPr kumimoji="1" lang="en-US" altLang="zh-CN" sz="1400" dirty="0"/>
                <a:t>99.99</a:t>
              </a:r>
              <a:endParaRPr kumimoji="1" lang="zh-CN" altLang="en-US" sz="1400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51A42A14-BBCC-FA4F-B4BA-CA75DCE1A80D}"/>
                </a:ext>
              </a:extLst>
            </p:cNvPr>
            <p:cNvSpPr txBox="1"/>
            <p:nvPr/>
          </p:nvSpPr>
          <p:spPr>
            <a:xfrm>
              <a:off x="3428447" y="2687057"/>
              <a:ext cx="2425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/>
                <a:t>物品价格</a:t>
              </a:r>
              <a:endParaRPr kumimoji="1" lang="en-US" altLang="zh-CN" sz="1400" dirty="0"/>
            </a:p>
            <a:p>
              <a:r>
                <a:rPr kumimoji="1" lang="en-US" altLang="zh-CN" sz="1400" dirty="0"/>
                <a:t>10.10</a:t>
              </a:r>
              <a:r>
                <a:rPr kumimoji="1" lang="zh-CN" altLang="en-US" sz="1400" dirty="0"/>
                <a:t>元</a:t>
              </a:r>
              <a:r>
                <a:rPr kumimoji="1" lang="en-US" altLang="zh-CN" sz="1400" dirty="0"/>
                <a:t>/</a:t>
              </a:r>
              <a:r>
                <a:rPr kumimoji="1" lang="zh-CN" altLang="en-US" sz="1400" dirty="0"/>
                <a:t>个</a:t>
              </a:r>
              <a:r>
                <a:rPr kumimoji="1" lang="en-US" altLang="zh-CN" sz="1400" dirty="0"/>
                <a:t>=1010/99.99</a:t>
              </a:r>
              <a:endParaRPr kumimoji="1" lang="zh-CN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453F9C3-E66D-9741-A65B-010B46D410B0}"/>
                  </a:ext>
                </a:extLst>
              </p:cNvPr>
              <p:cNvSpPr txBox="1"/>
              <p:nvPr/>
            </p:nvSpPr>
            <p:spPr>
              <a:xfrm>
                <a:off x="5847700" y="4094777"/>
                <a:ext cx="2231701" cy="927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dirty="0"/>
                  <a:t>钱</a:t>
                </a:r>
                <a:endParaRPr kumimoji="1" lang="en-US" altLang="zh-CN" sz="1400" dirty="0"/>
              </a:p>
              <a:p>
                <a:r>
                  <a:rPr kumimoji="1" lang="en-US" altLang="zh-CN" sz="1400" dirty="0"/>
                  <a:t>=1010-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zh-CN" altLang="en-US" sz="1400" i="1">
                            <a:latin typeface="Cambria Math" panose="02040503050406030204" pitchFamily="18" charset="0"/>
                          </a:rPr>
                          <m:t>商品</m:t>
                        </m:r>
                        <m:r>
                          <a:rPr kumimoji="1" lang="zh-CN" altLang="en-US" sz="1400" i="1" smtClean="0">
                            <a:latin typeface="Cambria Math" panose="02040503050406030204" pitchFamily="18" charset="0"/>
                          </a:rPr>
                          <m:t>投资</m:t>
                        </m:r>
                        <m:r>
                          <a:rPr kumimoji="1" lang="zh-CN" altLang="en-US" sz="1400" i="1">
                            <a:latin typeface="Cambria Math" panose="02040503050406030204" pitchFamily="18" charset="0"/>
                          </a:rPr>
                          <m:t>额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(100000)</m:t>
                        </m:r>
                      </m:num>
                      <m:den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99.99+</m:t>
                        </m:r>
                        <m: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kumimoji="1" lang="zh-CN" altLang="en-US" sz="1400" i="1">
                            <a:latin typeface="Cambria Math" panose="02040503050406030204" pitchFamily="18" charset="0"/>
                          </a:rPr>
                          <m:t>桃</m:t>
                        </m:r>
                        <m:r>
                          <a:rPr kumimoji="1" lang="zh-CN" altLang="en-US" sz="1400" i="1" smtClean="0">
                            <a:latin typeface="Cambria Math" panose="02040503050406030204" pitchFamily="18" charset="0"/>
                          </a:rPr>
                          <m:t>子</m:t>
                        </m:r>
                      </m:den>
                    </m:f>
                  </m:oMath>
                </a14:m>
                <a:endParaRPr kumimoji="1" lang="en-US" altLang="zh-CN" sz="1400" dirty="0"/>
              </a:p>
              <a:p>
                <a:r>
                  <a:rPr kumimoji="1" lang="en-US" altLang="zh-CN" sz="1400" dirty="0"/>
                  <a:t>=100.82</a:t>
                </a:r>
                <a:r>
                  <a:rPr kumimoji="1" lang="zh-CN" altLang="en-US" sz="1400" dirty="0"/>
                  <a:t>元</a:t>
                </a: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453F9C3-E66D-9741-A65B-010B46D4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700" y="4094777"/>
                <a:ext cx="2231701" cy="927946"/>
              </a:xfrm>
              <a:prstGeom prst="rect">
                <a:avLst/>
              </a:prstGeom>
              <a:blipFill>
                <a:blip r:embed="rId5"/>
                <a:stretch>
                  <a:fillRect l="-1136" t="-1351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>
            <a:extLst>
              <a:ext uri="{FF2B5EF4-FFF2-40B4-BE49-F238E27FC236}">
                <a16:creationId xmlns:a16="http://schemas.microsoft.com/office/drawing/2014/main" id="{53791B8C-A2F6-1E4D-9973-AF8805EFDB63}"/>
              </a:ext>
            </a:extLst>
          </p:cNvPr>
          <p:cNvSpPr txBox="1"/>
          <p:nvPr/>
        </p:nvSpPr>
        <p:spPr>
          <a:xfrm>
            <a:off x="5827818" y="5324701"/>
            <a:ext cx="1928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Cate</a:t>
            </a:r>
            <a:r>
              <a:rPr kumimoji="1" lang="zh-CN" altLang="en-US" sz="1400" dirty="0"/>
              <a:t>在门店卖</a:t>
            </a:r>
            <a:r>
              <a:rPr kumimoji="1" lang="en-US" altLang="zh-CN" sz="1400" dirty="0"/>
              <a:t>10</a:t>
            </a:r>
            <a:r>
              <a:rPr kumimoji="1" lang="zh-CN" altLang="en-US" sz="1400" dirty="0"/>
              <a:t>个桃子得了</a:t>
            </a:r>
            <a:r>
              <a:rPr kumimoji="1" lang="en-US" altLang="zh-CN" sz="1400" dirty="0"/>
              <a:t>100.826</a:t>
            </a:r>
            <a:r>
              <a:rPr kumimoji="1" lang="zh-CN" altLang="en-US" sz="1400" dirty="0"/>
              <a:t>元</a:t>
            </a:r>
            <a:endParaRPr lang="zh-CN" altLang="en-US" sz="1400" dirty="0"/>
          </a:p>
        </p:txBody>
      </p:sp>
      <p:pic>
        <p:nvPicPr>
          <p:cNvPr id="96" name="图形 95" descr="展台">
            <a:extLst>
              <a:ext uri="{FF2B5EF4-FFF2-40B4-BE49-F238E27FC236}">
                <a16:creationId xmlns:a16="http://schemas.microsoft.com/office/drawing/2014/main" id="{E37B7B5D-A7D6-AB42-A840-0C553ED5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7705" y="3068416"/>
            <a:ext cx="914400" cy="914400"/>
          </a:xfrm>
          <a:prstGeom prst="rect">
            <a:avLst/>
          </a:prstGeom>
        </p:spPr>
      </p:pic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3F32FA2-6875-DB41-93DF-4559EFDB6446}"/>
              </a:ext>
            </a:extLst>
          </p:cNvPr>
          <p:cNvCxnSpPr>
            <a:cxnSpLocks/>
          </p:cNvCxnSpPr>
          <p:nvPr/>
        </p:nvCxnSpPr>
        <p:spPr>
          <a:xfrm>
            <a:off x="6712104" y="360014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9DBDDB7-299C-274E-A73E-0B5CF0148201}"/>
              </a:ext>
            </a:extLst>
          </p:cNvPr>
          <p:cNvSpPr txBox="1"/>
          <p:nvPr/>
        </p:nvSpPr>
        <p:spPr>
          <a:xfrm>
            <a:off x="6620409" y="355585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909.17</a:t>
            </a:r>
            <a:r>
              <a:rPr kumimoji="1" lang="zh-CN" altLang="en-US" sz="1400" dirty="0"/>
              <a:t>元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83EB0BF-05B0-6646-A6B7-DE76E67AE34D}"/>
              </a:ext>
            </a:extLst>
          </p:cNvPr>
          <p:cNvSpPr txBox="1"/>
          <p:nvPr/>
        </p:nvSpPr>
        <p:spPr>
          <a:xfrm>
            <a:off x="6606585" y="3317371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109.99</a:t>
            </a:r>
            <a:r>
              <a:rPr kumimoji="1" lang="zh-CN" altLang="en-US" sz="1400" dirty="0"/>
              <a:t>桃子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D7F6A64-5496-9346-A52F-D576C63C2375}"/>
              </a:ext>
            </a:extLst>
          </p:cNvPr>
          <p:cNvSpPr txBox="1"/>
          <p:nvPr/>
        </p:nvSpPr>
        <p:spPr>
          <a:xfrm>
            <a:off x="5818270" y="2154422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物品投资额</a:t>
            </a:r>
            <a:endParaRPr kumimoji="1" lang="en-US" altLang="zh-CN" sz="1400" dirty="0"/>
          </a:p>
          <a:p>
            <a:r>
              <a:rPr kumimoji="1" lang="en-US" altLang="zh-CN" sz="1400" dirty="0"/>
              <a:t>100000</a:t>
            </a:r>
            <a:r>
              <a:rPr kumimoji="1" lang="zh-CN" altLang="en-US" sz="1400" dirty="0"/>
              <a:t>元</a:t>
            </a:r>
            <a:r>
              <a:rPr kumimoji="1" lang="en-US" altLang="zh-CN" sz="1400" dirty="0"/>
              <a:t>=1010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109.99</a:t>
            </a:r>
            <a:endParaRPr kumimoji="1" lang="zh-CN" altLang="en-US" sz="14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8CB7A7-64B8-E941-9869-45CFDAB6750F}"/>
              </a:ext>
            </a:extLst>
          </p:cNvPr>
          <p:cNvSpPr txBox="1"/>
          <p:nvPr/>
        </p:nvSpPr>
        <p:spPr>
          <a:xfrm>
            <a:off x="5828851" y="2614487"/>
            <a:ext cx="242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物品价格</a:t>
            </a:r>
            <a:endParaRPr kumimoji="1" lang="en-US" altLang="zh-CN" sz="1400" dirty="0"/>
          </a:p>
          <a:p>
            <a:r>
              <a:rPr kumimoji="1" lang="en-US" altLang="zh-CN" sz="1400" dirty="0"/>
              <a:t>8.266</a:t>
            </a:r>
            <a:r>
              <a:rPr kumimoji="1" lang="zh-CN" altLang="en-US" sz="1400" dirty="0"/>
              <a:t>元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个</a:t>
            </a:r>
            <a:r>
              <a:rPr kumimoji="1" lang="en-US" altLang="zh-CN" sz="1400" dirty="0"/>
              <a:t>=909.17/109.99</a:t>
            </a:r>
            <a:endParaRPr kumimoji="1" lang="zh-CN" altLang="en-US" sz="1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4B4ACED-9FC0-C346-8BFB-630FDD8329A9}"/>
              </a:ext>
            </a:extLst>
          </p:cNvPr>
          <p:cNvSpPr txBox="1"/>
          <p:nvPr/>
        </p:nvSpPr>
        <p:spPr>
          <a:xfrm>
            <a:off x="8731925" y="4093588"/>
            <a:ext cx="15359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新投资额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=(909.17+826.6)</a:t>
            </a:r>
            <a:r>
              <a:rPr kumimoji="1" lang="zh-CN" altLang="en-US" sz="1400" dirty="0"/>
              <a:t>*</a:t>
            </a:r>
            <a:endParaRPr kumimoji="1" lang="en-US" altLang="zh-CN" sz="1400" dirty="0"/>
          </a:p>
          <a:p>
            <a:r>
              <a:rPr kumimoji="1" lang="en-US" altLang="zh-CN" sz="1400" dirty="0"/>
              <a:t>(109.99+100)</a:t>
            </a:r>
          </a:p>
          <a:p>
            <a:r>
              <a:rPr kumimoji="1" lang="en-US" altLang="zh-CN" sz="1400" dirty="0"/>
              <a:t>=182660</a:t>
            </a:r>
            <a:endParaRPr kumimoji="1" lang="zh-CN" altLang="en-US" sz="14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A76B14B-C0A4-2340-AF48-D86DFF6D2803}"/>
              </a:ext>
            </a:extLst>
          </p:cNvPr>
          <p:cNvSpPr txBox="1"/>
          <p:nvPr/>
        </p:nvSpPr>
        <p:spPr>
          <a:xfrm>
            <a:off x="8724490" y="5324701"/>
            <a:ext cx="1928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lucy</a:t>
            </a:r>
            <a:r>
              <a:rPr kumimoji="1" lang="zh-CN" altLang="en-US" sz="1400" dirty="0"/>
              <a:t>在门店用</a:t>
            </a:r>
            <a:r>
              <a:rPr kumimoji="1" lang="en-US" altLang="zh-CN" sz="1400" dirty="0"/>
              <a:t>10</a:t>
            </a:r>
            <a:r>
              <a:rPr kumimoji="1" lang="zh-CN" altLang="en-US" sz="1400" dirty="0"/>
              <a:t>元</a:t>
            </a:r>
            <a:endParaRPr kumimoji="1" lang="en-US" altLang="zh-CN" sz="1400" dirty="0"/>
          </a:p>
          <a:p>
            <a:r>
              <a:rPr kumimoji="1" lang="zh-CN" altLang="en-US" sz="1400" dirty="0"/>
              <a:t>买到了</a:t>
            </a:r>
            <a:r>
              <a:rPr kumimoji="1" lang="en-US" altLang="zh-CN" sz="1400" dirty="0"/>
              <a:t>0.99</a:t>
            </a:r>
            <a:r>
              <a:rPr kumimoji="1" lang="zh-CN" altLang="en-US" sz="1400" dirty="0"/>
              <a:t>个桃子</a:t>
            </a:r>
            <a:endParaRPr lang="zh-CN" altLang="en-US" sz="1400" dirty="0"/>
          </a:p>
        </p:txBody>
      </p:sp>
      <p:pic>
        <p:nvPicPr>
          <p:cNvPr id="102" name="图形 101" descr="展台">
            <a:extLst>
              <a:ext uri="{FF2B5EF4-FFF2-40B4-BE49-F238E27FC236}">
                <a16:creationId xmlns:a16="http://schemas.microsoft.com/office/drawing/2014/main" id="{D851BE57-33CB-CF4B-859E-5FF02393F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7220" y="3059836"/>
            <a:ext cx="914400" cy="914400"/>
          </a:xfrm>
          <a:prstGeom prst="rect">
            <a:avLst/>
          </a:prstGeom>
        </p:spPr>
      </p:pic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9E20C2B-9AE3-C744-A28A-205897EC6AB8}"/>
              </a:ext>
            </a:extLst>
          </p:cNvPr>
          <p:cNvCxnSpPr>
            <a:cxnSpLocks/>
          </p:cNvCxnSpPr>
          <p:nvPr/>
        </p:nvCxnSpPr>
        <p:spPr>
          <a:xfrm>
            <a:off x="9591619" y="359156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C87322A-4E2A-974F-BB9B-4BF8DA47CAC7}"/>
              </a:ext>
            </a:extLst>
          </p:cNvPr>
          <p:cNvSpPr txBox="1"/>
          <p:nvPr/>
        </p:nvSpPr>
        <p:spPr>
          <a:xfrm>
            <a:off x="9499924" y="354727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909.17</a:t>
            </a:r>
            <a:r>
              <a:rPr kumimoji="1" lang="zh-CN" altLang="en-US" sz="1400" dirty="0"/>
              <a:t>元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100E07F-B62D-6F4F-93F1-343F7109519D}"/>
              </a:ext>
            </a:extLst>
          </p:cNvPr>
          <p:cNvSpPr txBox="1"/>
          <p:nvPr/>
        </p:nvSpPr>
        <p:spPr>
          <a:xfrm>
            <a:off x="9486100" y="3308791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109.99</a:t>
            </a:r>
            <a:r>
              <a:rPr kumimoji="1" lang="zh-CN" altLang="en-US" sz="1400" dirty="0"/>
              <a:t>桃子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72C1E47-B2EE-E74E-9E57-EB50A53A4FFB}"/>
              </a:ext>
            </a:extLst>
          </p:cNvPr>
          <p:cNvSpPr txBox="1"/>
          <p:nvPr/>
        </p:nvSpPr>
        <p:spPr>
          <a:xfrm>
            <a:off x="8697785" y="2145842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物品投资额</a:t>
            </a:r>
            <a:endParaRPr kumimoji="1" lang="en-US" altLang="zh-CN" sz="1400" dirty="0"/>
          </a:p>
          <a:p>
            <a:r>
              <a:rPr kumimoji="1" lang="en-US" altLang="zh-CN" sz="1400" dirty="0"/>
              <a:t>100000</a:t>
            </a:r>
            <a:r>
              <a:rPr kumimoji="1" lang="zh-CN" altLang="en-US" sz="1400" dirty="0"/>
              <a:t>元</a:t>
            </a:r>
            <a:r>
              <a:rPr kumimoji="1" lang="en-US" altLang="zh-CN" sz="1400" dirty="0"/>
              <a:t>=1010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109.99</a:t>
            </a:r>
            <a:endParaRPr kumimoji="1"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DC5385D-920E-D341-A1E1-8D0590800FB7}"/>
              </a:ext>
            </a:extLst>
          </p:cNvPr>
          <p:cNvSpPr txBox="1"/>
          <p:nvPr/>
        </p:nvSpPr>
        <p:spPr>
          <a:xfrm>
            <a:off x="8708366" y="2605907"/>
            <a:ext cx="242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物品价格</a:t>
            </a:r>
            <a:endParaRPr kumimoji="1" lang="en-US" altLang="zh-CN" sz="1400" dirty="0"/>
          </a:p>
          <a:p>
            <a:r>
              <a:rPr kumimoji="1" lang="en-US" altLang="zh-CN" sz="1400" dirty="0"/>
              <a:t>8.266</a:t>
            </a:r>
            <a:r>
              <a:rPr kumimoji="1" lang="zh-CN" altLang="en-US" sz="1400" dirty="0"/>
              <a:t>元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个</a:t>
            </a:r>
            <a:r>
              <a:rPr kumimoji="1" lang="en-US" altLang="zh-CN" sz="1400" dirty="0"/>
              <a:t>=909.17/109.99</a:t>
            </a:r>
            <a:endParaRPr kumimoji="1" lang="zh-CN" altLang="en-US" sz="14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77B30EF-7455-E540-A930-B1B536723AE8}"/>
              </a:ext>
            </a:extLst>
          </p:cNvPr>
          <p:cNvSpPr txBox="1"/>
          <p:nvPr/>
        </p:nvSpPr>
        <p:spPr>
          <a:xfrm>
            <a:off x="749781" y="4105440"/>
            <a:ext cx="10406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投资额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=1000</a:t>
            </a:r>
            <a:r>
              <a:rPr kumimoji="1" lang="zh-CN" altLang="en-US" sz="1400" dirty="0"/>
              <a:t>*</a:t>
            </a:r>
            <a:r>
              <a:rPr kumimoji="1" lang="en-US" altLang="zh-CN" sz="1400" dirty="0"/>
              <a:t>100</a:t>
            </a:r>
          </a:p>
          <a:p>
            <a:endParaRPr kumimoji="1" lang="en-US" altLang="zh-CN" sz="1400" dirty="0"/>
          </a:p>
          <a:p>
            <a:r>
              <a:rPr kumimoji="1" lang="en-US" altLang="zh-CN" sz="1400" dirty="0"/>
              <a:t>=100000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399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7D9C71-699D-E647-81CE-B363436E5F8E}"/>
              </a:ext>
            </a:extLst>
          </p:cNvPr>
          <p:cNvSpPr/>
          <p:nvPr/>
        </p:nvSpPr>
        <p:spPr>
          <a:xfrm>
            <a:off x="495559" y="3015227"/>
            <a:ext cx="1666139" cy="503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交易佣金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0D94D-10D6-E447-9E48-A644B895B906}"/>
              </a:ext>
            </a:extLst>
          </p:cNvPr>
          <p:cNvSpPr/>
          <p:nvPr/>
        </p:nvSpPr>
        <p:spPr>
          <a:xfrm>
            <a:off x="3061861" y="706917"/>
            <a:ext cx="1666139" cy="503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投资者</a:t>
            </a:r>
            <a:r>
              <a:rPr kumimoji="1" lang="en-US" altLang="zh-CN" dirty="0" err="1"/>
              <a:t>Fue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Qek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4B15F8-CBB2-E341-997F-85030EF2BCC6}"/>
              </a:ext>
            </a:extLst>
          </p:cNvPr>
          <p:cNvSpPr/>
          <p:nvPr/>
        </p:nvSpPr>
        <p:spPr>
          <a:xfrm>
            <a:off x="3061861" y="4105445"/>
            <a:ext cx="1666139" cy="503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贡献者</a:t>
            </a: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0CBED0EA-A495-2A4A-9A4A-22589C3A62B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161698" y="958735"/>
            <a:ext cx="900163" cy="2308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122537F2-0153-8946-A22B-52A7D1B97EA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61698" y="3267045"/>
            <a:ext cx="900163" cy="10902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950B2EC-880B-7D4C-AC0C-D61DD353E5AE}"/>
              </a:ext>
            </a:extLst>
          </p:cNvPr>
          <p:cNvSpPr txBox="1"/>
          <p:nvPr/>
        </p:nvSpPr>
        <p:spPr>
          <a:xfrm>
            <a:off x="2365586" y="1759695"/>
            <a:ext cx="62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50</a:t>
            </a:r>
            <a:endParaRPr kumimoji="1" lang="zh-CN" altLang="en-US" sz="4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18AFE1-B393-F141-993A-7C3E0E3110F6}"/>
              </a:ext>
            </a:extLst>
          </p:cNvPr>
          <p:cNvSpPr txBox="1"/>
          <p:nvPr/>
        </p:nvSpPr>
        <p:spPr>
          <a:xfrm>
            <a:off x="2365586" y="4095653"/>
            <a:ext cx="62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50</a:t>
            </a:r>
            <a:endParaRPr kumimoji="1" lang="zh-CN" altLang="en-US" sz="4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A697B6-A772-FB4A-9550-FD56746F1F99}"/>
              </a:ext>
            </a:extLst>
          </p:cNvPr>
          <p:cNvSpPr/>
          <p:nvPr/>
        </p:nvSpPr>
        <p:spPr>
          <a:xfrm>
            <a:off x="6343450" y="5336299"/>
            <a:ext cx="1666139" cy="503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社区</a:t>
            </a:r>
            <a:r>
              <a:rPr kumimoji="1" lang="en-US" altLang="zh-CN" dirty="0" err="1"/>
              <a:t>ttswap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4FC77B-694A-634B-91B5-90FEE0273D5E}"/>
              </a:ext>
            </a:extLst>
          </p:cNvPr>
          <p:cNvSpPr/>
          <p:nvPr/>
        </p:nvSpPr>
        <p:spPr>
          <a:xfrm>
            <a:off x="6343450" y="1649749"/>
            <a:ext cx="1666139" cy="503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</a:t>
            </a:r>
            <a:r>
              <a:rPr kumimoji="1" lang="en-US" altLang="zh-CN" dirty="0"/>
              <a:t>Cate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48CE95-3E0B-F444-94B7-312042B4E496}"/>
              </a:ext>
            </a:extLst>
          </p:cNvPr>
          <p:cNvSpPr/>
          <p:nvPr/>
        </p:nvSpPr>
        <p:spPr>
          <a:xfrm>
            <a:off x="6343450" y="2878599"/>
            <a:ext cx="1666139" cy="503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推荐者</a:t>
            </a:r>
            <a:r>
              <a:rPr kumimoji="1" lang="en-US" altLang="zh-CN" dirty="0"/>
              <a:t>Lucy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1482DE-ECD7-C344-8989-B660B3DDE90C}"/>
              </a:ext>
            </a:extLst>
          </p:cNvPr>
          <p:cNvSpPr/>
          <p:nvPr/>
        </p:nvSpPr>
        <p:spPr>
          <a:xfrm>
            <a:off x="6343450" y="4107449"/>
            <a:ext cx="1666139" cy="503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门户</a:t>
            </a:r>
            <a:r>
              <a:rPr kumimoji="1" lang="en-US" altLang="zh-CN" dirty="0"/>
              <a:t>Tom</a:t>
            </a:r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06674619-763F-084B-A347-9E847C53049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728000" y="1901567"/>
            <a:ext cx="1615450" cy="2455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E7B90A30-80F9-1D49-B5E1-AA733410FF62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728000" y="3130417"/>
            <a:ext cx="1615450" cy="1226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9C2ED825-45AC-694C-BB33-85A59A7A329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728000" y="4357263"/>
            <a:ext cx="1615450" cy="2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463BC78F-3A68-4142-93BD-F1AC9B6A321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728000" y="4357263"/>
            <a:ext cx="1615450" cy="1230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FAEF5C9-0E4D-BF41-82F1-B35CE21DBDFF}"/>
              </a:ext>
            </a:extLst>
          </p:cNvPr>
          <p:cNvSpPr txBox="1"/>
          <p:nvPr/>
        </p:nvSpPr>
        <p:spPr>
          <a:xfrm>
            <a:off x="5610015" y="1618164"/>
            <a:ext cx="62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20</a:t>
            </a:r>
            <a:endParaRPr kumimoji="1" lang="zh-CN" altLang="en-US" sz="4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96EF38-4A40-DF4C-9482-DC3C427DBBBC}"/>
              </a:ext>
            </a:extLst>
          </p:cNvPr>
          <p:cNvSpPr txBox="1"/>
          <p:nvPr/>
        </p:nvSpPr>
        <p:spPr>
          <a:xfrm>
            <a:off x="5610015" y="2844299"/>
            <a:ext cx="62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20</a:t>
            </a:r>
            <a:endParaRPr kumimoji="1" lang="zh-CN" altLang="en-US" sz="4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03BC57-F25E-0449-9D85-C4C2FC0AD1AF}"/>
              </a:ext>
            </a:extLst>
          </p:cNvPr>
          <p:cNvSpPr txBox="1"/>
          <p:nvPr/>
        </p:nvSpPr>
        <p:spPr>
          <a:xfrm>
            <a:off x="5587358" y="4105445"/>
            <a:ext cx="62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50</a:t>
            </a:r>
            <a:endParaRPr kumimoji="1" lang="zh-CN" altLang="en-US" sz="4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C8FDB0-E576-0A43-A36B-D176228EDF10}"/>
              </a:ext>
            </a:extLst>
          </p:cNvPr>
          <p:cNvSpPr txBox="1"/>
          <p:nvPr/>
        </p:nvSpPr>
        <p:spPr>
          <a:xfrm>
            <a:off x="5566201" y="5351015"/>
            <a:ext cx="62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10</a:t>
            </a:r>
            <a:endParaRPr kumimoji="1" lang="zh-CN" altLang="en-US" sz="40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2B67C0-41C2-8842-8C80-7839AC7E59AB}"/>
              </a:ext>
            </a:extLst>
          </p:cNvPr>
          <p:cNvSpPr txBox="1"/>
          <p:nvPr/>
        </p:nvSpPr>
        <p:spPr>
          <a:xfrm>
            <a:off x="495559" y="228601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透明的分角色分佣模式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EFEFC3-7331-A242-90DF-1125605CA4C8}"/>
              </a:ext>
            </a:extLst>
          </p:cNvPr>
          <p:cNvSpPr txBox="1"/>
          <p:nvPr/>
        </p:nvSpPr>
        <p:spPr>
          <a:xfrm>
            <a:off x="8117764" y="153385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当用户添加推荐者后永久享受交易</a:t>
            </a:r>
            <a:endParaRPr kumimoji="1" lang="en-US" altLang="zh-CN" dirty="0"/>
          </a:p>
          <a:p>
            <a:r>
              <a:rPr kumimoji="1" lang="en-US" altLang="zh-CN" dirty="0"/>
              <a:t>50%</a:t>
            </a:r>
            <a:r>
              <a:rPr kumimoji="1" lang="zh-CN" altLang="en-US" dirty="0"/>
              <a:t>*</a:t>
            </a:r>
            <a:r>
              <a:rPr kumimoji="1" lang="en-US" altLang="zh-CN" dirty="0"/>
              <a:t>20%</a:t>
            </a:r>
            <a:r>
              <a:rPr kumimoji="1" lang="zh-CN" altLang="en-US" dirty="0"/>
              <a:t>的交易手续费折扣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E2E31A-1657-2348-8348-7707D82E36E4}"/>
              </a:ext>
            </a:extLst>
          </p:cNvPr>
          <p:cNvSpPr txBox="1"/>
          <p:nvPr/>
        </p:nvSpPr>
        <p:spPr>
          <a:xfrm>
            <a:off x="8117764" y="2689581"/>
            <a:ext cx="342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当用户添加推荐者</a:t>
            </a:r>
            <a:r>
              <a:rPr kumimoji="1" lang="en-US" altLang="zh-CN" dirty="0"/>
              <a:t>,</a:t>
            </a:r>
            <a:r>
              <a:rPr kumimoji="1" lang="zh-CN" altLang="en-US" dirty="0"/>
              <a:t>推荐者永久享受用户交易手续费</a:t>
            </a:r>
            <a:r>
              <a:rPr kumimoji="1" lang="en-US" altLang="zh-CN" dirty="0"/>
              <a:t>50%</a:t>
            </a:r>
            <a:r>
              <a:rPr kumimoji="1" lang="zh-CN" altLang="en-US" dirty="0"/>
              <a:t>*</a:t>
            </a:r>
            <a:r>
              <a:rPr kumimoji="1" lang="en-US" altLang="zh-CN" dirty="0"/>
              <a:t>20%</a:t>
            </a:r>
            <a:r>
              <a:rPr kumimoji="1" lang="zh-CN" altLang="en-US" dirty="0"/>
              <a:t>的交易返佣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B86CCB3-1EFF-604E-BF02-00FC2005D6B5}"/>
              </a:ext>
            </a:extLst>
          </p:cNvPr>
          <p:cNvSpPr txBox="1"/>
          <p:nvPr/>
        </p:nvSpPr>
        <p:spPr>
          <a:xfrm>
            <a:off x="8142483" y="4033485"/>
            <a:ext cx="342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当用户在门户交易</a:t>
            </a:r>
            <a:r>
              <a:rPr kumimoji="1" lang="en-US" altLang="zh-CN" dirty="0"/>
              <a:t>,</a:t>
            </a:r>
            <a:r>
              <a:rPr kumimoji="1" lang="zh-CN" altLang="en-US" dirty="0"/>
              <a:t>门户享有用户交易手续费</a:t>
            </a:r>
            <a:r>
              <a:rPr kumimoji="1" lang="en-US" altLang="zh-CN" dirty="0"/>
              <a:t>50%</a:t>
            </a:r>
            <a:r>
              <a:rPr kumimoji="1" lang="zh-CN" altLang="en-US" dirty="0"/>
              <a:t>*</a:t>
            </a:r>
            <a:r>
              <a:rPr kumimoji="1" lang="en-US" altLang="zh-CN" dirty="0"/>
              <a:t>50%</a:t>
            </a:r>
            <a:r>
              <a:rPr kumimoji="1" lang="zh-CN" altLang="en-US" dirty="0"/>
              <a:t>的交易返佣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94B9FCA-DA41-3D4F-B1F0-09C9465ACCDA}"/>
              </a:ext>
            </a:extLst>
          </p:cNvPr>
          <p:cNvSpPr txBox="1"/>
          <p:nvPr/>
        </p:nvSpPr>
        <p:spPr>
          <a:xfrm>
            <a:off x="8142483" y="5289459"/>
            <a:ext cx="342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当用户进行交易</a:t>
            </a:r>
            <a:r>
              <a:rPr kumimoji="1" lang="en-US" altLang="zh-CN" dirty="0"/>
              <a:t>,</a:t>
            </a:r>
            <a:r>
              <a:rPr kumimoji="1" lang="zh-CN" altLang="en-US" dirty="0"/>
              <a:t>社区享有用户交易手续费</a:t>
            </a:r>
            <a:r>
              <a:rPr kumimoji="1" lang="en-US" altLang="zh-CN" dirty="0"/>
              <a:t>50%</a:t>
            </a:r>
            <a:r>
              <a:rPr kumimoji="1" lang="zh-CN" altLang="en-US" dirty="0"/>
              <a:t>*</a:t>
            </a:r>
            <a:r>
              <a:rPr kumimoji="1" lang="en-US" altLang="zh-CN" dirty="0"/>
              <a:t>10%</a:t>
            </a:r>
            <a:r>
              <a:rPr kumimoji="1" lang="zh-CN" altLang="en-US" dirty="0"/>
              <a:t>的交易返佣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7C2CB3-A27F-1141-B2C2-865C4973BA63}"/>
              </a:ext>
            </a:extLst>
          </p:cNvPr>
          <p:cNvSpPr txBox="1"/>
          <p:nvPr/>
        </p:nvSpPr>
        <p:spPr>
          <a:xfrm>
            <a:off x="4951609" y="60463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当投资者享受用户交易</a:t>
            </a:r>
            <a:endParaRPr kumimoji="1" lang="en-US" altLang="zh-CN" dirty="0"/>
          </a:p>
          <a:p>
            <a:r>
              <a:rPr kumimoji="1" lang="en-US" altLang="zh-CN" dirty="0"/>
              <a:t>50%</a:t>
            </a:r>
            <a:r>
              <a:rPr kumimoji="1" lang="zh-CN" altLang="en-US" dirty="0"/>
              <a:t>的交易手续费返佣</a:t>
            </a:r>
          </a:p>
        </p:txBody>
      </p:sp>
    </p:spTree>
    <p:extLst>
      <p:ext uri="{BB962C8B-B14F-4D97-AF65-F5344CB8AC3E}">
        <p14:creationId xmlns:p14="http://schemas.microsoft.com/office/powerpoint/2010/main" val="246545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583</Words>
  <Application>Microsoft Macintosh PowerPoint</Application>
  <PresentationFormat>宽屏</PresentationFormat>
  <Paragraphs>151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 feng</dc:creator>
  <cp:lastModifiedBy>lq feng</cp:lastModifiedBy>
  <cp:revision>4</cp:revision>
  <dcterms:created xsi:type="dcterms:W3CDTF">2022-11-28T10:41:32Z</dcterms:created>
  <dcterms:modified xsi:type="dcterms:W3CDTF">2022-11-28T15:20:56Z</dcterms:modified>
</cp:coreProperties>
</file>