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8" r:id="rId3"/>
    <p:sldId id="271" r:id="rId4"/>
    <p:sldId id="272" r:id="rId5"/>
    <p:sldId id="273" r:id="rId6"/>
    <p:sldId id="274" r:id="rId7"/>
    <p:sldId id="275" r:id="rId8"/>
    <p:sldId id="277" r:id="rId9"/>
    <p:sldId id="278" r:id="rId10"/>
    <p:sldId id="279" r:id="rId11"/>
    <p:sldId id="280" r:id="rId12"/>
    <p:sldId id="281" r:id="rId13"/>
    <p:sldId id="282" r:id="rId14"/>
    <p:sldId id="3185" r:id="rId15"/>
    <p:sldId id="3182" r:id="rId16"/>
    <p:sldId id="3152" r:id="rId17"/>
    <p:sldId id="3184" r:id="rId1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74" d="100"/>
          <a:sy n="74" d="100"/>
        </p:scale>
        <p:origin x="576" y="54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3E8519-8B71-41D9-9C83-05C7E2DF7BBE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2020/6/29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9F943E1-D8C2-4C4E-A352-769DCC61DF36}" type="datetime1">
              <a:rPr lang="zh-CN" altLang="en-US" smtClean="0"/>
              <a:pPr/>
              <a:t>2020/6/29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230CFA-805A-4FD3-B3A0-DAAA5993DA1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8187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9595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230CFA-805A-4FD3-B3A0-DAAA5993DA1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2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95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147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9657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长方形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图片占位符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副标题 2" title="副标题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dirty="0"/>
              <a:t>单击此处编辑母版副标题样式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长方形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副标题 2" title="副标题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dirty="0"/>
              <a:t>单击此处编辑母版副标题样式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长方形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标题 1" title="标题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101" name="文本占位符 2" title="副标题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cxnSp>
        <p:nvCxnSpPr>
          <p:cNvPr id="21" name="直接连接符​​(S)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6" name="直接连接符​​(S)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长方形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长方形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长方形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1" name="内容占位符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4" name="内容占位符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长方形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长方形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图片占位符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长方形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  <p:grpSp>
        <p:nvGrpSpPr>
          <p:cNvPr id="26" name="组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斜纹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平行四边形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0" name="平行四边形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长方形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  <p:grpSp>
        <p:nvGrpSpPr>
          <p:cNvPr id="27" name="组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斜纹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9" name="直接连接符​​(S)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1" name="平行四边形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长方形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标题 1" title="标题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101" name="文本占位符 2" title="副标题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cxnSp>
        <p:nvCxnSpPr>
          <p:cNvPr id="21" name="直接连接符​​(S)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6" name="直接连接符​​(S)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图片占位符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59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 title="项目符号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4" name="直角三角形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4" name="直接连接符​​(S)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 title="副标题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2" name="标题 1" title="标题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 </a:t>
            </a:r>
            <a:br>
              <a:rPr lang="zh-CN" altLang="en-US" noProof="0" dirty="0"/>
            </a:br>
            <a:r>
              <a:rPr lang="zh-CN" altLang="en-US" noProof="0" dirty="0"/>
              <a:t>母版标题样式 </a:t>
            </a: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直角三角形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图片占位符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3" name="内容占位符 2" title="项目符号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4" name="直接连接符​​(S)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 title="副标题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19" name="标题 1" title="标题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 </a:t>
            </a:r>
            <a:br>
              <a:rPr lang="zh-CN" altLang="en-US" noProof="0" dirty="0"/>
            </a:br>
            <a:r>
              <a:rPr lang="zh-CN" altLang="en-US" noProof="0" dirty="0"/>
              <a:t>母版标题样式 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副标题的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长方形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内容占位符 3" title="项目符号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I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zh-CN" altLang="en-US" noProof="0"/>
              <a:t>单击此处编辑母版文本样式</a:t>
            </a:r>
          </a:p>
          <a:p>
            <a:pPr lvl="1" rtl="0">
              <a:buClr>
                <a:schemeClr val="accent2"/>
              </a:buClr>
            </a:pPr>
            <a:r>
              <a:rPr lang="zh-CN" altLang="en-US" noProof="0"/>
              <a:t>二级</a:t>
            </a:r>
          </a:p>
          <a:p>
            <a:pPr lvl="2" rtl="0">
              <a:buClr>
                <a:schemeClr val="accent2"/>
              </a:buClr>
            </a:pPr>
            <a:r>
              <a:rPr lang="zh-CN" altLang="en-US" noProof="0"/>
              <a:t>三级</a:t>
            </a:r>
          </a:p>
          <a:p>
            <a:pPr lvl="3" rtl="0">
              <a:buClr>
                <a:schemeClr val="accent2"/>
              </a:buClr>
            </a:pPr>
            <a:r>
              <a:rPr lang="zh-CN" altLang="en-US" noProof="0"/>
              <a:t>四级</a:t>
            </a:r>
          </a:p>
          <a:p>
            <a:pPr lvl="4" rtl="0">
              <a:buClr>
                <a:schemeClr val="accent2"/>
              </a:buClr>
            </a:pPr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9" name="文本占位符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内容占位符 5" title="项目符号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I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zh-CN" altLang="en-US" noProof="0"/>
              <a:t>单击此处编辑母版文本样式</a:t>
            </a:r>
          </a:p>
          <a:p>
            <a:pPr lvl="1" rtl="0">
              <a:buClr>
                <a:schemeClr val="accent2"/>
              </a:buClr>
            </a:pPr>
            <a:r>
              <a:rPr lang="zh-CN" altLang="en-US" noProof="0"/>
              <a:t>二级</a:t>
            </a:r>
          </a:p>
          <a:p>
            <a:pPr lvl="2" rtl="0">
              <a:buClr>
                <a:schemeClr val="accent2"/>
              </a:buClr>
            </a:pPr>
            <a:r>
              <a:rPr lang="zh-CN" altLang="en-US" noProof="0"/>
              <a:t>三级</a:t>
            </a:r>
          </a:p>
          <a:p>
            <a:pPr lvl="3" rtl="0">
              <a:buClr>
                <a:schemeClr val="accent2"/>
              </a:buClr>
            </a:pPr>
            <a:r>
              <a:rPr lang="zh-CN" altLang="en-US" noProof="0"/>
              <a:t>四级</a:t>
            </a:r>
          </a:p>
          <a:p>
            <a:pPr lvl="4" rtl="0">
              <a:buClr>
                <a:schemeClr val="accent2"/>
              </a:buClr>
            </a:pPr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4" name="文本占位符 4" title="副标题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长方形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  <p:grpSp>
        <p:nvGrpSpPr>
          <p:cNvPr id="28" name="组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斜纹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30" name="直接连接符​​(S)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平行四边形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3" name="平行四边形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文本占位符 4" title="副标题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7" name="标题 1" title="标题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 dirty="0"/>
              <a:t>在此处键入文本</a:t>
            </a:r>
          </a:p>
        </p:txBody>
      </p:sp>
      <p:sp>
        <p:nvSpPr>
          <p:cNvPr id="20" name="图表占位符 2" title="图表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单击图标添加图表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长方形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  <p:grpSp>
        <p:nvGrpSpPr>
          <p:cNvPr id="26" name="组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斜纹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平行四边形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文本占位符 4" title="副标题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7" name="标题 1" title="标题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15" name="表格占位符 11" title="表格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单击图标添加表格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图片占位符 31" title="图像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将图像插入或拖放到此处</a:t>
            </a:r>
          </a:p>
        </p:txBody>
      </p:sp>
      <p:cxnSp>
        <p:nvCxnSpPr>
          <p:cNvPr id="6" name="直接连接符​​(S)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 title="标题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在此处添加描述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长方形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姓名</a:t>
            </a:r>
          </a:p>
        </p:txBody>
      </p:sp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电话号码</a:t>
            </a: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电子邮件 </a:t>
            </a:r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公司网站</a:t>
            </a:r>
          </a:p>
        </p:txBody>
      </p:sp>
      <p:sp>
        <p:nvSpPr>
          <p:cNvPr id="14" name="形状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形状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形状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形状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图片占位符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9" name="标题占位符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674" r:id="rId19"/>
    <p:sldLayoutId id="214748371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占位符 16" title="建筑物图像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43" r="20743"/>
          <a:stretch>
            <a:fillRect/>
          </a:stretch>
        </p:blipFill>
        <p:spPr>
          <a:xfrm>
            <a:off x="1683398" y="1055077"/>
            <a:ext cx="4428523" cy="4942956"/>
          </a:xfrm>
        </p:spPr>
      </p:pic>
      <p:sp>
        <p:nvSpPr>
          <p:cNvPr id="18" name="六边形 17" descr="醒目图像中间的深色实心六边形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214" y="1971675"/>
            <a:ext cx="3971925" cy="1071561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sz="8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麋鹿寻途</a:t>
            </a:r>
            <a:endParaRPr lang="zh-CN" altLang="en-US" sz="80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514" y="3268567"/>
            <a:ext cx="4854339" cy="3060796"/>
          </a:xfrm>
        </p:spPr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——</a:t>
            </a:r>
            <a:r>
              <a:rPr lang="zh-CN" altLang="en-US" sz="4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三带一队</a:t>
            </a:r>
            <a:endParaRPr lang="en-US" altLang="zh-CN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en-US" altLang="zh-CN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组长：葛佳诚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/>
              <a:t>                  组员：李佩杉                    </a:t>
            </a:r>
            <a:endParaRPr lang="en-US" altLang="zh-CN" dirty="0"/>
          </a:p>
          <a:p>
            <a:pPr rtl="0"/>
            <a:r>
              <a:rPr lang="en-US" altLang="zh-CN" dirty="0"/>
              <a:t>                          </a:t>
            </a:r>
            <a:r>
              <a:rPr lang="zh-CN" altLang="en-US" dirty="0"/>
              <a:t>张芹</a:t>
            </a:r>
            <a:endParaRPr lang="en-US" altLang="zh-CN" dirty="0"/>
          </a:p>
          <a:p>
            <a:pPr rtl="0"/>
            <a:r>
              <a:rPr lang="en-US" altLang="zh-CN" dirty="0"/>
              <a:t>                          </a:t>
            </a:r>
            <a:r>
              <a:rPr lang="zh-CN" altLang="en-US" dirty="0"/>
              <a:t>赵栋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65BE32-B7F8-400C-8822-7A6A20BE4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14" y="2698711"/>
            <a:ext cx="2080171" cy="128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4D0E3D7B-865F-4BF0-8B68-3810F3305CA5}"/>
              </a:ext>
            </a:extLst>
          </p:cNvPr>
          <p:cNvSpPr/>
          <p:nvPr/>
        </p:nvSpPr>
        <p:spPr>
          <a:xfrm rot="10800000">
            <a:off x="5081587" y="-22889"/>
            <a:ext cx="2028825" cy="414338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D0040B-C75E-4243-98E8-3B98A72D19C5}"/>
              </a:ext>
            </a:extLst>
          </p:cNvPr>
          <p:cNvSpPr txBox="1"/>
          <p:nvPr/>
        </p:nvSpPr>
        <p:spPr>
          <a:xfrm>
            <a:off x="5081586" y="414339"/>
            <a:ext cx="202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</a:rPr>
              <a:t>系统功能简介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5CE1071-B526-44FA-80A2-9AFDE6DA00A7}"/>
              </a:ext>
            </a:extLst>
          </p:cNvPr>
          <p:cNvSpPr/>
          <p:nvPr/>
        </p:nvSpPr>
        <p:spPr>
          <a:xfrm>
            <a:off x="1778324" y="1106063"/>
            <a:ext cx="3157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B050"/>
                </a:solidFill>
              </a:rPr>
              <a:t>登录注册界面</a:t>
            </a:r>
            <a:endParaRPr lang="zh-CN" altLang="en-US" sz="3200" b="1" dirty="0">
              <a:solidFill>
                <a:srgbClr val="00B050"/>
              </a:solidFill>
            </a:endParaRPr>
          </a:p>
        </p:txBody>
      </p:sp>
      <p:pic>
        <p:nvPicPr>
          <p:cNvPr id="6" name="图片 5" descr="IMG_256">
            <a:extLst>
              <a:ext uri="{FF2B5EF4-FFF2-40B4-BE49-F238E27FC236}">
                <a16:creationId xmlns:a16="http://schemas.microsoft.com/office/drawing/2014/main" id="{E6437EA9-FF00-4D2E-9999-2E80E50F7F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8186" y="2057399"/>
            <a:ext cx="5477814" cy="43862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D1F3AC2-59C7-4440-BC45-A88DB1E579A0}"/>
              </a:ext>
            </a:extLst>
          </p:cNvPr>
          <p:cNvSpPr txBox="1"/>
          <p:nvPr/>
        </p:nvSpPr>
        <p:spPr>
          <a:xfrm>
            <a:off x="7604472" y="1106823"/>
            <a:ext cx="315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B050"/>
                </a:solidFill>
              </a:rPr>
              <a:t>警察登录界面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6403B46-0D98-4BD0-92E7-29794044608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43676" y="2057400"/>
            <a:ext cx="5279130" cy="4386261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695335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4D0E3D7B-865F-4BF0-8B68-3810F3305CA5}"/>
              </a:ext>
            </a:extLst>
          </p:cNvPr>
          <p:cNvSpPr/>
          <p:nvPr/>
        </p:nvSpPr>
        <p:spPr>
          <a:xfrm rot="10800000">
            <a:off x="4729162" y="0"/>
            <a:ext cx="2028825" cy="414338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D0040B-C75E-4243-98E8-3B98A72D19C5}"/>
              </a:ext>
            </a:extLst>
          </p:cNvPr>
          <p:cNvSpPr txBox="1"/>
          <p:nvPr/>
        </p:nvSpPr>
        <p:spPr>
          <a:xfrm>
            <a:off x="4729162" y="414339"/>
            <a:ext cx="202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</a:rPr>
              <a:t>系统功能简介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5CE1071-B526-44FA-80A2-9AFDE6DA00A7}"/>
              </a:ext>
            </a:extLst>
          </p:cNvPr>
          <p:cNvSpPr/>
          <p:nvPr/>
        </p:nvSpPr>
        <p:spPr>
          <a:xfrm>
            <a:off x="1313644" y="1243549"/>
            <a:ext cx="3014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B050"/>
                </a:solidFill>
              </a:rPr>
              <a:t>信息采集界面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A762A5-A70A-4F07-8E62-24F5573F90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32432" y="2257425"/>
            <a:ext cx="6822283" cy="418623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547286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4D0E3D7B-865F-4BF0-8B68-3810F3305CA5}"/>
              </a:ext>
            </a:extLst>
          </p:cNvPr>
          <p:cNvSpPr/>
          <p:nvPr/>
        </p:nvSpPr>
        <p:spPr>
          <a:xfrm rot="10800000">
            <a:off x="4729162" y="0"/>
            <a:ext cx="2028825" cy="414338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D0040B-C75E-4243-98E8-3B98A72D19C5}"/>
              </a:ext>
            </a:extLst>
          </p:cNvPr>
          <p:cNvSpPr txBox="1"/>
          <p:nvPr/>
        </p:nvSpPr>
        <p:spPr>
          <a:xfrm>
            <a:off x="4729162" y="414339"/>
            <a:ext cx="202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</a:rPr>
              <a:t>系统功能简介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5CE1071-B526-44FA-80A2-9AFDE6DA00A7}"/>
              </a:ext>
            </a:extLst>
          </p:cNvPr>
          <p:cNvSpPr/>
          <p:nvPr/>
        </p:nvSpPr>
        <p:spPr>
          <a:xfrm>
            <a:off x="850105" y="1005826"/>
            <a:ext cx="3014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B050"/>
                </a:solidFill>
              </a:rPr>
              <a:t>用户界面</a:t>
            </a:r>
          </a:p>
        </p:txBody>
      </p:sp>
      <p:pic>
        <p:nvPicPr>
          <p:cNvPr id="7" name="图片 6" descr="IMG_256">
            <a:extLst>
              <a:ext uri="{FF2B5EF4-FFF2-40B4-BE49-F238E27FC236}">
                <a16:creationId xmlns:a16="http://schemas.microsoft.com/office/drawing/2014/main" id="{4D9936B6-295F-4071-8A45-CAD457D03D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50105" y="1781978"/>
            <a:ext cx="9786937" cy="466168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05031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4D0E3D7B-865F-4BF0-8B68-3810F3305CA5}"/>
              </a:ext>
            </a:extLst>
          </p:cNvPr>
          <p:cNvSpPr/>
          <p:nvPr/>
        </p:nvSpPr>
        <p:spPr>
          <a:xfrm rot="10800000">
            <a:off x="4729162" y="0"/>
            <a:ext cx="2028825" cy="414338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D0040B-C75E-4243-98E8-3B98A72D19C5}"/>
              </a:ext>
            </a:extLst>
          </p:cNvPr>
          <p:cNvSpPr txBox="1"/>
          <p:nvPr/>
        </p:nvSpPr>
        <p:spPr>
          <a:xfrm>
            <a:off x="4729162" y="414339"/>
            <a:ext cx="202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</a:rPr>
              <a:t>系统功能简介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5CE1071-B526-44FA-80A2-9AFDE6DA00A7}"/>
              </a:ext>
            </a:extLst>
          </p:cNvPr>
          <p:cNvSpPr/>
          <p:nvPr/>
        </p:nvSpPr>
        <p:spPr>
          <a:xfrm>
            <a:off x="1232212" y="1137951"/>
            <a:ext cx="3228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B050"/>
                </a:solidFill>
              </a:rPr>
              <a:t>老人信息显示</a:t>
            </a:r>
          </a:p>
        </p:txBody>
      </p:sp>
      <p:pic>
        <p:nvPicPr>
          <p:cNvPr id="7" name="图片 6" descr="IMG_256">
            <a:extLst>
              <a:ext uri="{FF2B5EF4-FFF2-40B4-BE49-F238E27FC236}">
                <a16:creationId xmlns:a16="http://schemas.microsoft.com/office/drawing/2014/main" id="{5BB5B155-519D-4984-ADA6-ED813617BC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9547" y="2308859"/>
            <a:ext cx="5274309" cy="3270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5FCED77-C263-4123-A20D-7B374C3596D8}"/>
              </a:ext>
            </a:extLst>
          </p:cNvPr>
          <p:cNvSpPr txBox="1"/>
          <p:nvPr/>
        </p:nvSpPr>
        <p:spPr>
          <a:xfrm>
            <a:off x="6643686" y="1135646"/>
            <a:ext cx="4043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B050"/>
                </a:solidFill>
              </a:rPr>
              <a:t>用户信息</a:t>
            </a:r>
          </a:p>
        </p:txBody>
      </p:sp>
      <p:pic>
        <p:nvPicPr>
          <p:cNvPr id="9" name="图片 8" descr="IMG_256">
            <a:extLst>
              <a:ext uri="{FF2B5EF4-FFF2-40B4-BE49-F238E27FC236}">
                <a16:creationId xmlns:a16="http://schemas.microsoft.com/office/drawing/2014/main" id="{99E6BC52-2209-4A3F-99DB-1678B64C669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58205" y="2308859"/>
            <a:ext cx="5274308" cy="327025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999107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4D0E3D7B-865F-4BF0-8B68-3810F3305CA5}"/>
              </a:ext>
            </a:extLst>
          </p:cNvPr>
          <p:cNvSpPr/>
          <p:nvPr/>
        </p:nvSpPr>
        <p:spPr>
          <a:xfrm rot="10800000">
            <a:off x="4729162" y="0"/>
            <a:ext cx="2028825" cy="414338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D0040B-C75E-4243-98E8-3B98A72D19C5}"/>
              </a:ext>
            </a:extLst>
          </p:cNvPr>
          <p:cNvSpPr txBox="1"/>
          <p:nvPr/>
        </p:nvSpPr>
        <p:spPr>
          <a:xfrm>
            <a:off x="4729162" y="414339"/>
            <a:ext cx="202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</a:rPr>
              <a:t>系统功能简介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5CE1071-B526-44FA-80A2-9AFDE6DA00A7}"/>
              </a:ext>
            </a:extLst>
          </p:cNvPr>
          <p:cNvSpPr/>
          <p:nvPr/>
        </p:nvSpPr>
        <p:spPr>
          <a:xfrm>
            <a:off x="515153" y="1100674"/>
            <a:ext cx="4114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B050"/>
                </a:solidFill>
              </a:rPr>
              <a:t>人脸识别结果显示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2897943-2637-4679-9E90-B14E8A6D6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71676"/>
            <a:ext cx="1061941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42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88"/>
            <a:ext cx="12192000" cy="6857624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1118" y="1175605"/>
            <a:ext cx="5790882" cy="568220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315134" y="3530595"/>
            <a:ext cx="205188" cy="431775"/>
            <a:chOff x="5486400" y="2571750"/>
            <a:chExt cx="285997" cy="400050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5486400" y="257175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619997" y="259080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1784642" y="4493997"/>
            <a:ext cx="205188" cy="431775"/>
            <a:chOff x="5486400" y="2571750"/>
            <a:chExt cx="285997" cy="400050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5486400" y="257175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9997" y="259080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3"/>
          <p:cNvSpPr txBox="1">
            <a:spLocks noChangeArrowheads="1"/>
          </p:cNvSpPr>
          <p:nvPr/>
        </p:nvSpPr>
        <p:spPr bwMode="auto">
          <a:xfrm>
            <a:off x="9168341" y="3273532"/>
            <a:ext cx="955840" cy="114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>
              <a:defRPr/>
            </a:pPr>
            <a:r>
              <a:rPr lang="en-US" altLang="zh-CN" sz="6826" dirty="0">
                <a:solidFill>
                  <a:srgbClr val="108136"/>
                </a:solidFill>
                <a:latin typeface="Agency FB" panose="020B0503020202020204" pitchFamily="34" charset="0"/>
              </a:rPr>
              <a:t>04</a:t>
            </a:r>
            <a:endParaRPr lang="zh-CN" altLang="en-US" sz="6826" dirty="0">
              <a:solidFill>
                <a:srgbClr val="108136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文本框 66"/>
          <p:cNvSpPr txBox="1">
            <a:spLocks noChangeArrowheads="1"/>
          </p:cNvSpPr>
          <p:nvPr/>
        </p:nvSpPr>
        <p:spPr bwMode="auto">
          <a:xfrm>
            <a:off x="8178651" y="4264394"/>
            <a:ext cx="2911374" cy="55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>
              <a:buNone/>
            </a:pPr>
            <a:r>
              <a:rPr lang="zh-CN" altLang="en-US" sz="3034" dirty="0">
                <a:solidFill>
                  <a:srgbClr val="1081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项目成果的展望</a:t>
            </a:r>
          </a:p>
        </p:txBody>
      </p:sp>
    </p:spTree>
    <p:extLst>
      <p:ext uri="{BB962C8B-B14F-4D97-AF65-F5344CB8AC3E}">
        <p14:creationId xmlns:p14="http://schemas.microsoft.com/office/powerpoint/2010/main" val="376476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5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35"/>
          <p:cNvSpPr>
            <a:spLocks/>
          </p:cNvSpPr>
          <p:nvPr/>
        </p:nvSpPr>
        <p:spPr bwMode="auto">
          <a:xfrm flipV="1">
            <a:off x="3507575" y="2712581"/>
            <a:ext cx="493356" cy="463457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Freeform 27"/>
          <p:cNvSpPr>
            <a:spLocks/>
          </p:cNvSpPr>
          <p:nvPr/>
        </p:nvSpPr>
        <p:spPr bwMode="auto">
          <a:xfrm flipH="1">
            <a:off x="6176776" y="2986517"/>
            <a:ext cx="2212059" cy="1313592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8CC94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Freeform 35"/>
          <p:cNvSpPr>
            <a:spLocks/>
          </p:cNvSpPr>
          <p:nvPr/>
        </p:nvSpPr>
        <p:spPr bwMode="auto">
          <a:xfrm flipH="1">
            <a:off x="8073493" y="4102838"/>
            <a:ext cx="478989" cy="449961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Freeform 27"/>
          <p:cNvSpPr>
            <a:spLocks/>
          </p:cNvSpPr>
          <p:nvPr/>
        </p:nvSpPr>
        <p:spPr bwMode="auto">
          <a:xfrm rot="10800000" flipH="1">
            <a:off x="3847879" y="2994051"/>
            <a:ext cx="2199374" cy="1306058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10813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Freeform 35"/>
          <p:cNvSpPr>
            <a:spLocks/>
          </p:cNvSpPr>
          <p:nvPr/>
        </p:nvSpPr>
        <p:spPr bwMode="auto">
          <a:xfrm rot="8223256" flipH="1">
            <a:off x="5853678" y="4382003"/>
            <a:ext cx="484644" cy="455273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文本框 60"/>
          <p:cNvSpPr txBox="1"/>
          <p:nvPr/>
        </p:nvSpPr>
        <p:spPr>
          <a:xfrm>
            <a:off x="5022293" y="3320147"/>
            <a:ext cx="726481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文本框 63"/>
          <p:cNvSpPr txBox="1"/>
          <p:nvPr/>
        </p:nvSpPr>
        <p:spPr>
          <a:xfrm>
            <a:off x="6556324" y="3297640"/>
            <a:ext cx="726481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文本框 49"/>
          <p:cNvSpPr txBox="1"/>
          <p:nvPr/>
        </p:nvSpPr>
        <p:spPr>
          <a:xfrm>
            <a:off x="8995543" y="4268407"/>
            <a:ext cx="2008047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275" dirty="0">
                <a:solidFill>
                  <a:schemeClr val="bg1"/>
                </a:solidFill>
                <a:latin typeface="Franklin Gothic Book" panose="020B0503020102020204" pitchFamily="34" charset="0"/>
              </a:rPr>
              <a:t>可扩展性</a:t>
            </a:r>
            <a:endParaRPr lang="en-US" altLang="zh-CN" sz="2275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624553" y="4710836"/>
            <a:ext cx="2550726" cy="62517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希望以后能够实现更多实用功能，帮助更多的人</a:t>
            </a:r>
            <a:r>
              <a:rPr lang="zh-CN" altLang="en-US" sz="996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</a:p>
        </p:txBody>
      </p:sp>
      <p:sp>
        <p:nvSpPr>
          <p:cNvPr id="91" name="文本框 49"/>
          <p:cNvSpPr txBox="1"/>
          <p:nvPr/>
        </p:nvSpPr>
        <p:spPr>
          <a:xfrm>
            <a:off x="1423015" y="3943971"/>
            <a:ext cx="2008047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zh-CN" altLang="en-US" sz="2275" dirty="0">
                <a:solidFill>
                  <a:schemeClr val="bg1"/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实时性</a:t>
            </a:r>
            <a:endParaRPr lang="zh-CN" altLang="en-US" sz="2275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729126" y="4489621"/>
            <a:ext cx="2271805" cy="9052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期望在以后本系统能够随时使用随地使用，并且及时显示准确的信息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GB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964120" y="530685"/>
            <a:ext cx="2263761" cy="245580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996" b="1" dirty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PROSPECT OF PROJECT ACHIEVEMENTS</a:t>
            </a:r>
            <a:endParaRPr lang="zh-CN" altLang="en-US" sz="996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44837" y="226766"/>
            <a:ext cx="1502334" cy="355034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sz="1707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项目成果展望</a:t>
            </a:r>
          </a:p>
        </p:txBody>
      </p:sp>
      <p:sp>
        <p:nvSpPr>
          <p:cNvPr id="31" name="等腰三角形 30"/>
          <p:cNvSpPr/>
          <p:nvPr/>
        </p:nvSpPr>
        <p:spPr>
          <a:xfrm rot="10800000">
            <a:off x="5652218" y="-14756"/>
            <a:ext cx="887565" cy="226578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</p:spTree>
    <p:extLst>
      <p:ext uri="{BB962C8B-B14F-4D97-AF65-F5344CB8AC3E}">
        <p14:creationId xmlns:p14="http://schemas.microsoft.com/office/powerpoint/2010/main" val="14763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600"/>
                            </p:stCondLst>
                            <p:childTnLst>
                              <p:par>
                                <p:cTn id="39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1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600"/>
                            </p:stCondLst>
                            <p:childTnLst>
                              <p:par>
                                <p:cTn id="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6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1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60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5" grpId="0" animBg="1"/>
      <p:bldP spid="76" grpId="0" animBg="1"/>
      <p:bldP spid="78" grpId="0" animBg="1"/>
      <p:bldP spid="79" grpId="0" animBg="1"/>
      <p:bldP spid="81" grpId="0"/>
      <p:bldP spid="84" grpId="0"/>
      <p:bldP spid="87" grpId="0"/>
      <p:bldP spid="88" grpId="0"/>
      <p:bldP spid="91" grpId="0"/>
      <p:bldP spid="92" grpId="0"/>
      <p:bldP spid="29" grpId="0"/>
      <p:bldP spid="30" grpId="0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占位符 16" title="建筑物图像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43" r="20743"/>
          <a:stretch>
            <a:fillRect/>
          </a:stretch>
        </p:blipFill>
        <p:spPr>
          <a:xfrm>
            <a:off x="1683398" y="1055077"/>
            <a:ext cx="4428523" cy="4942956"/>
          </a:xfrm>
        </p:spPr>
      </p:pic>
      <p:sp>
        <p:nvSpPr>
          <p:cNvPr id="18" name="六边形 17" descr="醒目图像中间的深色实心六边形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8452" y="3026752"/>
            <a:ext cx="4870147" cy="1071561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sz="8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感谢聆听！</a:t>
            </a:r>
            <a:endParaRPr lang="zh-CN" altLang="en-US" sz="80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65BE32-B7F8-400C-8822-7A6A20BE4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14" y="2698711"/>
            <a:ext cx="2080171" cy="128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5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六边形 9" descr="醒目图像中间的深色实心六边形">
            <a:extLst>
              <a:ext uri="{FF2B5EF4-FFF2-40B4-BE49-F238E27FC236}">
                <a16:creationId xmlns:a16="http://schemas.microsoft.com/office/drawing/2014/main" id="{84367257-921F-4C31-9DD7-8B0616248FDF}"/>
              </a:ext>
            </a:extLst>
          </p:cNvPr>
          <p:cNvSpPr/>
          <p:nvPr/>
        </p:nvSpPr>
        <p:spPr>
          <a:xfrm rot="16200000">
            <a:off x="50802" y="317226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6" name="组 5" descr="公司名称缩写和名称分组块">
            <a:extLst>
              <a:ext uri="{FF2B5EF4-FFF2-40B4-BE49-F238E27FC236}">
                <a16:creationId xmlns:a16="http://schemas.microsoft.com/office/drawing/2014/main" id="{91C1EA1C-1F3E-4109-905A-96F1DC0515BC}"/>
              </a:ext>
            </a:extLst>
          </p:cNvPr>
          <p:cNvGrpSpPr/>
          <p:nvPr/>
        </p:nvGrpSpPr>
        <p:grpSpPr>
          <a:xfrm>
            <a:off x="395525" y="652609"/>
            <a:ext cx="1723549" cy="1407709"/>
            <a:chOff x="3037757" y="2885251"/>
            <a:chExt cx="1723549" cy="1407709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835BE9C-E4C1-41B7-ACD8-7ABEC8DF5F24}"/>
                </a:ext>
              </a:extLst>
            </p:cNvPr>
            <p:cNvSpPr txBox="1"/>
            <p:nvPr/>
          </p:nvSpPr>
          <p:spPr>
            <a:xfrm>
              <a:off x="3037757" y="2885251"/>
              <a:ext cx="172354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zh-CN" altLang="en-US" sz="6000" b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目录</a:t>
              </a:r>
              <a:endParaRPr lang="en-US" altLang="zh-CN" sz="6000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4052DBB-CC72-4F59-92CE-00AB25EFF3F6}"/>
                </a:ext>
              </a:extLst>
            </p:cNvPr>
            <p:cNvSpPr txBox="1"/>
            <p:nvPr/>
          </p:nvSpPr>
          <p:spPr>
            <a:xfrm>
              <a:off x="3118932" y="3892850"/>
              <a:ext cx="16207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zh-CN" sz="2000" b="1" dirty="0">
                  <a:latin typeface="Microsoft YaHei UI" panose="020B0503020204020204" pitchFamily="34" charset="-122"/>
                  <a:ea typeface="Microsoft YaHei UI" panose="020B0503020204020204" pitchFamily="34" charset="-122"/>
                  <a:cs typeface="Calibri Light" panose="020F0302020204030204" pitchFamily="34" charset="0"/>
                </a:rPr>
                <a:t>CONTENTS</a:t>
              </a:r>
            </a:p>
          </p:txBody>
        </p:sp>
      </p:grpSp>
      <p:sp>
        <p:nvSpPr>
          <p:cNvPr id="15" name="流程图: 资料带 14">
            <a:extLst>
              <a:ext uri="{FF2B5EF4-FFF2-40B4-BE49-F238E27FC236}">
                <a16:creationId xmlns:a16="http://schemas.microsoft.com/office/drawing/2014/main" id="{10AA8C43-7719-4567-9F09-61E693D4DF52}"/>
              </a:ext>
            </a:extLst>
          </p:cNvPr>
          <p:cNvSpPr/>
          <p:nvPr/>
        </p:nvSpPr>
        <p:spPr>
          <a:xfrm>
            <a:off x="210403" y="2654505"/>
            <a:ext cx="2211610" cy="1687306"/>
          </a:xfrm>
          <a:prstGeom prst="flowChartPunchedTap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FF00"/>
                </a:solidFill>
              </a:rPr>
              <a:t>           STEP</a:t>
            </a:r>
          </a:p>
          <a:p>
            <a:pPr algn="ctr"/>
            <a:r>
              <a:rPr lang="en-US" altLang="zh-CN" sz="4800" dirty="0">
                <a:solidFill>
                  <a:srgbClr val="FFFF00"/>
                </a:solidFill>
              </a:rPr>
              <a:t>01</a:t>
            </a:r>
          </a:p>
        </p:txBody>
      </p:sp>
      <p:sp>
        <p:nvSpPr>
          <p:cNvPr id="22" name="流程图: 资料带 21">
            <a:extLst>
              <a:ext uri="{FF2B5EF4-FFF2-40B4-BE49-F238E27FC236}">
                <a16:creationId xmlns:a16="http://schemas.microsoft.com/office/drawing/2014/main" id="{9BDAC8C1-EC5A-45CE-A141-471492639B28}"/>
              </a:ext>
            </a:extLst>
          </p:cNvPr>
          <p:cNvSpPr/>
          <p:nvPr/>
        </p:nvSpPr>
        <p:spPr>
          <a:xfrm>
            <a:off x="3187388" y="1860263"/>
            <a:ext cx="2211610" cy="1687306"/>
          </a:xfrm>
          <a:prstGeom prst="flowChartPunchedTap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FF00"/>
                </a:solidFill>
              </a:rPr>
              <a:t>           STEP</a:t>
            </a:r>
          </a:p>
          <a:p>
            <a:pPr algn="ctr"/>
            <a:r>
              <a:rPr lang="en-US" altLang="zh-CN" sz="4800" dirty="0">
                <a:solidFill>
                  <a:srgbClr val="FFFF00"/>
                </a:solidFill>
              </a:rPr>
              <a:t>02</a:t>
            </a:r>
          </a:p>
        </p:txBody>
      </p:sp>
      <p:sp>
        <p:nvSpPr>
          <p:cNvPr id="23" name="流程图: 资料带 22">
            <a:extLst>
              <a:ext uri="{FF2B5EF4-FFF2-40B4-BE49-F238E27FC236}">
                <a16:creationId xmlns:a16="http://schemas.microsoft.com/office/drawing/2014/main" id="{D1040849-250B-4B16-859B-FB3460EFF659}"/>
              </a:ext>
            </a:extLst>
          </p:cNvPr>
          <p:cNvSpPr/>
          <p:nvPr/>
        </p:nvSpPr>
        <p:spPr>
          <a:xfrm>
            <a:off x="6164373" y="2629044"/>
            <a:ext cx="2211610" cy="1687306"/>
          </a:xfrm>
          <a:prstGeom prst="flowChartPunchedTap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FF00"/>
                </a:solidFill>
              </a:rPr>
              <a:t>           STEP</a:t>
            </a:r>
          </a:p>
          <a:p>
            <a:pPr algn="ctr"/>
            <a:r>
              <a:rPr lang="en-US" altLang="zh-CN" sz="4800" dirty="0">
                <a:solidFill>
                  <a:srgbClr val="FFFF00"/>
                </a:solidFill>
              </a:rPr>
              <a:t>03</a:t>
            </a:r>
          </a:p>
        </p:txBody>
      </p:sp>
      <p:sp>
        <p:nvSpPr>
          <p:cNvPr id="24" name="流程图: 资料带 23">
            <a:extLst>
              <a:ext uri="{FF2B5EF4-FFF2-40B4-BE49-F238E27FC236}">
                <a16:creationId xmlns:a16="http://schemas.microsoft.com/office/drawing/2014/main" id="{9662FE30-2DD9-41BE-8BB1-9CC597DDF1DE}"/>
              </a:ext>
            </a:extLst>
          </p:cNvPr>
          <p:cNvSpPr/>
          <p:nvPr/>
        </p:nvSpPr>
        <p:spPr>
          <a:xfrm>
            <a:off x="9141358" y="1860407"/>
            <a:ext cx="2211610" cy="1687306"/>
          </a:xfrm>
          <a:prstGeom prst="flowChartPunchedTap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FF00"/>
                </a:solidFill>
              </a:rPr>
              <a:t>           STEP</a:t>
            </a:r>
          </a:p>
          <a:p>
            <a:pPr algn="ctr"/>
            <a:r>
              <a:rPr lang="en-US" altLang="zh-CN" sz="4800" dirty="0">
                <a:solidFill>
                  <a:srgbClr val="FFFF00"/>
                </a:solidFill>
              </a:rPr>
              <a:t>04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AFA365F-8AB0-4035-B162-0309D96E9CC0}"/>
              </a:ext>
            </a:extLst>
          </p:cNvPr>
          <p:cNvSpPr txBox="1"/>
          <p:nvPr/>
        </p:nvSpPr>
        <p:spPr>
          <a:xfrm>
            <a:off x="54352" y="4674572"/>
            <a:ext cx="2726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F3F3F"/>
                </a:solidFill>
              </a:rPr>
              <a:t>项目背景和简介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2575F91-61F1-42F9-B42C-47F455B3D533}"/>
              </a:ext>
            </a:extLst>
          </p:cNvPr>
          <p:cNvSpPr txBox="1"/>
          <p:nvPr/>
        </p:nvSpPr>
        <p:spPr>
          <a:xfrm>
            <a:off x="3464518" y="3671887"/>
            <a:ext cx="1657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开发过程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77AA53E-42BF-4BAE-8725-52E2DBE19BBE}"/>
              </a:ext>
            </a:extLst>
          </p:cNvPr>
          <p:cNvSpPr txBox="1"/>
          <p:nvPr/>
        </p:nvSpPr>
        <p:spPr>
          <a:xfrm>
            <a:off x="6164373" y="4674572"/>
            <a:ext cx="2365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项目功能简介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A0DF80F-58B7-48AE-86B2-7B170DB0A83F}"/>
              </a:ext>
            </a:extLst>
          </p:cNvPr>
          <p:cNvSpPr txBox="1"/>
          <p:nvPr/>
        </p:nvSpPr>
        <p:spPr>
          <a:xfrm>
            <a:off x="9141358" y="3671886"/>
            <a:ext cx="236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项目成果展望</a:t>
            </a:r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7CD3C588-1BE4-4097-ADB0-643A88D2EE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1449" t="-402" r="26197"/>
          <a:stretch/>
        </p:blipFill>
        <p:spPr>
          <a:xfrm>
            <a:off x="1785937" y="1728788"/>
            <a:ext cx="3498385" cy="4443413"/>
          </a:xfrm>
        </p:spPr>
      </p:pic>
      <p:sp>
        <p:nvSpPr>
          <p:cNvPr id="9" name="六边形 8">
            <a:extLst>
              <a:ext uri="{FF2B5EF4-FFF2-40B4-BE49-F238E27FC236}">
                <a16:creationId xmlns:a16="http://schemas.microsoft.com/office/drawing/2014/main" id="{E3793225-9A23-47BF-953D-777F3D2E3EF7}"/>
              </a:ext>
            </a:extLst>
          </p:cNvPr>
          <p:cNvSpPr/>
          <p:nvPr/>
        </p:nvSpPr>
        <p:spPr>
          <a:xfrm>
            <a:off x="6777038" y="2471738"/>
            <a:ext cx="4471987" cy="4038004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5400" b="1" dirty="0">
                <a:solidFill>
                  <a:srgbClr val="014067">
                    <a:lumMod val="50000"/>
                  </a:srgbClr>
                </a:solidFill>
              </a:rPr>
              <a:t>       </a:t>
            </a:r>
            <a:r>
              <a:rPr lang="en-US" altLang="zh-CN" sz="5400" b="1" dirty="0">
                <a:solidFill>
                  <a:srgbClr val="00B050"/>
                </a:solidFill>
              </a:rPr>
              <a:t>01</a:t>
            </a:r>
          </a:p>
          <a:p>
            <a:pPr lvl="0"/>
            <a:r>
              <a:rPr lang="zh-CN" altLang="en-US" sz="3200" b="1" dirty="0">
                <a:solidFill>
                  <a:srgbClr val="00B050"/>
                </a:solidFill>
              </a:rPr>
              <a:t>项目背景和简介</a:t>
            </a:r>
            <a:endParaRPr lang="en-US" altLang="zh-CN" sz="3200" b="1" dirty="0">
              <a:solidFill>
                <a:srgbClr val="00B050"/>
              </a:solidFill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02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08FF8133-270C-4C57-827E-4B60DE2BA27F}"/>
              </a:ext>
            </a:extLst>
          </p:cNvPr>
          <p:cNvSpPr/>
          <p:nvPr/>
        </p:nvSpPr>
        <p:spPr>
          <a:xfrm rot="10800000">
            <a:off x="4968479" y="0"/>
            <a:ext cx="1807368" cy="428625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1B6076-70FB-432F-B948-5526FED004C5}"/>
              </a:ext>
            </a:extLst>
          </p:cNvPr>
          <p:cNvSpPr txBox="1"/>
          <p:nvPr/>
        </p:nvSpPr>
        <p:spPr>
          <a:xfrm>
            <a:off x="4441627" y="476614"/>
            <a:ext cx="2861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</a:t>
            </a:r>
            <a:r>
              <a:rPr lang="zh-CN" altLang="en-US" sz="2800" b="1" dirty="0">
                <a:solidFill>
                  <a:schemeClr val="accent5"/>
                </a:solidFill>
              </a:rPr>
              <a:t>项目背景和简介</a:t>
            </a:r>
            <a:endParaRPr lang="zh-CN" altLang="en-US" sz="2000" b="1" dirty="0">
              <a:solidFill>
                <a:schemeClr val="accent5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1D6ADEA-90B0-40D4-816F-D1B78EB94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545" y="4192937"/>
            <a:ext cx="2444163" cy="163971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5790FA6-D49D-4F89-8DBA-3D407449D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192" y="1174713"/>
            <a:ext cx="2110384" cy="225428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F0C9DEC-A88F-4EBD-99DF-3F7EC9530558}"/>
              </a:ext>
            </a:extLst>
          </p:cNvPr>
          <p:cNvSpPr txBox="1"/>
          <p:nvPr/>
        </p:nvSpPr>
        <p:spPr>
          <a:xfrm>
            <a:off x="7867555" y="1690259"/>
            <a:ext cx="3600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3"/>
                </a:solidFill>
              </a:rPr>
              <a:t>近年来，老人走失的新闻越来越频繁的出现在人们的视线中。帮助老人回家已是当前社会热点内容。在刷脸的风潮下，我们利用人脸识别技术，采集老人面部信息，获取家人联系方式，送老人回家。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FF6D14F-DCE6-412E-8555-3C42DE22D23D}"/>
              </a:ext>
            </a:extLst>
          </p:cNvPr>
          <p:cNvSpPr txBox="1"/>
          <p:nvPr/>
        </p:nvSpPr>
        <p:spPr>
          <a:xfrm>
            <a:off x="314010" y="4530073"/>
            <a:ext cx="2666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《</a:t>
            </a:r>
            <a:r>
              <a:rPr lang="zh-CN" altLang="en-US" dirty="0">
                <a:solidFill>
                  <a:schemeClr val="accent3"/>
                </a:solidFill>
              </a:rPr>
              <a:t>中国老年人走失情况白皮书</a:t>
            </a:r>
            <a:r>
              <a:rPr lang="en-US" altLang="zh-CN" dirty="0">
                <a:solidFill>
                  <a:schemeClr val="accent3"/>
                </a:solidFill>
              </a:rPr>
              <a:t>》</a:t>
            </a:r>
            <a:r>
              <a:rPr lang="zh-CN" altLang="en-US" dirty="0">
                <a:solidFill>
                  <a:schemeClr val="accent3"/>
                </a:solidFill>
              </a:rPr>
              <a:t>显示，每年全国走失老人约有</a:t>
            </a:r>
            <a:r>
              <a:rPr lang="en-US" altLang="zh-CN" dirty="0">
                <a:solidFill>
                  <a:schemeClr val="accent3"/>
                </a:solidFill>
              </a:rPr>
              <a:t>50</a:t>
            </a:r>
            <a:r>
              <a:rPr lang="zh-CN" altLang="en-US" dirty="0">
                <a:solidFill>
                  <a:schemeClr val="accent3"/>
                </a:solidFill>
              </a:rPr>
              <a:t>万人，平均每天约</a:t>
            </a:r>
            <a:r>
              <a:rPr lang="en-US" altLang="zh-CN" dirty="0">
                <a:solidFill>
                  <a:schemeClr val="accent3"/>
                </a:solidFill>
              </a:rPr>
              <a:t>1370</a:t>
            </a:r>
            <a:r>
              <a:rPr lang="zh-CN" altLang="en-US" dirty="0">
                <a:solidFill>
                  <a:schemeClr val="accent3"/>
                </a:solidFill>
              </a:rPr>
              <a:t>名老人走失。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B97DB5C-A562-4FEB-9068-F5B9BF436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081" y="4192937"/>
            <a:ext cx="2666314" cy="164542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4C40018-8082-431F-9780-638B18DD173F}"/>
              </a:ext>
            </a:extLst>
          </p:cNvPr>
          <p:cNvSpPr txBox="1"/>
          <p:nvPr/>
        </p:nvSpPr>
        <p:spPr>
          <a:xfrm>
            <a:off x="9214769" y="4355326"/>
            <a:ext cx="29772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3"/>
                </a:solidFill>
              </a:rPr>
              <a:t>本系统只需要采集老人面部信息，民警遇到走失老人后对其进行面部识别，便会得到老人家属的联系方式，但不会泄露其信息</a:t>
            </a:r>
          </a:p>
        </p:txBody>
      </p:sp>
    </p:spTree>
    <p:extLst>
      <p:ext uri="{BB962C8B-B14F-4D97-AF65-F5344CB8AC3E}">
        <p14:creationId xmlns:p14="http://schemas.microsoft.com/office/powerpoint/2010/main" val="25622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>
            <a:extLst>
              <a:ext uri="{FF2B5EF4-FFF2-40B4-BE49-F238E27FC236}">
                <a16:creationId xmlns:a16="http://schemas.microsoft.com/office/drawing/2014/main" id="{D9F504D8-A6C0-41C6-A5DB-DE158AF21687}"/>
              </a:ext>
            </a:extLst>
          </p:cNvPr>
          <p:cNvSpPr/>
          <p:nvPr/>
        </p:nvSpPr>
        <p:spPr>
          <a:xfrm>
            <a:off x="762000" y="1171574"/>
            <a:ext cx="4067175" cy="3614738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5400" b="1" dirty="0">
                <a:solidFill>
                  <a:srgbClr val="014067">
                    <a:lumMod val="50000"/>
                  </a:srgbClr>
                </a:solidFill>
              </a:rPr>
              <a:t>       </a:t>
            </a:r>
            <a:r>
              <a:rPr lang="en-US" altLang="zh-CN" sz="5400" b="1" dirty="0">
                <a:solidFill>
                  <a:srgbClr val="00B050"/>
                </a:solidFill>
              </a:rPr>
              <a:t>02</a:t>
            </a:r>
          </a:p>
          <a:p>
            <a:pPr lvl="0"/>
            <a:r>
              <a:rPr lang="zh-CN" altLang="en-US" sz="4800" b="1" dirty="0">
                <a:solidFill>
                  <a:srgbClr val="00B050"/>
                </a:solidFill>
              </a:rPr>
              <a:t>开发过程</a:t>
            </a:r>
            <a:endParaRPr lang="en-US" altLang="zh-CN" sz="4800" b="1" dirty="0">
              <a:solidFill>
                <a:srgbClr val="00B050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CA52428-9287-4104-A301-AF6A93AE58AC}"/>
              </a:ext>
            </a:extLst>
          </p:cNvPr>
          <p:cNvSpPr/>
          <p:nvPr/>
        </p:nvSpPr>
        <p:spPr>
          <a:xfrm>
            <a:off x="9615488" y="1571624"/>
            <a:ext cx="1814512" cy="1042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建立原型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E9B376B-3BD6-4CD7-A521-6A23135590C1}"/>
              </a:ext>
            </a:extLst>
          </p:cNvPr>
          <p:cNvSpPr/>
          <p:nvPr/>
        </p:nvSpPr>
        <p:spPr>
          <a:xfrm>
            <a:off x="6096000" y="528637"/>
            <a:ext cx="1814512" cy="104298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项目选题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85B5A7D-766C-410B-8027-426CE18F86D4}"/>
              </a:ext>
            </a:extLst>
          </p:cNvPr>
          <p:cNvSpPr/>
          <p:nvPr/>
        </p:nvSpPr>
        <p:spPr>
          <a:xfrm>
            <a:off x="9177339" y="3657598"/>
            <a:ext cx="1814512" cy="104298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系统设计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A9A2441-9654-4B3F-BC7A-58B826D0C4C3}"/>
              </a:ext>
            </a:extLst>
          </p:cNvPr>
          <p:cNvSpPr/>
          <p:nvPr/>
        </p:nvSpPr>
        <p:spPr>
          <a:xfrm>
            <a:off x="6819902" y="2614611"/>
            <a:ext cx="1814512" cy="1042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需求调研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62C6A5B-E8A6-4F0C-8656-175A31F8BDB3}"/>
              </a:ext>
            </a:extLst>
          </p:cNvPr>
          <p:cNvSpPr/>
          <p:nvPr/>
        </p:nvSpPr>
        <p:spPr>
          <a:xfrm>
            <a:off x="9765506" y="5743572"/>
            <a:ext cx="1814512" cy="1042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实现过程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AE4B5C2-A93D-4776-9AC4-13953984859E}"/>
              </a:ext>
            </a:extLst>
          </p:cNvPr>
          <p:cNvSpPr/>
          <p:nvPr/>
        </p:nvSpPr>
        <p:spPr>
          <a:xfrm>
            <a:off x="5912646" y="4700585"/>
            <a:ext cx="1814512" cy="104298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详细设计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D3EBF09-7D2E-44C0-9BA7-603D071A3812}"/>
              </a:ext>
            </a:extLst>
          </p:cNvPr>
          <p:cNvCxnSpPr>
            <a:cxnSpLocks/>
          </p:cNvCxnSpPr>
          <p:nvPr/>
        </p:nvCxnSpPr>
        <p:spPr>
          <a:xfrm>
            <a:off x="7992369" y="1050130"/>
            <a:ext cx="1349871" cy="6715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497186C-8D82-4C2B-8DD1-81E7E6571CC2}"/>
              </a:ext>
            </a:extLst>
          </p:cNvPr>
          <p:cNvCxnSpPr>
            <a:cxnSpLocks/>
          </p:cNvCxnSpPr>
          <p:nvPr/>
        </p:nvCxnSpPr>
        <p:spPr>
          <a:xfrm flipH="1">
            <a:off x="8774313" y="2264568"/>
            <a:ext cx="567927" cy="5214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104123D-7F03-4419-AD57-8B433566A7B1}"/>
              </a:ext>
            </a:extLst>
          </p:cNvPr>
          <p:cNvCxnSpPr>
            <a:cxnSpLocks/>
          </p:cNvCxnSpPr>
          <p:nvPr/>
        </p:nvCxnSpPr>
        <p:spPr>
          <a:xfrm>
            <a:off x="8774314" y="3046808"/>
            <a:ext cx="841174" cy="4964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9CFA515-949F-4ACB-98B0-BFBEAC0F68C2}"/>
              </a:ext>
            </a:extLst>
          </p:cNvPr>
          <p:cNvCxnSpPr>
            <a:cxnSpLocks/>
          </p:cNvCxnSpPr>
          <p:nvPr/>
        </p:nvCxnSpPr>
        <p:spPr>
          <a:xfrm flipH="1">
            <a:off x="7910512" y="4200520"/>
            <a:ext cx="995365" cy="5000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B929521-6DFC-44B8-8108-57B47A5BA9F9}"/>
              </a:ext>
            </a:extLst>
          </p:cNvPr>
          <p:cNvCxnSpPr>
            <a:cxnSpLocks/>
          </p:cNvCxnSpPr>
          <p:nvPr/>
        </p:nvCxnSpPr>
        <p:spPr>
          <a:xfrm>
            <a:off x="7992369" y="5486400"/>
            <a:ext cx="1489770" cy="7786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65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0B10696-6D1C-4ECF-859D-F75A1376E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777"/>
            <a:ext cx="4400550" cy="93979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需求调研与项目设计</a:t>
            </a:r>
          </a:p>
        </p:txBody>
      </p:sp>
      <p:sp>
        <p:nvSpPr>
          <p:cNvPr id="4" name="AutoShape 12">
            <a:extLst>
              <a:ext uri="{FF2B5EF4-FFF2-40B4-BE49-F238E27FC236}">
                <a16:creationId xmlns:a16="http://schemas.microsoft.com/office/drawing/2014/main" id="{1BFE64E2-4025-42A1-990B-0CCABCA32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988" y="1523864"/>
            <a:ext cx="2776165" cy="592586"/>
          </a:xfrm>
          <a:prstGeom prst="homePlate">
            <a:avLst>
              <a:gd name="adj" fmla="val 63872"/>
            </a:avLst>
          </a:prstGeom>
          <a:solidFill>
            <a:srgbClr val="414455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/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algn="ctr"/>
            <a:r>
              <a:rPr lang="zh-CN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需求调研与分析</a:t>
            </a:r>
          </a:p>
          <a:p>
            <a:pPr algn="ctr"/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2">
            <a:extLst>
              <a:ext uri="{FF2B5EF4-FFF2-40B4-BE49-F238E27FC236}">
                <a16:creationId xmlns:a16="http://schemas.microsoft.com/office/drawing/2014/main" id="{85F66B26-C76F-4020-AE45-56391D1F3F4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883050" y="2709726"/>
            <a:ext cx="2776165" cy="592586"/>
          </a:xfrm>
          <a:prstGeom prst="homePlate">
            <a:avLst>
              <a:gd name="adj" fmla="val 63872"/>
            </a:avLst>
          </a:prstGeom>
          <a:solidFill>
            <a:sysClr val="window" lastClr="FFFFFF">
              <a:lumMod val="65000"/>
            </a:sysClr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原型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设计与</a:t>
            </a:r>
            <a:r>
              <a:rPr lang="zh-CN" altLang="en-US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详细设计</a:t>
            </a:r>
            <a:endParaRPr kumimoji="0" lang="zh-CN" altLang="zh-CN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95AC0D0-809C-4C72-AFE4-3A45BF36C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71" y="2224981"/>
            <a:ext cx="4395597" cy="40785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8E7E93-9B08-4283-AC8E-9C7C90E1F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739" y="3429000"/>
            <a:ext cx="3712786" cy="22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6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92E3261-A6A1-4A69-8EDD-DA338E927491}"/>
              </a:ext>
            </a:extLst>
          </p:cNvPr>
          <p:cNvSpPr/>
          <p:nvPr/>
        </p:nvSpPr>
        <p:spPr>
          <a:xfrm>
            <a:off x="4730750" y="1278255"/>
            <a:ext cx="4770755" cy="1293490"/>
          </a:xfrm>
          <a:prstGeom prst="rect">
            <a:avLst/>
          </a:prstGeom>
          <a:solidFill>
            <a:srgbClr val="E8E8E6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981DBF-883E-4D12-8978-5D0C4324B93D}"/>
              </a:ext>
            </a:extLst>
          </p:cNvPr>
          <p:cNvSpPr/>
          <p:nvPr/>
        </p:nvSpPr>
        <p:spPr>
          <a:xfrm>
            <a:off x="5196885" y="1074983"/>
            <a:ext cx="3514725" cy="347663"/>
          </a:xfrm>
          <a:prstGeom prst="rect">
            <a:avLst/>
          </a:prstGeom>
          <a:solidFill>
            <a:srgbClr val="41445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设计与代码的编写部分</a:t>
            </a:r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CE291D19-84D6-4192-9DC5-499AA2A605FE}"/>
              </a:ext>
            </a:extLst>
          </p:cNvPr>
          <p:cNvSpPr/>
          <p:nvPr/>
        </p:nvSpPr>
        <p:spPr>
          <a:xfrm>
            <a:off x="980872" y="3033463"/>
            <a:ext cx="1979930" cy="1705406"/>
          </a:xfrm>
          <a:prstGeom prst="hexagon">
            <a:avLst/>
          </a:prstGeom>
          <a:solidFill>
            <a:srgbClr val="41445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麋鹿寻途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DDC89C0-7039-4B35-AC2E-DBB1F52D4ACD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2534451" y="2119131"/>
            <a:ext cx="2008974" cy="914332"/>
          </a:xfrm>
          <a:prstGeom prst="straightConnector1">
            <a:avLst/>
          </a:prstGeom>
          <a:noFill/>
          <a:ln w="38100" cap="flat" cmpd="sng" algn="ctr">
            <a:solidFill>
              <a:srgbClr val="FFFF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507F109-C5F9-4DDD-B10B-0B585B16A56E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2960802" y="3886166"/>
            <a:ext cx="1582623" cy="180535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8EFFA7C-8F24-4C71-95F3-1BE961C2B882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2534451" y="4738869"/>
            <a:ext cx="2008974" cy="1204731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arrow"/>
          </a:ln>
          <a:effectLst/>
        </p:spPr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CAFE091-13EE-41EF-A0E8-D42E591586F3}"/>
              </a:ext>
            </a:extLst>
          </p:cNvPr>
          <p:cNvSpPr/>
          <p:nvPr/>
        </p:nvSpPr>
        <p:spPr>
          <a:xfrm>
            <a:off x="4731385" y="3194050"/>
            <a:ext cx="4770755" cy="1357630"/>
          </a:xfrm>
          <a:prstGeom prst="rect">
            <a:avLst/>
          </a:prstGeom>
          <a:solidFill>
            <a:srgbClr val="E8E8E6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7EBA24-D7CA-4750-B4BF-6151ED450B22}"/>
              </a:ext>
            </a:extLst>
          </p:cNvPr>
          <p:cNvSpPr/>
          <p:nvPr/>
        </p:nvSpPr>
        <p:spPr>
          <a:xfrm>
            <a:off x="5196882" y="3022669"/>
            <a:ext cx="3514725" cy="347663"/>
          </a:xfrm>
          <a:prstGeom prst="rect">
            <a:avLst/>
          </a:prstGeom>
          <a:solidFill>
            <a:srgbClr val="41445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分工编写</a:t>
            </a:r>
          </a:p>
        </p:txBody>
      </p:sp>
      <p:sp>
        <p:nvSpPr>
          <p:cNvPr id="14" name="TextBox 86">
            <a:extLst>
              <a:ext uri="{FF2B5EF4-FFF2-40B4-BE49-F238E27FC236}">
                <a16:creationId xmlns:a16="http://schemas.microsoft.com/office/drawing/2014/main" id="{0E862667-7F55-4B0F-A052-6A566A95CF21}"/>
              </a:ext>
            </a:extLst>
          </p:cNvPr>
          <p:cNvSpPr txBox="1"/>
          <p:nvPr/>
        </p:nvSpPr>
        <p:spPr>
          <a:xfrm>
            <a:off x="4801166" y="3406427"/>
            <a:ext cx="4731142" cy="114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   </a:t>
            </a:r>
            <a:r>
              <a:rPr lang="zh-CN" altLang="en-US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本项目采用项目分工的方式来编写，这样能够最快地实现系统，最大程度发挥出每个组员的实力。更好更快地完成本次实验。</a:t>
            </a:r>
            <a:endParaRPr lang="en-US" altLang="zh-CN" dirty="0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4E34570-D286-49EA-8A52-A026E6CF6C13}"/>
              </a:ext>
            </a:extLst>
          </p:cNvPr>
          <p:cNvSpPr/>
          <p:nvPr/>
        </p:nvSpPr>
        <p:spPr>
          <a:xfrm>
            <a:off x="4734156" y="5331657"/>
            <a:ext cx="4770835" cy="1081843"/>
          </a:xfrm>
          <a:prstGeom prst="rect">
            <a:avLst/>
          </a:prstGeom>
          <a:solidFill>
            <a:srgbClr val="E8E8E6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2BE13B8-EBDC-4F94-B95C-6D2308E0FA51}"/>
              </a:ext>
            </a:extLst>
          </p:cNvPr>
          <p:cNvSpPr/>
          <p:nvPr/>
        </p:nvSpPr>
        <p:spPr>
          <a:xfrm>
            <a:off x="5196883" y="4888466"/>
            <a:ext cx="3514725" cy="347663"/>
          </a:xfrm>
          <a:prstGeom prst="rect">
            <a:avLst/>
          </a:prstGeom>
          <a:solidFill>
            <a:srgbClr val="41445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数据库的连接</a:t>
            </a:r>
          </a:p>
        </p:txBody>
      </p:sp>
      <p:sp>
        <p:nvSpPr>
          <p:cNvPr id="17" name="TextBox 89">
            <a:extLst>
              <a:ext uri="{FF2B5EF4-FFF2-40B4-BE49-F238E27FC236}">
                <a16:creationId xmlns:a16="http://schemas.microsoft.com/office/drawing/2014/main" id="{C55EBD3B-3EE2-4786-AD24-15B73A9A125B}"/>
              </a:ext>
            </a:extLst>
          </p:cNvPr>
          <p:cNvSpPr txBox="1"/>
          <p:nvPr/>
        </p:nvSpPr>
        <p:spPr>
          <a:xfrm>
            <a:off x="4901829" y="5369176"/>
            <a:ext cx="4536504" cy="78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  </a:t>
            </a:r>
            <a:r>
              <a:rPr lang="en-US" altLang="zh-CN" dirty="0" err="1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此项目的数据库的</a:t>
            </a:r>
            <a:r>
              <a:rPr lang="zh-CN" altLang="en-US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连接</a:t>
            </a:r>
            <a:r>
              <a:rPr lang="en-US" altLang="zh-CN" dirty="0" err="1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等问题都解决了</a:t>
            </a:r>
            <a:r>
              <a:rPr lang="zh-CN" altLang="en-US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，进行人脸识别都能够准确地识别出来。</a:t>
            </a:r>
            <a:endParaRPr lang="en-US" altLang="zh-CN" dirty="0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18" name="TextBox 86">
            <a:extLst>
              <a:ext uri="{FF2B5EF4-FFF2-40B4-BE49-F238E27FC236}">
                <a16:creationId xmlns:a16="http://schemas.microsoft.com/office/drawing/2014/main" id="{E31E7C80-BC50-4485-AE92-D6909942DFF6}"/>
              </a:ext>
            </a:extLst>
          </p:cNvPr>
          <p:cNvSpPr txBox="1"/>
          <p:nvPr/>
        </p:nvSpPr>
        <p:spPr>
          <a:xfrm>
            <a:off x="4739170" y="1473139"/>
            <a:ext cx="4758055" cy="821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  </a:t>
            </a:r>
            <a:r>
              <a:rPr lang="zh-CN" altLang="en-US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sym typeface="+mn-ea"/>
              </a:rPr>
              <a:t>首先撰写需求分析、原型设计、系统设计和详细设计等文档，确定功能以及代码的编写</a:t>
            </a:r>
            <a:r>
              <a:rPr lang="en-US" altLang="zh-CN" sz="20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。</a:t>
            </a:r>
            <a:endParaRPr lang="en-US" altLang="zh-CN" dirty="0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27" name="标题 2">
            <a:extLst>
              <a:ext uri="{FF2B5EF4-FFF2-40B4-BE49-F238E27FC236}">
                <a16:creationId xmlns:a16="http://schemas.microsoft.com/office/drawing/2014/main" id="{9B0A5CBB-E280-48BE-9348-AB72A7111FB0}"/>
              </a:ext>
            </a:extLst>
          </p:cNvPr>
          <p:cNvSpPr txBox="1">
            <a:spLocks/>
          </p:cNvSpPr>
          <p:nvPr/>
        </p:nvSpPr>
        <p:spPr>
          <a:xfrm>
            <a:off x="0" y="231777"/>
            <a:ext cx="4400550" cy="939798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IN" sz="4300" b="1" kern="12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3094097-55AE-43B1-98C4-67C1555C5E1F}"/>
              </a:ext>
            </a:extLst>
          </p:cNvPr>
          <p:cNvSpPr/>
          <p:nvPr/>
        </p:nvSpPr>
        <p:spPr>
          <a:xfrm>
            <a:off x="0" y="242494"/>
            <a:ext cx="3957638" cy="8324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</a:rPr>
              <a:t>详细设计</a:t>
            </a:r>
          </a:p>
        </p:txBody>
      </p:sp>
    </p:spTree>
    <p:extLst>
      <p:ext uri="{BB962C8B-B14F-4D97-AF65-F5344CB8AC3E}">
        <p14:creationId xmlns:p14="http://schemas.microsoft.com/office/powerpoint/2010/main" val="428179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1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4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4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4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4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220"/>
                                </p:stCondLst>
                                <p:childTnLst>
                                  <p:par>
                                    <p:cTn id="51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720"/>
                                </p:stCondLst>
                                <p:childTnLst>
                                  <p:par>
                                    <p:cTn id="5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6220"/>
                                </p:stCondLst>
                                <p:childTnLst>
                                  <p:par>
                                    <p:cTn id="6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1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6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bldLvl="0" animBg="1"/>
          <p:bldP spid="7" grpId="0" bldLvl="0" animBg="1"/>
          <p:bldP spid="8" grpId="0" bldLvl="0" animBg="1"/>
          <p:bldP spid="12" grpId="0" bldLvl="0" animBg="1"/>
          <p:bldP spid="13" grpId="0" bldLvl="0" animBg="1"/>
          <p:bldP spid="14" grpId="0"/>
          <p:bldP spid="14" grpId="1"/>
          <p:bldP spid="15" grpId="0" bldLvl="0" animBg="1"/>
          <p:bldP spid="16" grpId="0" bldLvl="0" animBg="1"/>
          <p:bldP spid="17" grpId="0"/>
          <p:bldP spid="17" grpId="1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1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4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4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4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4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220"/>
                                </p:stCondLst>
                                <p:childTnLst>
                                  <p:par>
                                    <p:cTn id="51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720"/>
                                </p:stCondLst>
                                <p:childTnLst>
                                  <p:par>
                                    <p:cTn id="5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6220"/>
                                </p:stCondLst>
                                <p:childTnLst>
                                  <p:par>
                                    <p:cTn id="6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1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6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bldLvl="0" animBg="1"/>
          <p:bldP spid="7" grpId="0" bldLvl="0" animBg="1"/>
          <p:bldP spid="8" grpId="0" bldLvl="0" animBg="1"/>
          <p:bldP spid="12" grpId="0" bldLvl="0" animBg="1"/>
          <p:bldP spid="13" grpId="0" bldLvl="0" animBg="1"/>
          <p:bldP spid="14" grpId="0"/>
          <p:bldP spid="14" grpId="1"/>
          <p:bldP spid="15" grpId="0" bldLvl="0" animBg="1"/>
          <p:bldP spid="16" grpId="0" bldLvl="0" animBg="1"/>
          <p:bldP spid="17" grpId="0"/>
          <p:bldP spid="17" grpId="1"/>
          <p:bldP spid="18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占位符 11" title="天际线">
            <a:extLst>
              <a:ext uri="{FF2B5EF4-FFF2-40B4-BE49-F238E27FC236}">
                <a16:creationId xmlns:a16="http://schemas.microsoft.com/office/drawing/2014/main" id="{6B070BD8-8610-4F64-A93A-41F46C39EC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9408" b="9408"/>
          <a:stretch>
            <a:fillRect/>
          </a:stretch>
        </p:blipFill>
        <p:spPr>
          <a:xfrm>
            <a:off x="0" y="14287"/>
            <a:ext cx="11473542" cy="6204859"/>
          </a:xfrm>
        </p:spPr>
      </p:pic>
      <p:sp>
        <p:nvSpPr>
          <p:cNvPr id="6" name="六边形 5">
            <a:extLst>
              <a:ext uri="{FF2B5EF4-FFF2-40B4-BE49-F238E27FC236}">
                <a16:creationId xmlns:a16="http://schemas.microsoft.com/office/drawing/2014/main" id="{6CB378E4-3BD1-48DE-849D-94BA2A2EBA72}"/>
              </a:ext>
            </a:extLst>
          </p:cNvPr>
          <p:cNvSpPr/>
          <p:nvPr/>
        </p:nvSpPr>
        <p:spPr>
          <a:xfrm>
            <a:off x="7731579" y="2543175"/>
            <a:ext cx="4460421" cy="4186237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5400" b="1" dirty="0">
                <a:solidFill>
                  <a:srgbClr val="014067">
                    <a:lumMod val="50000"/>
                  </a:srgbClr>
                </a:solidFill>
              </a:rPr>
              <a:t>       </a:t>
            </a:r>
            <a:r>
              <a:rPr lang="en-US" altLang="zh-CN" sz="5400" b="1" dirty="0">
                <a:solidFill>
                  <a:srgbClr val="00B050"/>
                </a:solidFill>
              </a:rPr>
              <a:t>03</a:t>
            </a:r>
          </a:p>
          <a:p>
            <a:pPr lvl="0"/>
            <a:r>
              <a:rPr lang="zh-CN" altLang="en-US" sz="4800" b="1" dirty="0">
                <a:solidFill>
                  <a:srgbClr val="00B050"/>
                </a:solidFill>
              </a:rPr>
              <a:t> 系统功能</a:t>
            </a:r>
            <a:endParaRPr lang="en-US" altLang="zh-CN" sz="4800" b="1" dirty="0">
              <a:solidFill>
                <a:srgbClr val="00B050"/>
              </a:solidFill>
            </a:endParaRP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64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4D0E3D7B-865F-4BF0-8B68-3810F3305CA5}"/>
              </a:ext>
            </a:extLst>
          </p:cNvPr>
          <p:cNvSpPr/>
          <p:nvPr/>
        </p:nvSpPr>
        <p:spPr>
          <a:xfrm rot="10800000">
            <a:off x="4729162" y="0"/>
            <a:ext cx="2028825" cy="414338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D0040B-C75E-4243-98E8-3B98A72D19C5}"/>
              </a:ext>
            </a:extLst>
          </p:cNvPr>
          <p:cNvSpPr txBox="1"/>
          <p:nvPr/>
        </p:nvSpPr>
        <p:spPr>
          <a:xfrm>
            <a:off x="4729162" y="414339"/>
            <a:ext cx="202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</a:rPr>
              <a:t>系统功能简介</a:t>
            </a:r>
          </a:p>
        </p:txBody>
      </p:sp>
      <p:pic>
        <p:nvPicPr>
          <p:cNvPr id="1025" name="图片 14" descr="IMG_256">
            <a:extLst>
              <a:ext uri="{FF2B5EF4-FFF2-40B4-BE49-F238E27FC236}">
                <a16:creationId xmlns:a16="http://schemas.microsoft.com/office/drawing/2014/main" id="{8CB52A01-7487-48C7-9343-2A778E4F4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8" y="2349396"/>
            <a:ext cx="10939463" cy="409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5CE1071-B526-44FA-80A2-9AFDE6DA00A7}"/>
              </a:ext>
            </a:extLst>
          </p:cNvPr>
          <p:cNvSpPr/>
          <p:nvPr/>
        </p:nvSpPr>
        <p:spPr>
          <a:xfrm>
            <a:off x="0" y="1135646"/>
            <a:ext cx="70615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B050"/>
                </a:solidFill>
              </a:rPr>
              <a:t>首页</a:t>
            </a:r>
            <a:endParaRPr lang="en-US" altLang="zh-CN" sz="2800" b="1" dirty="0">
              <a:solidFill>
                <a:srgbClr val="00B050"/>
              </a:solidFill>
            </a:endParaRPr>
          </a:p>
          <a:p>
            <a:r>
              <a:rPr lang="zh-CN" altLang="en-US" sz="2400" b="1" dirty="0">
                <a:solidFill>
                  <a:srgbClr val="00B050"/>
                </a:solidFill>
              </a:rPr>
              <a:t>          首页主要是展现本系统的功能菜单和基础信息</a:t>
            </a:r>
          </a:p>
        </p:txBody>
      </p:sp>
    </p:spTree>
    <p:extLst>
      <p:ext uri="{BB962C8B-B14F-4D97-AF65-F5344CB8AC3E}">
        <p14:creationId xmlns:p14="http://schemas.microsoft.com/office/powerpoint/2010/main" val="280947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59_TF89027928" id="{7E9D7A7D-69BC-4508-9D02-7014276D6BA6}" vid="{AF4EA83F-D6CE-475A-808B-6FFB5F3AB96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深色六边形演示文稿</Template>
  <TotalTime>0</TotalTime>
  <Words>391</Words>
  <Application>Microsoft Office PowerPoint</Application>
  <PresentationFormat>宽屏</PresentationFormat>
  <Paragraphs>80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Microsoft YaHei UI</vt:lpstr>
      <vt:lpstr>等线</vt:lpstr>
      <vt:lpstr>微软雅黑</vt:lpstr>
      <vt:lpstr>Agency FB</vt:lpstr>
      <vt:lpstr>Arial</vt:lpstr>
      <vt:lpstr>Calibri</vt:lpstr>
      <vt:lpstr>Franklin Gothic Book</vt:lpstr>
      <vt:lpstr>Office 主题</vt:lpstr>
      <vt:lpstr>麋鹿寻途</vt:lpstr>
      <vt:lpstr>PowerPoint 演示文稿</vt:lpstr>
      <vt:lpstr>PowerPoint 演示文稿</vt:lpstr>
      <vt:lpstr>PowerPoint 演示文稿</vt:lpstr>
      <vt:lpstr>PowerPoint 演示文稿</vt:lpstr>
      <vt:lpstr>需求调研与项目设计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感谢聆听！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2020-06-29T11:34:19Z</dcterms:created>
  <dcterms:modified xsi:type="dcterms:W3CDTF">2020-06-29T15:28:51Z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2018-08-01T18:19:24.2566460Z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