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Selected Topics in 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65145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Chapter </a:t>
            </a:r>
            <a:r>
              <a:rPr lang="en-US" sz="3200" dirty="0" smtClean="0"/>
              <a:t>10 </a:t>
            </a:r>
            <a:r>
              <a:rPr lang="en-US" sz="32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7174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Systems /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Support Vector Machines</a:t>
            </a:r>
          </a:p>
          <a:p>
            <a:r>
              <a:rPr lang="en-US" sz="3200" dirty="0" smtClean="0"/>
              <a:t>Logistic Regression</a:t>
            </a:r>
          </a:p>
          <a:p>
            <a:r>
              <a:rPr lang="en-US" sz="3200" dirty="0" smtClean="0"/>
              <a:t>Kernel Methods</a:t>
            </a:r>
          </a:p>
          <a:p>
            <a:r>
              <a:rPr lang="en-US" sz="3200" dirty="0" smtClean="0"/>
              <a:t>Bayesian Networks</a:t>
            </a:r>
          </a:p>
          <a:p>
            <a:r>
              <a:rPr lang="en-US" sz="3200" dirty="0" smtClean="0"/>
              <a:t>Decision </a:t>
            </a:r>
            <a:r>
              <a:rPr lang="en-US" sz="3200" dirty="0" smtClean="0"/>
              <a:t>Trees</a:t>
            </a:r>
          </a:p>
          <a:p>
            <a:r>
              <a:rPr lang="en-US" sz="3200" dirty="0"/>
              <a:t>Gradient Descent</a:t>
            </a:r>
          </a:p>
          <a:p>
            <a:r>
              <a:rPr lang="en-US" sz="3200" dirty="0"/>
              <a:t>Newton Method</a:t>
            </a:r>
          </a:p>
          <a:p>
            <a:r>
              <a:rPr lang="en-US" sz="3200" dirty="0"/>
              <a:t>Naïve Bayes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176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4888"/>
          </a:xfrm>
        </p:spPr>
        <p:txBody>
          <a:bodyPr/>
          <a:lstStyle/>
          <a:p>
            <a:r>
              <a:rPr lang="en-US" dirty="0" smtClean="0"/>
              <a:t>Deep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44268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Multilayer Perceptron</a:t>
            </a:r>
          </a:p>
          <a:p>
            <a:r>
              <a:rPr lang="en-US" sz="3200" dirty="0" smtClean="0"/>
              <a:t>Convolution Neural Networks</a:t>
            </a:r>
          </a:p>
          <a:p>
            <a:r>
              <a:rPr lang="en-US" sz="3200" dirty="0" smtClean="0"/>
              <a:t>Recurrent Neural Networks</a:t>
            </a:r>
          </a:p>
          <a:p>
            <a:r>
              <a:rPr lang="en-US" sz="3200" dirty="0" smtClean="0"/>
              <a:t>Restricted Boltzmann Machines</a:t>
            </a:r>
          </a:p>
          <a:p>
            <a:r>
              <a:rPr lang="en-US" sz="3200" dirty="0" smtClean="0"/>
              <a:t>Long Short Term 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02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Autofit/>
          </a:bodyPr>
          <a:lstStyle/>
          <a:p>
            <a:r>
              <a:rPr lang="en-US" sz="2200" b="1" dirty="0"/>
              <a:t>Machine learning </a:t>
            </a:r>
            <a:r>
              <a:rPr lang="en-US" sz="2200" dirty="0"/>
              <a:t>is a subfield of computer </a:t>
            </a:r>
            <a:r>
              <a:rPr lang="en-US" sz="2200" dirty="0" smtClean="0"/>
              <a:t>science that </a:t>
            </a:r>
            <a:r>
              <a:rPr lang="en-US" sz="2200" dirty="0"/>
              <a:t>evolved from the study of pattern recognition </a:t>
            </a:r>
            <a:r>
              <a:rPr lang="en-US" sz="2200" dirty="0" smtClean="0"/>
              <a:t>and computational </a:t>
            </a:r>
            <a:r>
              <a:rPr lang="en-US" sz="2200" dirty="0"/>
              <a:t>learning theory in </a:t>
            </a:r>
            <a:r>
              <a:rPr lang="en-US" sz="2200" b="1" dirty="0"/>
              <a:t>artificial </a:t>
            </a:r>
            <a:r>
              <a:rPr lang="en-US" sz="2200" b="1" dirty="0" smtClean="0"/>
              <a:t>intelligence</a:t>
            </a:r>
            <a:r>
              <a:rPr lang="en-US" sz="2200" dirty="0" smtClean="0"/>
              <a:t>. Machine </a:t>
            </a:r>
            <a:r>
              <a:rPr lang="en-US" sz="2200" dirty="0"/>
              <a:t>learning explores the construction and study </a:t>
            </a:r>
            <a:r>
              <a:rPr lang="en-US" sz="2200" dirty="0" smtClean="0"/>
              <a:t>of algorithms </a:t>
            </a:r>
            <a:r>
              <a:rPr lang="en-US" sz="2200" dirty="0"/>
              <a:t>that can learn from and make predictions </a:t>
            </a:r>
            <a:r>
              <a:rPr lang="en-US" sz="2200" dirty="0" smtClean="0"/>
              <a:t>on data.</a:t>
            </a:r>
          </a:p>
          <a:p>
            <a:r>
              <a:rPr lang="en-US" sz="2200" dirty="0" smtClean="0"/>
              <a:t>Such </a:t>
            </a:r>
            <a:r>
              <a:rPr lang="en-US" sz="2200" dirty="0"/>
              <a:t>algorithms operate by building a model </a:t>
            </a:r>
            <a:r>
              <a:rPr lang="en-US" sz="2200" dirty="0" smtClean="0"/>
              <a:t>from </a:t>
            </a:r>
            <a:r>
              <a:rPr lang="en-US" sz="2200" b="1" dirty="0" smtClean="0"/>
              <a:t>example </a:t>
            </a:r>
            <a:r>
              <a:rPr lang="en-US" sz="2200" b="1" dirty="0"/>
              <a:t>inputs </a:t>
            </a:r>
            <a:r>
              <a:rPr lang="en-US" sz="2200" dirty="0"/>
              <a:t>in order to make data-driven </a:t>
            </a:r>
            <a:r>
              <a:rPr lang="en-US" sz="2200" dirty="0" smtClean="0"/>
              <a:t>predictions or decisions, </a:t>
            </a:r>
            <a:r>
              <a:rPr lang="en-US" sz="2200" dirty="0"/>
              <a:t>rather than following strictly static </a:t>
            </a:r>
            <a:r>
              <a:rPr lang="en-US" sz="2200" dirty="0" smtClean="0"/>
              <a:t>program instructions</a:t>
            </a:r>
            <a:r>
              <a:rPr lang="en-US" sz="2200" dirty="0"/>
              <a:t>.</a:t>
            </a:r>
          </a:p>
          <a:p>
            <a:r>
              <a:rPr lang="en-US" sz="2200" dirty="0"/>
              <a:t>Machine learning is closely related to and often </a:t>
            </a:r>
            <a:r>
              <a:rPr lang="en-US" sz="2200" dirty="0" smtClean="0"/>
              <a:t>overlaps with </a:t>
            </a:r>
            <a:r>
              <a:rPr lang="en-US" sz="2200" b="1" dirty="0"/>
              <a:t>computational statistics</a:t>
            </a:r>
            <a:r>
              <a:rPr lang="en-US" sz="2200" dirty="0"/>
              <a:t>; a discipline that </a:t>
            </a:r>
            <a:r>
              <a:rPr lang="en-US" sz="2200" dirty="0" smtClean="0"/>
              <a:t>also specializes </a:t>
            </a:r>
            <a:r>
              <a:rPr lang="en-US" sz="2200" dirty="0"/>
              <a:t>in prediction-making. It has strong ties </a:t>
            </a:r>
            <a:r>
              <a:rPr lang="en-US" sz="2200" dirty="0" smtClean="0"/>
              <a:t>to mathematical </a:t>
            </a:r>
            <a:r>
              <a:rPr lang="en-US" sz="2200" dirty="0"/>
              <a:t>optimization, which deliver methods, </a:t>
            </a:r>
            <a:r>
              <a:rPr lang="en-US" sz="2200" dirty="0" smtClean="0"/>
              <a:t>theory and </a:t>
            </a:r>
            <a:r>
              <a:rPr lang="en-US" sz="2200" dirty="0"/>
              <a:t>application domains to the field.</a:t>
            </a:r>
          </a:p>
        </p:txBody>
      </p:sp>
    </p:spTree>
    <p:extLst>
      <p:ext uri="{BB962C8B-B14F-4D97-AF65-F5344CB8AC3E}">
        <p14:creationId xmlns:p14="http://schemas.microsoft.com/office/powerpoint/2010/main" val="108822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/>
          <a:p>
            <a:r>
              <a:rPr lang="en-US" sz="2400" dirty="0"/>
              <a:t>Machine </a:t>
            </a:r>
            <a:r>
              <a:rPr lang="en-US" sz="2400" dirty="0" smtClean="0"/>
              <a:t>learning is </a:t>
            </a:r>
            <a:r>
              <a:rPr lang="en-US" sz="2400" dirty="0"/>
              <a:t>employed in a range of computing tasks </a:t>
            </a:r>
            <a:r>
              <a:rPr lang="en-US" sz="2400" dirty="0" smtClean="0"/>
              <a:t>where designing </a:t>
            </a:r>
            <a:r>
              <a:rPr lang="en-US" sz="2400" dirty="0"/>
              <a:t>and programming </a:t>
            </a:r>
            <a:r>
              <a:rPr lang="en-US" sz="2400" b="1" dirty="0">
                <a:solidFill>
                  <a:srgbClr val="FF0000"/>
                </a:solidFill>
              </a:rPr>
              <a:t>explicit algorithms is infeasible</a:t>
            </a:r>
            <a:r>
              <a:rPr lang="en-US" sz="2400" dirty="0" smtClean="0"/>
              <a:t>. </a:t>
            </a:r>
            <a:endParaRPr lang="en-US" sz="2400" dirty="0"/>
          </a:p>
          <a:p>
            <a:r>
              <a:rPr lang="en-US" sz="2400" dirty="0"/>
              <a:t>Example applications include spam filtering</a:t>
            </a:r>
            <a:r>
              <a:rPr lang="en-US" sz="2400" dirty="0" smtClean="0"/>
              <a:t>, optical </a:t>
            </a:r>
            <a:r>
              <a:rPr lang="en-US" sz="2400" dirty="0"/>
              <a:t>character recognition (OCR</a:t>
            </a:r>
            <a:r>
              <a:rPr lang="en-US" sz="2400" dirty="0" smtClean="0"/>
              <a:t>), </a:t>
            </a:r>
            <a:r>
              <a:rPr lang="en-US" sz="2400" dirty="0"/>
              <a:t>search </a:t>
            </a:r>
            <a:r>
              <a:rPr lang="en-US" sz="2400" dirty="0" smtClean="0"/>
              <a:t>engines and </a:t>
            </a:r>
            <a:r>
              <a:rPr lang="en-US" sz="2400" dirty="0"/>
              <a:t>computer vision. </a:t>
            </a:r>
            <a:endParaRPr lang="en-US" sz="2400" dirty="0" smtClean="0"/>
          </a:p>
          <a:p>
            <a:r>
              <a:rPr lang="en-US" sz="2400" dirty="0" smtClean="0"/>
              <a:t>Machine </a:t>
            </a:r>
            <a:r>
              <a:rPr lang="en-US" sz="2400" dirty="0"/>
              <a:t>learning is </a:t>
            </a:r>
            <a:r>
              <a:rPr lang="en-US" sz="2400" dirty="0" smtClean="0"/>
              <a:t>sometimes conflated </a:t>
            </a:r>
            <a:r>
              <a:rPr lang="en-US" sz="2400" dirty="0"/>
              <a:t>with data </a:t>
            </a:r>
            <a:r>
              <a:rPr lang="en-US" sz="2400" dirty="0" smtClean="0"/>
              <a:t>mining, </a:t>
            </a:r>
            <a:r>
              <a:rPr lang="en-US" sz="2400" dirty="0"/>
              <a:t>although that focuses </a:t>
            </a:r>
            <a:r>
              <a:rPr lang="en-US" sz="2400" dirty="0" smtClean="0"/>
              <a:t>more on </a:t>
            </a:r>
            <a:r>
              <a:rPr lang="en-US" sz="2400" dirty="0"/>
              <a:t>exploratory data </a:t>
            </a:r>
            <a:r>
              <a:rPr lang="en-US" sz="2400" dirty="0" smtClean="0"/>
              <a:t>analysis. </a:t>
            </a:r>
            <a:r>
              <a:rPr lang="en-US" sz="2400" dirty="0"/>
              <a:t>Machine learning and </a:t>
            </a:r>
            <a:r>
              <a:rPr lang="en-US" sz="2400" dirty="0" smtClean="0"/>
              <a:t>pattern recognition </a:t>
            </a:r>
            <a:r>
              <a:rPr lang="en-US" sz="2400" dirty="0"/>
              <a:t>“can be viewed as two facets of the </a:t>
            </a:r>
            <a:r>
              <a:rPr lang="en-US" sz="2400" dirty="0" smtClean="0"/>
              <a:t>same field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52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163"/>
          </a:xfrm>
        </p:spPr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463"/>
            <a:ext cx="8596668" cy="4626899"/>
          </a:xfrm>
        </p:spPr>
        <p:txBody>
          <a:bodyPr>
            <a:normAutofit/>
          </a:bodyPr>
          <a:lstStyle/>
          <a:p>
            <a:r>
              <a:rPr lang="en-US" sz="3200" dirty="0"/>
              <a:t>Tom M. Mitchell provided a widely quoted, more </a:t>
            </a:r>
            <a:r>
              <a:rPr lang="en-US" sz="3200" dirty="0" smtClean="0"/>
              <a:t>formal definition</a:t>
            </a:r>
            <a:r>
              <a:rPr lang="en-US" sz="3200" dirty="0"/>
              <a:t>: “A computer program is said to </a:t>
            </a:r>
            <a:r>
              <a:rPr lang="en-US" sz="3200" dirty="0" smtClean="0"/>
              <a:t>learn from </a:t>
            </a:r>
            <a:r>
              <a:rPr lang="en-US" sz="3200" dirty="0">
                <a:solidFill>
                  <a:srgbClr val="FF0000"/>
                </a:solidFill>
              </a:rPr>
              <a:t>experience </a:t>
            </a:r>
            <a:r>
              <a:rPr lang="en-US" sz="3200" dirty="0" smtClean="0">
                <a:solidFill>
                  <a:srgbClr val="FF0000"/>
                </a:solidFill>
              </a:rPr>
              <a:t>E (dataset) </a:t>
            </a:r>
            <a:r>
              <a:rPr lang="en-US" sz="3200" dirty="0"/>
              <a:t>with respect to some class of </a:t>
            </a:r>
            <a:r>
              <a:rPr lang="en-US" sz="3200" dirty="0">
                <a:solidFill>
                  <a:srgbClr val="FF0000"/>
                </a:solidFill>
              </a:rPr>
              <a:t>tasks </a:t>
            </a:r>
            <a:r>
              <a:rPr lang="en-US" sz="3200" dirty="0" smtClean="0">
                <a:solidFill>
                  <a:srgbClr val="FF0000"/>
                </a:solidFill>
              </a:rPr>
              <a:t>T (classification, clustering, </a:t>
            </a:r>
            <a:r>
              <a:rPr lang="en-US" sz="3200" dirty="0" err="1" smtClean="0">
                <a:solidFill>
                  <a:srgbClr val="FF0000"/>
                </a:solidFill>
              </a:rPr>
              <a:t>etc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3200" dirty="0" smtClean="0"/>
              <a:t>and </a:t>
            </a:r>
            <a:r>
              <a:rPr lang="en-US" sz="3200" dirty="0"/>
              <a:t>performance measure </a:t>
            </a:r>
            <a:r>
              <a:rPr lang="en-US" sz="3200" dirty="0" smtClean="0"/>
              <a:t>P (</a:t>
            </a:r>
            <a:r>
              <a:rPr lang="en-US" sz="3200" dirty="0" smtClean="0">
                <a:solidFill>
                  <a:srgbClr val="FF0000"/>
                </a:solidFill>
              </a:rPr>
              <a:t>gauges accuracy</a:t>
            </a:r>
            <a:r>
              <a:rPr lang="en-US" sz="3200" dirty="0" smtClean="0"/>
              <a:t>), </a:t>
            </a:r>
            <a:r>
              <a:rPr lang="en-US" sz="3200" dirty="0"/>
              <a:t>if its performance at </a:t>
            </a:r>
            <a:r>
              <a:rPr lang="en-US" sz="3200" dirty="0" smtClean="0"/>
              <a:t>tasks in </a:t>
            </a:r>
            <a:r>
              <a:rPr lang="en-US" sz="3200" dirty="0"/>
              <a:t>T, </a:t>
            </a:r>
            <a:r>
              <a:rPr lang="en-US" sz="3200" dirty="0" smtClean="0"/>
              <a:t>as </a:t>
            </a:r>
            <a:r>
              <a:rPr lang="en-US" sz="3200" dirty="0"/>
              <a:t>measured by P, improves with experience E</a:t>
            </a:r>
            <a:r>
              <a:rPr lang="en-US" sz="3200" dirty="0" smtClean="0"/>
              <a:t>”.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86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0151"/>
            <a:ext cx="8596668" cy="4841212"/>
          </a:xfrm>
        </p:spPr>
        <p:txBody>
          <a:bodyPr>
            <a:normAutofit/>
          </a:bodyPr>
          <a:lstStyle/>
          <a:p>
            <a:r>
              <a:rPr lang="en-US" sz="1900" dirty="0" smtClean="0"/>
              <a:t>Machine </a:t>
            </a:r>
            <a:r>
              <a:rPr lang="en-US" sz="1900" dirty="0"/>
              <a:t>learning tasks are typically classified into </a:t>
            </a:r>
            <a:r>
              <a:rPr lang="en-US" sz="1900" dirty="0" smtClean="0"/>
              <a:t>three broad </a:t>
            </a:r>
            <a:r>
              <a:rPr lang="en-US" sz="1900" dirty="0"/>
              <a:t>categories, depending on the nature of the </a:t>
            </a:r>
            <a:r>
              <a:rPr lang="en-US" sz="1900" dirty="0" smtClean="0"/>
              <a:t>learning “</a:t>
            </a:r>
            <a:r>
              <a:rPr lang="en-US" sz="1900" dirty="0"/>
              <a:t>signal” or “feedback” available to a learning system</a:t>
            </a:r>
            <a:r>
              <a:rPr lang="en-US" sz="1900" dirty="0" smtClean="0"/>
              <a:t>. These </a:t>
            </a:r>
            <a:r>
              <a:rPr lang="en-US" sz="1900" dirty="0"/>
              <a:t>are</a:t>
            </a:r>
            <a:r>
              <a:rPr lang="en-US" sz="1900" dirty="0" smtClean="0"/>
              <a:t>:</a:t>
            </a:r>
            <a:endParaRPr lang="en-US" sz="1900" dirty="0"/>
          </a:p>
          <a:p>
            <a:r>
              <a:rPr lang="en-US" sz="1900" b="1" i="1" dirty="0"/>
              <a:t> </a:t>
            </a:r>
            <a:r>
              <a:rPr lang="en-US" sz="1900" b="1" dirty="0">
                <a:solidFill>
                  <a:srgbClr val="FF0000"/>
                </a:solidFill>
              </a:rPr>
              <a:t>Supervised learning: </a:t>
            </a:r>
            <a:r>
              <a:rPr lang="en-US" sz="1900" dirty="0"/>
              <a:t>The computer is </a:t>
            </a:r>
            <a:r>
              <a:rPr lang="en-US" sz="1900" dirty="0" smtClean="0"/>
              <a:t>presented with </a:t>
            </a:r>
            <a:r>
              <a:rPr lang="en-US" sz="1900" dirty="0"/>
              <a:t>example inputs and their desired outputs, </a:t>
            </a:r>
            <a:r>
              <a:rPr lang="en-US" sz="1900" dirty="0" smtClean="0"/>
              <a:t>given by </a:t>
            </a:r>
            <a:r>
              <a:rPr lang="en-US" sz="1900" dirty="0"/>
              <a:t>a “</a:t>
            </a:r>
            <a:r>
              <a:rPr lang="en-US" sz="1900" dirty="0">
                <a:solidFill>
                  <a:srgbClr val="FF0000"/>
                </a:solidFill>
              </a:rPr>
              <a:t>teacher</a:t>
            </a:r>
            <a:r>
              <a:rPr lang="en-US" sz="1900" dirty="0"/>
              <a:t>”, and the goal is to learn a </a:t>
            </a:r>
            <a:r>
              <a:rPr lang="en-US" sz="1900" dirty="0">
                <a:solidFill>
                  <a:srgbClr val="FF0000"/>
                </a:solidFill>
              </a:rPr>
              <a:t>general </a:t>
            </a:r>
            <a:r>
              <a:rPr lang="en-US" sz="1900" dirty="0" smtClean="0">
                <a:solidFill>
                  <a:srgbClr val="FF0000"/>
                </a:solidFill>
              </a:rPr>
              <a:t>rule </a:t>
            </a:r>
            <a:r>
              <a:rPr lang="en-US" sz="1900" dirty="0" smtClean="0"/>
              <a:t>that </a:t>
            </a:r>
            <a:r>
              <a:rPr lang="en-US" sz="1900" dirty="0"/>
              <a:t>maps inputs to outputs.</a:t>
            </a:r>
          </a:p>
          <a:p>
            <a:r>
              <a:rPr lang="en-US" sz="1900" i="1" dirty="0"/>
              <a:t> </a:t>
            </a:r>
            <a:r>
              <a:rPr lang="en-US" sz="1900" b="1" dirty="0">
                <a:solidFill>
                  <a:srgbClr val="FF0000"/>
                </a:solidFill>
              </a:rPr>
              <a:t>Unsupervised learning: </a:t>
            </a:r>
            <a:r>
              <a:rPr lang="en-US" sz="1900" dirty="0"/>
              <a:t>No labels are given to </a:t>
            </a:r>
            <a:r>
              <a:rPr lang="en-US" sz="1900" dirty="0" smtClean="0"/>
              <a:t>the learning </a:t>
            </a:r>
            <a:r>
              <a:rPr lang="en-US" sz="1900" dirty="0"/>
              <a:t>algorithm, leaving it on its own to find </a:t>
            </a:r>
            <a:r>
              <a:rPr lang="en-US" sz="1900" dirty="0" smtClean="0"/>
              <a:t>structure in </a:t>
            </a:r>
            <a:r>
              <a:rPr lang="en-US" sz="1900" dirty="0"/>
              <a:t>its input. Unsupervised learning can be a </a:t>
            </a:r>
            <a:r>
              <a:rPr lang="en-US" sz="1900" dirty="0" smtClean="0"/>
              <a:t>goal in </a:t>
            </a:r>
            <a:r>
              <a:rPr lang="en-US" sz="1900" dirty="0"/>
              <a:t>itself (discovering hidden patterns in data) or </a:t>
            </a:r>
            <a:r>
              <a:rPr lang="en-US" sz="1900" dirty="0" smtClean="0"/>
              <a:t>a  means </a:t>
            </a:r>
            <a:r>
              <a:rPr lang="en-US" sz="1900" dirty="0"/>
              <a:t>towards an end.</a:t>
            </a:r>
          </a:p>
          <a:p>
            <a:r>
              <a:rPr lang="en-US" sz="1900" i="1" dirty="0"/>
              <a:t> </a:t>
            </a:r>
            <a:r>
              <a:rPr lang="en-US" sz="1900" b="1" dirty="0">
                <a:solidFill>
                  <a:srgbClr val="FF0000"/>
                </a:solidFill>
              </a:rPr>
              <a:t>Reinforcement learning</a:t>
            </a:r>
            <a:r>
              <a:rPr lang="en-US" sz="1900" dirty="0">
                <a:solidFill>
                  <a:srgbClr val="FF0000"/>
                </a:solidFill>
              </a:rPr>
              <a:t>: </a:t>
            </a:r>
            <a:r>
              <a:rPr lang="en-US" sz="1900" dirty="0"/>
              <a:t>A computer program </a:t>
            </a:r>
            <a:r>
              <a:rPr lang="en-US" sz="1900" dirty="0" smtClean="0"/>
              <a:t>interacts with </a:t>
            </a:r>
            <a:r>
              <a:rPr lang="en-US" sz="1900" dirty="0"/>
              <a:t>a dynamic environment in which it </a:t>
            </a:r>
            <a:r>
              <a:rPr lang="en-US" sz="1900" dirty="0" smtClean="0"/>
              <a:t>must perform </a:t>
            </a:r>
            <a:r>
              <a:rPr lang="en-US" sz="1900" dirty="0"/>
              <a:t>a certain goal (such as driving a vehicle</a:t>
            </a:r>
            <a:r>
              <a:rPr lang="en-US" sz="1900" dirty="0" smtClean="0"/>
              <a:t>), without </a:t>
            </a:r>
            <a:r>
              <a:rPr lang="en-US" sz="1900" dirty="0"/>
              <a:t>a teacher explicitly telling it whether it </a:t>
            </a:r>
            <a:r>
              <a:rPr lang="en-US" sz="1900" dirty="0" smtClean="0"/>
              <a:t>has come </a:t>
            </a:r>
            <a:r>
              <a:rPr lang="en-US" sz="1900" dirty="0"/>
              <a:t>close to its goal or not. Another </a:t>
            </a:r>
            <a:r>
              <a:rPr lang="en-US" sz="1900" dirty="0" smtClean="0"/>
              <a:t>example is </a:t>
            </a:r>
            <a:r>
              <a:rPr lang="en-US" sz="1900" dirty="0"/>
              <a:t>learning to play a game by playing against </a:t>
            </a:r>
            <a:r>
              <a:rPr lang="en-US" sz="1900" dirty="0" smtClean="0"/>
              <a:t>an opponent</a:t>
            </a:r>
            <a:r>
              <a:rPr lang="en-US" sz="1900" dirty="0" smtClean="0"/>
              <a:t>. </a:t>
            </a:r>
            <a:r>
              <a:rPr lang="en-US" sz="1900" dirty="0" smtClean="0">
                <a:solidFill>
                  <a:srgbClr val="FF0000"/>
                </a:solidFill>
              </a:rPr>
              <a:t>Penalty/Reward exists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 smtClean="0"/>
              <a:t>ML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Autofit/>
          </a:bodyPr>
          <a:lstStyle/>
          <a:p>
            <a:r>
              <a:rPr lang="en-US" sz="2400" dirty="0"/>
              <a:t>Another categorization of machine learning tasks </a:t>
            </a:r>
            <a:r>
              <a:rPr lang="en-US" sz="2400" dirty="0" smtClean="0"/>
              <a:t>arises when </a:t>
            </a:r>
            <a:r>
              <a:rPr lang="en-US" sz="2400" dirty="0"/>
              <a:t>one considers the desired </a:t>
            </a:r>
            <a:r>
              <a:rPr lang="en-US" sz="2400" i="1" dirty="0"/>
              <a:t>output </a:t>
            </a:r>
            <a:r>
              <a:rPr lang="en-US" sz="2400" dirty="0"/>
              <a:t>of a </a:t>
            </a:r>
            <a:r>
              <a:rPr lang="en-US" sz="2400" dirty="0" smtClean="0"/>
              <a:t>machine learned system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i="1" dirty="0" smtClean="0"/>
              <a:t> </a:t>
            </a:r>
          </a:p>
          <a:p>
            <a:r>
              <a:rPr lang="en-US" sz="2400" dirty="0" smtClean="0"/>
              <a:t>In </a:t>
            </a:r>
            <a:r>
              <a:rPr lang="en-US" sz="2400" b="1" dirty="0"/>
              <a:t>classification, </a:t>
            </a:r>
            <a:r>
              <a:rPr lang="en-US" sz="2400" dirty="0"/>
              <a:t>inputs are divided into two or </a:t>
            </a:r>
            <a:r>
              <a:rPr lang="en-US" sz="2400" dirty="0" smtClean="0"/>
              <a:t>more classes</a:t>
            </a:r>
            <a:r>
              <a:rPr lang="en-US" sz="2400" dirty="0"/>
              <a:t>, and the learner must produce a model </a:t>
            </a:r>
            <a:r>
              <a:rPr lang="en-US" sz="2400" dirty="0" smtClean="0"/>
              <a:t>that assigns </a:t>
            </a:r>
            <a:r>
              <a:rPr lang="en-US" sz="2400" dirty="0"/>
              <a:t>unseen inputs to one (or multi-label classification</a:t>
            </a:r>
            <a:r>
              <a:rPr lang="en-US" sz="2400" dirty="0" smtClean="0"/>
              <a:t>) or </a:t>
            </a:r>
            <a:r>
              <a:rPr lang="en-US" sz="2400" dirty="0"/>
              <a:t>more of these classes. This is </a:t>
            </a:r>
            <a:r>
              <a:rPr lang="en-US" sz="2400" dirty="0" smtClean="0"/>
              <a:t>typically tackled </a:t>
            </a:r>
            <a:r>
              <a:rPr lang="en-US" sz="2400" dirty="0"/>
              <a:t>in a supervised way. Spam filtering is an </a:t>
            </a:r>
            <a:r>
              <a:rPr lang="en-US" sz="2400" dirty="0" smtClean="0"/>
              <a:t>example of </a:t>
            </a:r>
            <a:r>
              <a:rPr lang="en-US" sz="2400" dirty="0"/>
              <a:t>classification, where the inputs are </a:t>
            </a:r>
            <a:r>
              <a:rPr lang="en-US" sz="2400" dirty="0" smtClean="0"/>
              <a:t>email (</a:t>
            </a:r>
            <a:r>
              <a:rPr lang="en-US" sz="2400" dirty="0"/>
              <a:t>or other) messages and the classes are “spam” </a:t>
            </a:r>
            <a:r>
              <a:rPr lang="en-US" sz="2400" dirty="0" smtClean="0"/>
              <a:t>and “</a:t>
            </a:r>
            <a:r>
              <a:rPr lang="en-US" sz="2400" dirty="0"/>
              <a:t>not spam”.</a:t>
            </a:r>
          </a:p>
          <a:p>
            <a:r>
              <a:rPr lang="en-US" sz="2400" i="1" dirty="0"/>
              <a:t> </a:t>
            </a:r>
            <a:r>
              <a:rPr lang="en-US" sz="2400" dirty="0"/>
              <a:t>In </a:t>
            </a:r>
            <a:r>
              <a:rPr lang="en-US" sz="2400" b="1" dirty="0"/>
              <a:t>regression, </a:t>
            </a:r>
            <a:r>
              <a:rPr lang="en-US" sz="2400" dirty="0"/>
              <a:t>also a supervised problem, the </a:t>
            </a:r>
            <a:r>
              <a:rPr lang="en-US" sz="2400" dirty="0" smtClean="0"/>
              <a:t>outputs are </a:t>
            </a:r>
            <a:r>
              <a:rPr lang="en-US" sz="2400" dirty="0"/>
              <a:t>continuous rather than discrete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88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863"/>
          </a:xfrm>
        </p:spPr>
        <p:txBody>
          <a:bodyPr/>
          <a:lstStyle/>
          <a:p>
            <a:r>
              <a:rPr lang="en-US" dirty="0" smtClean="0"/>
              <a:t>ML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4463"/>
            <a:ext cx="8596668" cy="4626899"/>
          </a:xfrm>
        </p:spPr>
        <p:txBody>
          <a:bodyPr>
            <a:normAutofit/>
          </a:bodyPr>
          <a:lstStyle/>
          <a:p>
            <a:r>
              <a:rPr lang="en-US" sz="2400" i="1" dirty="0"/>
              <a:t> </a:t>
            </a:r>
            <a:r>
              <a:rPr lang="en-US" sz="2400" dirty="0"/>
              <a:t>In </a:t>
            </a:r>
            <a:r>
              <a:rPr lang="en-US" sz="2400" b="1" dirty="0"/>
              <a:t>clustering, </a:t>
            </a:r>
            <a:r>
              <a:rPr lang="en-US" sz="2400" dirty="0"/>
              <a:t>a set of inputs is to be divided into groups. Unlike in classification, the groups are not known beforehand, making this typically an unsupervised task.</a:t>
            </a:r>
          </a:p>
          <a:p>
            <a:r>
              <a:rPr lang="en-US" sz="2400" i="1" dirty="0"/>
              <a:t> </a:t>
            </a:r>
            <a:r>
              <a:rPr lang="en-US" sz="2400" b="1" dirty="0"/>
              <a:t>Density estimation </a:t>
            </a:r>
            <a:r>
              <a:rPr lang="en-US" sz="2400" dirty="0"/>
              <a:t>finds the distribution of inputs in some space. </a:t>
            </a:r>
          </a:p>
          <a:p>
            <a:r>
              <a:rPr lang="en-US" sz="2400" b="1" i="1" dirty="0"/>
              <a:t> </a:t>
            </a:r>
            <a:r>
              <a:rPr lang="en-US" sz="2400" b="1" dirty="0"/>
              <a:t>Dimensionality reduction </a:t>
            </a:r>
            <a:r>
              <a:rPr lang="en-US" sz="2400" dirty="0"/>
              <a:t>simplifies inputs by mapping them into a lower-dimensional space. Topic modeling is a related problem, where a program is given a list of human language documents and is tasked to find out which documents cover similar topics.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15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/>
          <a:lstStyle/>
          <a:p>
            <a:r>
              <a:rPr lang="en-US" dirty="0" smtClean="0"/>
              <a:t>ML vs 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039"/>
            <a:ext cx="8596668" cy="4598324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and data mining often employ the </a:t>
            </a:r>
            <a:r>
              <a:rPr lang="en-US" sz="2400" dirty="0" smtClean="0"/>
              <a:t>same methods </a:t>
            </a:r>
            <a:r>
              <a:rPr lang="en-US" sz="2400" dirty="0"/>
              <a:t>and overlap significantly. They can be </a:t>
            </a:r>
            <a:r>
              <a:rPr lang="en-US" sz="2400" dirty="0" smtClean="0"/>
              <a:t>roughly distinguished </a:t>
            </a:r>
            <a:r>
              <a:rPr lang="en-US" sz="2400" dirty="0"/>
              <a:t>as follows:</a:t>
            </a:r>
          </a:p>
          <a:p>
            <a:r>
              <a:rPr lang="en-US" sz="2400" i="1" dirty="0"/>
              <a:t> </a:t>
            </a:r>
            <a:r>
              <a:rPr lang="en-US" sz="2400" dirty="0"/>
              <a:t>Machine learning focuses on </a:t>
            </a:r>
            <a:r>
              <a:rPr lang="en-US" sz="2400" b="1" dirty="0"/>
              <a:t>prediction</a:t>
            </a:r>
            <a:r>
              <a:rPr lang="en-US" sz="2400" dirty="0"/>
              <a:t>, based </a:t>
            </a:r>
            <a:r>
              <a:rPr lang="en-US" sz="2400" dirty="0" smtClean="0"/>
              <a:t>on </a:t>
            </a:r>
            <a:r>
              <a:rPr lang="en-US" sz="2400" i="1" dirty="0" smtClean="0"/>
              <a:t>known </a:t>
            </a:r>
            <a:r>
              <a:rPr lang="en-US" sz="2400" dirty="0"/>
              <a:t>properties learned from the training data.</a:t>
            </a:r>
          </a:p>
          <a:p>
            <a:r>
              <a:rPr lang="en-US" sz="2400" i="1" dirty="0"/>
              <a:t> </a:t>
            </a:r>
            <a:r>
              <a:rPr lang="en-US" sz="2400" dirty="0"/>
              <a:t>Data mining focuses on the </a:t>
            </a:r>
            <a:r>
              <a:rPr lang="en-US" sz="2400" b="1" dirty="0"/>
              <a:t>discovery</a:t>
            </a:r>
            <a:r>
              <a:rPr lang="en-US" sz="2400" dirty="0"/>
              <a:t> of (previously</a:t>
            </a:r>
            <a:r>
              <a:rPr lang="en-US" sz="2400" dirty="0" smtClean="0"/>
              <a:t>) </a:t>
            </a:r>
            <a:r>
              <a:rPr lang="en-US" sz="2400" i="1" dirty="0" smtClean="0"/>
              <a:t>unknown </a:t>
            </a:r>
            <a:r>
              <a:rPr lang="en-US" sz="2400" dirty="0"/>
              <a:t>properties in the data. This is the </a:t>
            </a:r>
            <a:r>
              <a:rPr lang="en-US" sz="2400" dirty="0" smtClean="0"/>
              <a:t>analysis step </a:t>
            </a:r>
            <a:r>
              <a:rPr lang="en-US" sz="2400" dirty="0"/>
              <a:t>of Knowledge Discovery in Databases.</a:t>
            </a:r>
          </a:p>
        </p:txBody>
      </p:sp>
    </p:spTree>
    <p:extLst>
      <p:ext uri="{BB962C8B-B14F-4D97-AF65-F5344CB8AC3E}">
        <p14:creationId xmlns:p14="http://schemas.microsoft.com/office/powerpoint/2010/main" val="145079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4426874"/>
          </a:xfrm>
        </p:spPr>
        <p:txBody>
          <a:bodyPr>
            <a:normAutofit/>
          </a:bodyPr>
          <a:lstStyle/>
          <a:p>
            <a:r>
              <a:rPr lang="en-US" sz="2400" b="1" dirty="0"/>
              <a:t>Computational science </a:t>
            </a:r>
            <a:r>
              <a:rPr lang="en-US" sz="2400" dirty="0"/>
              <a:t>(also </a:t>
            </a:r>
            <a:r>
              <a:rPr lang="en-US" sz="2400" b="1" dirty="0"/>
              <a:t>scientific computing </a:t>
            </a:r>
            <a:r>
              <a:rPr lang="en-US" sz="2400" dirty="0" smtClean="0"/>
              <a:t>or </a:t>
            </a:r>
            <a:r>
              <a:rPr lang="en-US" sz="2400" b="1" dirty="0" smtClean="0"/>
              <a:t>scientific </a:t>
            </a:r>
            <a:r>
              <a:rPr lang="en-US" sz="2400" b="1" dirty="0"/>
              <a:t>computation</a:t>
            </a:r>
            <a:r>
              <a:rPr lang="en-US" sz="2400" dirty="0"/>
              <a:t>) is concerned with </a:t>
            </a:r>
            <a:r>
              <a:rPr lang="en-US" sz="2400" dirty="0" smtClean="0"/>
              <a:t>constructing mathematical </a:t>
            </a:r>
            <a:r>
              <a:rPr lang="en-US" sz="2400" dirty="0"/>
              <a:t>models and quantitative analysis </a:t>
            </a:r>
            <a:r>
              <a:rPr lang="en-US" sz="2400" dirty="0" smtClean="0"/>
              <a:t>techniques and </a:t>
            </a:r>
            <a:r>
              <a:rPr lang="en-US" sz="2400" dirty="0"/>
              <a:t>using computers to analyze and solve </a:t>
            </a:r>
            <a:r>
              <a:rPr lang="en-US" sz="2400" dirty="0" smtClean="0"/>
              <a:t>scientific problems.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practical use, it is typically the </a:t>
            </a:r>
            <a:r>
              <a:rPr lang="en-US" sz="2400" dirty="0" smtClean="0"/>
              <a:t>application of </a:t>
            </a:r>
            <a:r>
              <a:rPr lang="en-US" sz="2400" dirty="0"/>
              <a:t>computer simulation and other forms of </a:t>
            </a:r>
            <a:r>
              <a:rPr lang="en-US" sz="2400" dirty="0" smtClean="0"/>
              <a:t>computation from </a:t>
            </a:r>
            <a:r>
              <a:rPr lang="en-US" sz="2400" dirty="0"/>
              <a:t>numerical analysis and theoretical computer </a:t>
            </a:r>
            <a:r>
              <a:rPr lang="en-US" sz="2400" dirty="0" smtClean="0"/>
              <a:t>science to </a:t>
            </a:r>
            <a:r>
              <a:rPr lang="en-US" sz="2400" dirty="0"/>
              <a:t>problems in various scientific disciplines.</a:t>
            </a:r>
          </a:p>
        </p:txBody>
      </p:sp>
    </p:spTree>
    <p:extLst>
      <p:ext uri="{BB962C8B-B14F-4D97-AF65-F5344CB8AC3E}">
        <p14:creationId xmlns:p14="http://schemas.microsoft.com/office/powerpoint/2010/main" val="1307608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209</TotalTime>
  <Words>819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Selected Topics in CS</vt:lpstr>
      <vt:lpstr>Introduction</vt:lpstr>
      <vt:lpstr>Applications</vt:lpstr>
      <vt:lpstr>Learning</vt:lpstr>
      <vt:lpstr>ML Tasks</vt:lpstr>
      <vt:lpstr>ML Tasks</vt:lpstr>
      <vt:lpstr>ML Tasks</vt:lpstr>
      <vt:lpstr>ML vs DM</vt:lpstr>
      <vt:lpstr>Computational Science</vt:lpstr>
      <vt:lpstr>Learning Systems / Algorithms</vt:lpstr>
      <vt:lpstr>Deep Learning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Topics in CS</dc:title>
  <dc:creator>user</dc:creator>
  <cp:lastModifiedBy>Kirori</cp:lastModifiedBy>
  <cp:revision>12</cp:revision>
  <dcterms:created xsi:type="dcterms:W3CDTF">2018-01-23T12:47:39Z</dcterms:created>
  <dcterms:modified xsi:type="dcterms:W3CDTF">2021-08-04T11:23:29Z</dcterms:modified>
</cp:coreProperties>
</file>