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91" r:id="rId2"/>
    <p:sldId id="840" r:id="rId3"/>
    <p:sldId id="921" r:id="rId4"/>
    <p:sldId id="928" r:id="rId5"/>
    <p:sldId id="925" r:id="rId6"/>
    <p:sldId id="933" r:id="rId7"/>
    <p:sldId id="934" r:id="rId8"/>
    <p:sldId id="935" r:id="rId9"/>
    <p:sldId id="927" r:id="rId10"/>
    <p:sldId id="936" r:id="rId11"/>
    <p:sldId id="937" r:id="rId12"/>
    <p:sldId id="938" r:id="rId13"/>
    <p:sldId id="939" r:id="rId14"/>
    <p:sldId id="923" r:id="rId15"/>
    <p:sldId id="942" r:id="rId16"/>
    <p:sldId id="941" r:id="rId17"/>
  </p:sldIdLst>
  <p:sldSz cx="12192000" cy="6858000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yyuddin Gillani" initials="mG" lastIdx="2" clrIdx="0">
    <p:extLst>
      <p:ext uri="{19B8F6BF-5375-455C-9EA6-DF929625EA0E}">
        <p15:presenceInfo xmlns:p15="http://schemas.microsoft.com/office/powerpoint/2012/main" userId="6d1bdcd672b0d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1075"/>
    <a:srgbClr val="007BC0"/>
    <a:srgbClr val="05BB1B"/>
    <a:srgbClr val="339933"/>
    <a:srgbClr val="F27F00"/>
    <a:srgbClr val="F8CD14"/>
    <a:srgbClr val="F79646"/>
    <a:srgbClr val="8C5124"/>
    <a:srgbClr val="89E60C"/>
    <a:srgbClr val="890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799" autoAdjust="0"/>
  </p:normalViewPr>
  <p:slideViewPr>
    <p:cSldViewPr>
      <p:cViewPr varScale="1">
        <p:scale>
          <a:sx n="83" d="100"/>
          <a:sy n="83" d="100"/>
        </p:scale>
        <p:origin x="614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5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-2146" y="-407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533DD7F9-67DD-46D1-BDD9-23BD68F45C2B}" type="datetimeFigureOut">
              <a:rPr lang="es-ES"/>
              <a:pPr>
                <a:defRPr/>
              </a:pPr>
              <a:t>28/08/2020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8FC1B750-8439-4E81-AAE5-4E11C8883BD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88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64DF3-E153-4CF0-89DE-89E0021D39A1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1C167-7F34-4AC6-A815-7B6EB90C182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9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3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8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63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9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2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4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6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1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C167-7F34-4AC6-A815-7B6EB90C18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3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franja titular powerpoint x.tif                                003ABAFB&#10;Disc Dur 2                     BE753FAD: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-157809"/>
            <a:ext cx="11161240" cy="233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33128" y="1988840"/>
            <a:ext cx="10363200" cy="1470025"/>
          </a:xfrm>
        </p:spPr>
        <p:txBody>
          <a:bodyPr/>
          <a:lstStyle>
            <a:lvl1pPr>
              <a:defRPr>
                <a:solidFill>
                  <a:srgbClr val="007BC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3945490"/>
            <a:ext cx="8534400" cy="11515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1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franja titular powerpoint x.tif                                003ABAFB&#10;Disc Dur 2                     BE753FAD: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349" t="2649" r="3926"/>
          <a:stretch>
            <a:fillRect/>
          </a:stretch>
        </p:blipFill>
        <p:spPr bwMode="auto">
          <a:xfrm rot="5400000">
            <a:off x="9506704" y="474349"/>
            <a:ext cx="4154952" cy="1567311"/>
          </a:xfrm>
          <a:prstGeom prst="rect">
            <a:avLst/>
          </a:prstGeom>
          <a:noFill/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340" y="1448971"/>
            <a:ext cx="11041227" cy="5292399"/>
          </a:xfrm>
        </p:spPr>
        <p:txBody>
          <a:bodyPr>
            <a:normAutofit/>
          </a:bodyPr>
          <a:lstStyle>
            <a:lvl1pPr marL="266700" indent="-266700">
              <a:buFont typeface="+mj-lt"/>
              <a:buAutoNum type="arabicPeriod"/>
              <a:defRPr sz="2400"/>
            </a:lvl1pPr>
            <a:lvl2pPr marL="714375" indent="-238125">
              <a:buFont typeface="+mj-lt"/>
              <a:buAutoNum type="arabicPeriod"/>
              <a:defRPr sz="2000"/>
            </a:lvl2pPr>
            <a:lvl3pPr marL="1076325" indent="-161925">
              <a:buFont typeface="+mj-lt"/>
              <a:buAutoNum type="arabicPeriod"/>
              <a:defRPr lang="es-ES" sz="1800" b="0" kern="1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+mn-ea"/>
                <a:cs typeface="Helvetica" pitchFamily="34" charset="0"/>
              </a:defRPr>
            </a:lvl3pPr>
            <a:lvl4pPr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143339" y="3"/>
            <a:ext cx="8061920" cy="13705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07BC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8" name="Picture 15" descr="franja titular powerpoint x.tif                                003ABAFB&#10;Disc Dur 2                     BE753FAD: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349" t="2649" r="3926"/>
          <a:stretch>
            <a:fillRect/>
          </a:stretch>
        </p:blipFill>
        <p:spPr bwMode="auto">
          <a:xfrm rot="5400000">
            <a:off x="9513566" y="4661570"/>
            <a:ext cx="4176461" cy="156731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04" y="-609"/>
            <a:ext cx="1203752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24" y="30682"/>
            <a:ext cx="582432" cy="5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3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logo upc+ioc corto deff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" y="44627"/>
            <a:ext cx="1468967" cy="6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550" y="-67268"/>
            <a:ext cx="1863896" cy="140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astilla azul powerpoint x.tif                                 003ABAFB&#10;Disc Dur 2                     BE753FAD: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24706" r="4326" b="36415"/>
          <a:stretch>
            <a:fillRect/>
          </a:stretch>
        </p:blipFill>
        <p:spPr bwMode="auto">
          <a:xfrm>
            <a:off x="-48681" y="6505598"/>
            <a:ext cx="1219335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83501" y="103162"/>
            <a:ext cx="8888609" cy="517526"/>
          </a:xfrm>
        </p:spPr>
        <p:txBody>
          <a:bodyPr/>
          <a:lstStyle>
            <a:lvl1pPr>
              <a:defRPr lang="en-US" sz="2400" b="1" kern="1200" noProof="0" dirty="0">
                <a:solidFill>
                  <a:srgbClr val="007BC0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143340" y="908720"/>
            <a:ext cx="11905323" cy="5472608"/>
          </a:xfrm>
        </p:spPr>
        <p:txBody>
          <a:bodyPr/>
          <a:lstStyle>
            <a:lvl1pPr marL="0" indent="0" algn="l">
              <a:spcBef>
                <a:spcPts val="1800"/>
              </a:spcBef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rgbClr val="007BC0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  <a:lvl2pPr marL="114300" indent="0" algn="l">
              <a:spcBef>
                <a:spcPts val="1800"/>
              </a:spcBef>
              <a:buFont typeface="Arial" panose="020B0604020202020204" pitchFamily="34" charset="0"/>
              <a:buNone/>
              <a:defRPr lang="en-US" sz="1800" kern="1200" noProof="0" dirty="0" smtClean="0">
                <a:solidFill>
                  <a:srgbClr val="F27F00"/>
                </a:solidFill>
                <a:latin typeface="Helvetica" pitchFamily="34" charset="0"/>
                <a:ea typeface="+mj-ea"/>
                <a:cs typeface="Helvetica" pitchFamily="34" charset="0"/>
              </a:defRPr>
            </a:lvl2pPr>
            <a:lvl3pPr marL="1143000" indent="-228600" algn="l">
              <a:spcBef>
                <a:spcPts val="1800"/>
              </a:spcBef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</a:defRPr>
            </a:lvl3pPr>
            <a:lvl4pPr marL="1600200" indent="-228600" algn="l">
              <a:spcBef>
                <a:spcPts val="1800"/>
              </a:spcBef>
              <a:buFont typeface="Courier New" panose="02070309020205020404" pitchFamily="49" charset="0"/>
              <a:buChar char="o"/>
              <a:defRPr/>
            </a:lvl4pPr>
            <a:lvl5pPr marL="2057400" indent="-228600" algn="l">
              <a:spcBef>
                <a:spcPts val="1800"/>
              </a:spcBef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</p:txBody>
      </p:sp>
      <p:sp>
        <p:nvSpPr>
          <p:cNvPr id="10" name="9 Rectángulo"/>
          <p:cNvSpPr/>
          <p:nvPr userDrawn="1"/>
        </p:nvSpPr>
        <p:spPr>
          <a:xfrm>
            <a:off x="-48681" y="6525347"/>
            <a:ext cx="12269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kern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Physics-based Motion Planning  for Grasping and Manipulation                                                                                               </a:t>
            </a:r>
            <a:fld id="{4E5178F2-9D65-44DA-94BC-0E4C0BFE798D}" type="slidenum">
              <a:rPr lang="en-US" sz="1400" i="1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Arial" charset="0"/>
              </a:rPr>
              <a:t>‹Nº›</a:t>
            </a:fld>
            <a:endParaRPr lang="es-ES" sz="1400" i="0" kern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65005" y="6117775"/>
            <a:ext cx="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pastilla azul powerpoint x.tif                                 003ABAFB&#10;Disc Dur 2                     BE753FAD: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38" t="24705" r="4326" b="36415"/>
          <a:stretch>
            <a:fillRect/>
          </a:stretch>
        </p:blipFill>
        <p:spPr bwMode="auto">
          <a:xfrm>
            <a:off x="-24426" y="6364273"/>
            <a:ext cx="12199390" cy="481123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matte"/>
        </p:spPr>
      </p:pic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-1" y="55660"/>
            <a:ext cx="102761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Physics-based Motion Planning for Grasping and Manipulation                                                                                                      </a:t>
            </a:r>
            <a:endParaRPr lang="es-E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11424592" y="6224761"/>
            <a:ext cx="738007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762000">
              <a:defRPr/>
            </a:pPr>
            <a:r>
              <a:rPr lang="es-ES" sz="1600" b="0" dirty="0" smtClean="0">
                <a:solidFill>
                  <a:schemeClr val="bg1"/>
                </a:solidFill>
                <a:ea typeface="+mn-ea"/>
              </a:rPr>
              <a:t>	</a:t>
            </a:r>
            <a:fld id="{72EE2C4D-3A13-4909-AB98-68AC4E012D7B}" type="slidenum">
              <a:rPr lang="es-ES" sz="1600" b="0" smtClean="0">
                <a:solidFill>
                  <a:schemeClr val="bg1"/>
                </a:solidFill>
                <a:ea typeface="+mn-ea"/>
              </a:rPr>
              <a:pPr defTabSz="762000">
                <a:defRPr/>
              </a:pPr>
              <a:t>‹Nº›</a:t>
            </a:fld>
            <a:r>
              <a:rPr lang="es-ES" sz="1600" b="0" dirty="0" smtClean="0">
                <a:solidFill>
                  <a:schemeClr val="bg1"/>
                </a:solidFill>
                <a:ea typeface="+mn-ea"/>
              </a:rPr>
              <a:t>/15</a:t>
            </a:r>
            <a:endParaRPr lang="es-ES" sz="1600" b="0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0056" y="931286"/>
            <a:ext cx="9793088" cy="648072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lang="es-ES" sz="2400" b="0" u="none" kern="1200" baseline="0" dirty="0">
                <a:solidFill>
                  <a:srgbClr val="0070C0"/>
                </a:solidFill>
                <a:latin typeface="Arial Narrow" panose="020B0606020202030204" pitchFamily="34" charset="0"/>
                <a:ea typeface="+mn-ea"/>
                <a:cs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Sub-</a:t>
            </a:r>
            <a:r>
              <a:rPr lang="es-ES" dirty="0" err="1" smtClean="0"/>
              <a:t>heading</a:t>
            </a:r>
            <a:endParaRPr lang="es-ES" dirty="0"/>
          </a:p>
        </p:txBody>
      </p:sp>
      <p:sp>
        <p:nvSpPr>
          <p:cNvPr id="17" name="1 Título"/>
          <p:cNvSpPr>
            <a:spLocks noGrp="1"/>
          </p:cNvSpPr>
          <p:nvPr>
            <p:ph type="ctrTitle" hasCustomPrompt="1"/>
          </p:nvPr>
        </p:nvSpPr>
        <p:spPr>
          <a:xfrm>
            <a:off x="7924" y="0"/>
            <a:ext cx="12184075" cy="836712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defRPr lang="es-ES" sz="3200" b="1" u="none" kern="1200" dirty="0">
                <a:solidFill>
                  <a:srgbClr val="8C5124"/>
                </a:solidFill>
                <a:latin typeface="Arial Narrow" panose="020B0606020202030204" pitchFamily="34" charset="0"/>
                <a:ea typeface="+mn-ea"/>
                <a:cs typeface="Helvetica" pitchFamily="34" charset="0"/>
              </a:defRPr>
            </a:lvl1pPr>
          </a:lstStyle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Heading</a:t>
            </a:r>
            <a:endParaRPr lang="es-E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4427" y="-6067"/>
            <a:ext cx="1081320" cy="955115"/>
            <a:chOff x="3180979" y="2492896"/>
            <a:chExt cx="970805" cy="95511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0979" y="2492896"/>
              <a:ext cx="970805" cy="955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16200000">
              <a:off x="3572640" y="2209617"/>
              <a:ext cx="237691" cy="92059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 rot="5400000">
            <a:off x="11163137" y="-90661"/>
            <a:ext cx="970805" cy="1152128"/>
            <a:chOff x="3180979" y="2492896"/>
            <a:chExt cx="970805" cy="955115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0979" y="2492896"/>
              <a:ext cx="970805" cy="955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16200000">
              <a:off x="3572640" y="2209617"/>
              <a:ext cx="237691" cy="920597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 userDrawn="1"/>
        </p:nvSpPr>
        <p:spPr>
          <a:xfrm>
            <a:off x="407368" y="6453336"/>
            <a:ext cx="10945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charset="0"/>
              </a:rPr>
              <a:t>ETFA 2020</a:t>
            </a:r>
            <a:r>
              <a:rPr lang="en-US" sz="1600" kern="1200" baseline="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charset="0"/>
              </a:rPr>
              <a:t>                                           </a:t>
            </a:r>
            <a:r>
              <a:rPr lang="en-GB" sz="1600" kern="120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charset="0"/>
              </a:rPr>
              <a:t>Flexibly configuring task and motion planning problems for mobile manipulators</a:t>
            </a:r>
            <a:endParaRPr lang="en-US" sz="1600" kern="1200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7051" y="63087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087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fld id="{0935DBAB-4CD1-4E0A-BB95-BFE54FA9902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5" r:id="rId2"/>
    <p:sldLayoutId id="2147483723" r:id="rId3"/>
    <p:sldLayoutId id="2147483727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BC0"/>
          </a:solidFill>
          <a:latin typeface="Helvetica" pitchFamily="34" charset="0"/>
          <a:ea typeface="+mj-ea"/>
          <a:cs typeface="Helvetic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BC0"/>
          </a:solidFill>
          <a:latin typeface="Helvetica" pitchFamily="34" charset="0"/>
          <a:cs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 kern="1200">
          <a:solidFill>
            <a:srgbClr val="8C5124"/>
          </a:solidFill>
          <a:latin typeface="Helvetica" pitchFamily="34" charset="0"/>
          <a:ea typeface="+mn-ea"/>
          <a:cs typeface="Helvetic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Helvetica" pitchFamily="34" charset="0"/>
        <a:buChar char="»"/>
        <a:defRPr sz="2800" kern="1200">
          <a:solidFill>
            <a:srgbClr val="007BC0"/>
          </a:solidFill>
          <a:latin typeface="Helvetica" pitchFamily="34" charset="0"/>
          <a:ea typeface="+mn-ea"/>
          <a:cs typeface="Helvetic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Helvetica" pitchFamily="34" charset="0"/>
        <a:buChar char="»"/>
        <a:defRPr sz="2400" kern="1200">
          <a:solidFill>
            <a:srgbClr val="8C5124"/>
          </a:solidFill>
          <a:latin typeface="Helvetica" pitchFamily="34" charset="0"/>
          <a:ea typeface="+mn-ea"/>
          <a:cs typeface="Helvetic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Helvetica" pitchFamily="34" charset="0"/>
        <a:buChar char="›"/>
        <a:defRPr sz="2000" kern="1200">
          <a:solidFill>
            <a:srgbClr val="007BC0"/>
          </a:solidFill>
          <a:latin typeface="Helvetica" pitchFamily="34" charset="0"/>
          <a:ea typeface="+mn-ea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000" kern="1200">
          <a:solidFill>
            <a:srgbClr val="8C5124"/>
          </a:solidFill>
          <a:latin typeface="Helvetica" pitchFamily="34" charset="0"/>
          <a:ea typeface="+mn-ea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4.gif"/><Relationship Id="rId1" Type="http://schemas.microsoft.com/office/2007/relationships/media" Target="../media/media14.gif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7368" y="2462642"/>
            <a:ext cx="11593288" cy="1415596"/>
          </a:xfrm>
        </p:spPr>
        <p:txBody>
          <a:bodyPr/>
          <a:lstStyle/>
          <a:p>
            <a:r>
              <a:rPr lang="en-US" sz="4200" b="1" dirty="0" smtClean="0"/>
              <a:t>Flexibly </a:t>
            </a:r>
            <a:r>
              <a:rPr lang="en-US" sz="4200" b="1" dirty="0"/>
              <a:t>configuring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4200" b="1" dirty="0" smtClean="0"/>
              <a:t>task </a:t>
            </a:r>
            <a:r>
              <a:rPr lang="en-US" sz="4200" b="1" dirty="0"/>
              <a:t>and motion planning problems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4200" b="1" dirty="0" smtClean="0"/>
              <a:t>for</a:t>
            </a:r>
            <a:r>
              <a:rPr lang="en-US" sz="4200" b="1" i="1" dirty="0" smtClean="0"/>
              <a:t> </a:t>
            </a:r>
            <a:r>
              <a:rPr lang="en-US" sz="4200" b="1" dirty="0"/>
              <a:t>mobile manipulators</a:t>
            </a:r>
            <a:endParaRPr lang="en-US" sz="4200" b="1" dirty="0">
              <a:latin typeface="Arial Narrow" panose="020B0606020202030204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847528" y="2996952"/>
            <a:ext cx="8064896" cy="148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51684" y="4595924"/>
            <a:ext cx="5519936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Siddhant </a:t>
            </a:r>
            <a:r>
              <a:rPr lang="en-US" sz="3200" b="1" dirty="0" err="1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Saoji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  </a:t>
            </a:r>
            <a:r>
              <a:rPr lang="en-US" sz="3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and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  Jan </a:t>
            </a:r>
            <a:r>
              <a:rPr lang="en-US" sz="3200" b="1" dirty="0" err="1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Rosell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endParaRPr lang="en-US" sz="3200" b="1" dirty="0"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algn="ctr"/>
            <a:endParaRPr lang="en-US" sz="3200" b="1" dirty="0">
              <a:latin typeface="Arial Narrow" panose="020B060602020203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695400" y="5705268"/>
            <a:ext cx="4968552" cy="995024"/>
            <a:chOff x="551384" y="5721342"/>
            <a:chExt cx="4968552" cy="99502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84" y="5721342"/>
              <a:ext cx="4968552" cy="995024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1919536" y="6345719"/>
              <a:ext cx="34960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+mj-lt"/>
                  <a:ea typeface="Droid Sans Fallback" pitchFamily="2"/>
                  <a:cs typeface="FreeSans" pitchFamily="2"/>
                </a:rPr>
                <a:t>Department</a:t>
              </a:r>
              <a:r>
                <a:rPr lang="en-US" sz="1600" dirty="0">
                  <a:latin typeface="+mj-lt"/>
                  <a:ea typeface="Droid Sans Fallback" pitchFamily="2"/>
                  <a:cs typeface="FreeSans" pitchFamily="2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+mj-lt"/>
                  <a:ea typeface="Droid Sans Fallback" pitchFamily="2"/>
                  <a:cs typeface="FreeSans" pitchFamily="2"/>
                </a:rPr>
                <a:t>of Mechanical Engineering 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56040" y="5632375"/>
            <a:ext cx="5464280" cy="1253009"/>
            <a:chOff x="6456040" y="5507523"/>
            <a:chExt cx="5464280" cy="1253009"/>
          </a:xfrm>
        </p:grpSpPr>
        <p:pic>
          <p:nvPicPr>
            <p:cNvPr id="6" name="7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040" y="5507523"/>
              <a:ext cx="5464280" cy="120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ángulo 10"/>
            <p:cNvSpPr/>
            <p:nvPr/>
          </p:nvSpPr>
          <p:spPr>
            <a:xfrm>
              <a:off x="7335549" y="6237312"/>
              <a:ext cx="358498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+mj-lt"/>
                  <a:ea typeface="Droid Sans Fallback" pitchFamily="2"/>
                  <a:cs typeface="FreeSans" pitchFamily="2"/>
                </a:rPr>
                <a:t>Institute of Industrial and Control Engineering</a:t>
              </a:r>
            </a:p>
            <a:p>
              <a:endParaRPr lang="es-ES" sz="1400" b="1" dirty="0"/>
            </a:p>
          </p:txBody>
        </p:sp>
      </p:grp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602"/>
    </mc:Choice>
    <mc:Fallback xmlns="">
      <p:transition advClick="0" advTm="2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Interfacing layers </a:t>
            </a:r>
            <a:r>
              <a:rPr lang="en-US" b="0" dirty="0" smtClean="0"/>
              <a:t>proposal and </a:t>
            </a:r>
            <a:r>
              <a:rPr lang="en-US" dirty="0" smtClean="0"/>
              <a:t>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1124744"/>
            <a:ext cx="8037309" cy="44694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007768" y="2924944"/>
            <a:ext cx="373633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07368" y="4653136"/>
            <a:ext cx="1889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</a:rPr>
              <a:t>Task planning</a:t>
            </a:r>
            <a:endParaRPr lang="es-ES" sz="2000" i="1" dirty="0">
              <a:solidFill>
                <a:srgbClr val="007BC0"/>
              </a:solidFill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77"/>
    </mc:Choice>
    <mc:Fallback xmlns="">
      <p:transition advClick="0" advTm="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Interfacing layers </a:t>
            </a:r>
            <a:r>
              <a:rPr lang="en-US" b="0" dirty="0" smtClean="0"/>
              <a:t>proposal and </a:t>
            </a:r>
            <a:r>
              <a:rPr lang="en-US" dirty="0" smtClean="0"/>
              <a:t>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1124744"/>
            <a:ext cx="8037309" cy="44694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007768" y="3645024"/>
            <a:ext cx="3736334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07368" y="4653136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</a:rPr>
              <a:t>Motion planning (Pick)</a:t>
            </a:r>
            <a:endParaRPr lang="es-ES" sz="2000" i="1" dirty="0">
              <a:solidFill>
                <a:srgbClr val="007BC0"/>
              </a:solidFill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135"/>
    </mc:Choice>
    <mc:Fallback xmlns="">
      <p:transition advClick="0" advTm="2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Interfacing layers </a:t>
            </a:r>
            <a:r>
              <a:rPr lang="en-US" b="0" dirty="0" smtClean="0"/>
              <a:t>proposal and </a:t>
            </a:r>
            <a:r>
              <a:rPr lang="en-US" dirty="0" smtClean="0"/>
              <a:t>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1124744"/>
            <a:ext cx="8037309" cy="44694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8026422" y="1772816"/>
            <a:ext cx="373633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07368" y="4653136"/>
            <a:ext cx="2964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</a:rPr>
              <a:t>Motion planning (Place)</a:t>
            </a:r>
            <a:endParaRPr lang="es-ES" sz="2000" i="1" dirty="0">
              <a:solidFill>
                <a:srgbClr val="007BC0"/>
              </a:solidFill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59"/>
    </mc:Choice>
    <mc:Fallback xmlns="">
      <p:transition advClick="0" advTm="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Interfacing layers </a:t>
            </a:r>
            <a:r>
              <a:rPr lang="en-US" b="0" dirty="0" smtClean="0"/>
              <a:t>proposal and </a:t>
            </a:r>
            <a:r>
              <a:rPr lang="en-US" dirty="0" smtClean="0"/>
              <a:t>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1124744"/>
            <a:ext cx="8037309" cy="44694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8010737" y="3789040"/>
            <a:ext cx="373633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07368" y="4653136"/>
            <a:ext cx="299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</a:rPr>
              <a:t>Motion planning (Move)</a:t>
            </a:r>
            <a:endParaRPr lang="es-ES" sz="2000" i="1" dirty="0">
              <a:solidFill>
                <a:srgbClr val="007BC0"/>
              </a:solidFill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958"/>
    </mc:Choice>
    <mc:Fallback xmlns="">
      <p:transition advClick="0" advTm="2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example, discussion and future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196752"/>
            <a:ext cx="1142627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example, discussion and future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gif_tiago-kitchen-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1344" y="1052736"/>
            <a:ext cx="5282682" cy="2880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B3A15A-B423-4EA6-B4FE-0F21808139C6}"/>
              </a:ext>
            </a:extLst>
          </p:cNvPr>
          <p:cNvSpPr txBox="1">
            <a:spLocks/>
          </p:cNvSpPr>
          <p:nvPr/>
        </p:nvSpPr>
        <p:spPr>
          <a:xfrm>
            <a:off x="87293" y="3645024"/>
            <a:ext cx="12025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XML file is currently configured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hand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the challenge 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automatically: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set the initial state </a:t>
            </a: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by using deep </a:t>
            </a:r>
            <a:r>
              <a:rPr lang="en-US" sz="2200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learning vision </a:t>
            </a: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techniques</a:t>
            </a:r>
            <a:endParaRPr lang="en-US" sz="2200" b="1" dirty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  <a:p>
            <a:pPr lvl="1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set the PDDL problem file </a:t>
            </a: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using reasoning </a:t>
            </a:r>
            <a:r>
              <a:rPr lang="en-US" sz="2200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procedures and ontological knowledge </a:t>
            </a:r>
            <a:endParaRPr lang="en-US" sz="2200" dirty="0" smtClean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  <a:p>
            <a:pPr lvl="1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generate </a:t>
            </a:r>
            <a:r>
              <a:rPr lang="en-US" sz="2200" b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action oriented grasp configurations</a:t>
            </a:r>
            <a:r>
              <a:rPr lang="en-US" sz="2200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2200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using learning techniques and a grasp generator  </a:t>
            </a:r>
            <a:endParaRPr lang="en-US" sz="2200" dirty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745327" y="1196752"/>
            <a:ext cx="6096000" cy="23432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The framework presented gives the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/>
              </a:rPr>
              <a:t>tools:</a:t>
            </a:r>
          </a:p>
          <a:p>
            <a:pPr marL="342900" lvl="0" indent="-3429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t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/>
              </a:rPr>
              <a:t>o get 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easy access to task and motion planning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/>
              </a:rPr>
              <a:t>servers, 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and </a:t>
            </a:r>
            <a:endParaRPr lang="en-US" sz="240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342900" lvl="0" indent="-3429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/>
              </a:rPr>
              <a:t>to easily set manipulation problems through the 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simple interconnection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/>
              </a:rPr>
              <a:t>between planning layers using 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an </a:t>
            </a:r>
            <a:r>
              <a:rPr lang="en-US" sz="2400" b="1" dirty="0">
                <a:solidFill>
                  <a:sysClr val="windowText" lastClr="000000"/>
                </a:solidFill>
                <a:latin typeface="Calibri" panose="020F0502020204030204"/>
              </a:rPr>
              <a:t>XML file</a:t>
            </a:r>
          </a:p>
        </p:txBody>
      </p:sp>
    </p:spTree>
    <p:extLst>
      <p:ext uri="{BB962C8B-B14F-4D97-AF65-F5344CB8AC3E}">
        <p14:creationId xmlns:p14="http://schemas.microsoft.com/office/powerpoint/2010/main" val="14275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7368" y="2462642"/>
            <a:ext cx="11593288" cy="1415596"/>
          </a:xfrm>
        </p:spPr>
        <p:txBody>
          <a:bodyPr/>
          <a:lstStyle/>
          <a:p>
            <a:r>
              <a:rPr lang="en-US" sz="4200" b="1" dirty="0" smtClean="0"/>
              <a:t>Flexibly </a:t>
            </a:r>
            <a:r>
              <a:rPr lang="en-US" sz="4200" b="1" dirty="0"/>
              <a:t>configuring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4200" b="1" dirty="0" smtClean="0"/>
              <a:t>task </a:t>
            </a:r>
            <a:r>
              <a:rPr lang="en-US" sz="4200" b="1" dirty="0"/>
              <a:t>and motion planning problems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4200" b="1" dirty="0" smtClean="0"/>
              <a:t>for</a:t>
            </a:r>
            <a:r>
              <a:rPr lang="en-US" sz="4200" b="1" i="1" dirty="0" smtClean="0"/>
              <a:t> </a:t>
            </a:r>
            <a:r>
              <a:rPr lang="en-US" sz="4200" b="1" dirty="0"/>
              <a:t>mobile manipulators</a:t>
            </a:r>
            <a:endParaRPr lang="en-US" sz="4200" b="1" dirty="0">
              <a:latin typeface="Arial Narrow" panose="020B0606020202030204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847528" y="2996952"/>
            <a:ext cx="8064896" cy="148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Helvetic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0008" y="4221088"/>
            <a:ext cx="5519936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Siddhant </a:t>
            </a:r>
            <a:r>
              <a:rPr lang="en-US" sz="3200" b="1" dirty="0" err="1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Saoji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  </a:t>
            </a:r>
            <a:r>
              <a:rPr lang="en-US" sz="3200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and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  Jan </a:t>
            </a:r>
            <a:r>
              <a:rPr lang="en-US" sz="3200" b="1" dirty="0" err="1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Rosell</a:t>
            </a:r>
            <a:r>
              <a:rPr lang="en-US" sz="3200" b="1" dirty="0" smtClean="0">
                <a:latin typeface="Arial Narrow" panose="020B0606020202030204" pitchFamily="34" charset="0"/>
                <a:ea typeface="Droid Sans Fallback" pitchFamily="2"/>
                <a:cs typeface="FreeSans" pitchFamily="2"/>
              </a:rPr>
              <a:t> </a:t>
            </a:r>
            <a:endParaRPr lang="en-US" sz="3200" b="1" dirty="0">
              <a:latin typeface="Arial Narrow" panose="020B0606020202030204" pitchFamily="34" charset="0"/>
              <a:ea typeface="Droid Sans Fallback" pitchFamily="2"/>
              <a:cs typeface="FreeSans" pitchFamily="2"/>
            </a:endParaRPr>
          </a:p>
          <a:p>
            <a:pPr algn="ctr"/>
            <a:endParaRPr lang="en-US" sz="3200" b="1" dirty="0">
              <a:latin typeface="Arial Narrow" panose="020B0606020202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4797193"/>
            <a:ext cx="2096294" cy="20962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4785250"/>
            <a:ext cx="2061661" cy="21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and proposed solution</a:t>
            </a:r>
            <a:br>
              <a:rPr lang="en-US" dirty="0"/>
            </a:br>
            <a:r>
              <a:rPr lang="en-US" dirty="0" smtClean="0">
                <a:latin typeface="Arial Narrow" panose="020B0606020202030204" pitchFamily="34" charset="0"/>
              </a:rPr>
              <a:t>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352" y="5445224"/>
            <a:ext cx="12153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+mn-lt"/>
              </a:rPr>
              <a:t>This </a:t>
            </a:r>
            <a:r>
              <a:rPr lang="en-US" sz="2400" dirty="0">
                <a:latin typeface="+mn-lt"/>
              </a:rPr>
              <a:t>paper presents a </a:t>
            </a:r>
            <a:r>
              <a:rPr lang="en-US" sz="2400" b="1" dirty="0" smtClean="0">
                <a:latin typeface="+mn-lt"/>
              </a:rPr>
              <a:t>TAMP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framework </a:t>
            </a:r>
            <a:r>
              <a:rPr lang="en-US" sz="2400" dirty="0" smtClean="0">
                <a:latin typeface="+mn-lt"/>
              </a:rPr>
              <a:t>that </a:t>
            </a:r>
            <a:r>
              <a:rPr lang="en-US" sz="2400" dirty="0">
                <a:latin typeface="+mn-lt"/>
              </a:rPr>
              <a:t>includes an easy way to configure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Helvetica" pitchFamily="34" charset="0"/>
              </a:rPr>
              <a:t>interconnection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Helvetica" pitchFamily="34" charset="0"/>
              </a:rPr>
              <a:t> </a:t>
            </a:r>
            <a:r>
              <a:rPr lang="en-US" sz="2400" dirty="0">
                <a:latin typeface="+mn-lt"/>
              </a:rPr>
              <a:t>between planning layers.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2017064"/>
            <a:ext cx="3766937" cy="267740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3352" y="984152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+mn-lt"/>
              </a:rPr>
              <a:t>Mobile manipulators </a:t>
            </a:r>
            <a:r>
              <a:rPr lang="en-US" sz="2400" dirty="0" smtClean="0">
                <a:latin typeface="+mn-lt"/>
              </a:rPr>
              <a:t>face </a:t>
            </a:r>
            <a:r>
              <a:rPr lang="en-US" sz="2400" dirty="0">
                <a:latin typeface="+mn-lt"/>
              </a:rPr>
              <a:t>different problems at the </a:t>
            </a:r>
            <a:r>
              <a:rPr lang="en-US" sz="2400" b="1" dirty="0" smtClean="0">
                <a:latin typeface="+mn-lt"/>
              </a:rPr>
              <a:t>perception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Helvetica" pitchFamily="34" charset="0"/>
              </a:rPr>
              <a:t>planning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dirty="0" smtClean="0">
                <a:latin typeface="+mn-lt"/>
              </a:rPr>
              <a:t>control</a:t>
            </a:r>
            <a:r>
              <a:rPr lang="en-US" sz="2400" dirty="0" smtClean="0">
                <a:latin typeface="+mn-lt"/>
              </a:rPr>
              <a:t> levels. </a:t>
            </a:r>
            <a:endParaRPr lang="en-US" sz="24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2585" y="4665553"/>
            <a:ext cx="56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>
              <a:spcBef>
                <a:spcPts val="1200"/>
              </a:spcBef>
            </a:pPr>
            <a:r>
              <a:rPr lang="en-US" sz="2400" b="1" dirty="0"/>
              <a:t>task planning </a:t>
            </a:r>
            <a:r>
              <a:rPr lang="en-US" sz="2400" dirty="0" smtClean="0">
                <a:latin typeface="+mn-lt"/>
              </a:rPr>
              <a:t>/ </a:t>
            </a:r>
            <a:r>
              <a:rPr lang="en-US" sz="2400" b="1" dirty="0" smtClean="0"/>
              <a:t>motion planning</a:t>
            </a:r>
            <a:endParaRPr lang="en-US" sz="2400" dirty="0">
              <a:latin typeface="+mn-lt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20" y="1196752"/>
            <a:ext cx="4795192" cy="3497719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68"/>
    </mc:Choice>
    <mc:Fallback xmlns="">
      <p:transition advClick="0" advTm="1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motion planning server </a:t>
            </a:r>
            <a:r>
              <a:rPr lang="en-US" b="0" dirty="0"/>
              <a:t>and the task planning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70572" y="1268760"/>
            <a:ext cx="82768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Motion </a:t>
            </a:r>
            <a:r>
              <a:rPr lang="en-US" sz="2000" dirty="0"/>
              <a:t>planning problems are modeled using an </a:t>
            </a:r>
            <a:r>
              <a:rPr lang="en-US" sz="2000" b="1" dirty="0"/>
              <a:t>XML file </a:t>
            </a:r>
            <a:r>
              <a:rPr lang="en-US" sz="2000" dirty="0"/>
              <a:t>with information on the models of the robot(s) and obstacles, the controls and the </a:t>
            </a:r>
            <a:r>
              <a:rPr lang="en-US" sz="2000" dirty="0" smtClean="0"/>
              <a:t>planner.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ángulo 11"/>
          <p:cNvSpPr/>
          <p:nvPr/>
        </p:nvSpPr>
        <p:spPr>
          <a:xfrm>
            <a:off x="4439816" y="321297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i="1" dirty="0">
                <a:solidFill>
                  <a:srgbClr val="007BC0"/>
                </a:solidFill>
              </a:rPr>
              <a:t>OpenProblem / CloseProblem</a:t>
            </a:r>
          </a:p>
          <a:p>
            <a:pPr marL="342900" lvl="0" indent="-3429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i="1" dirty="0" err="1">
                <a:solidFill>
                  <a:srgbClr val="007BC0"/>
                </a:solidFill>
              </a:rPr>
              <a:t>SetRobotsConfig</a:t>
            </a:r>
            <a:r>
              <a:rPr lang="en-IN" sz="2000" i="1" dirty="0">
                <a:solidFill>
                  <a:srgbClr val="007BC0"/>
                </a:solidFill>
              </a:rPr>
              <a:t> / </a:t>
            </a:r>
            <a:r>
              <a:rPr lang="en-IN" sz="2000" i="1" dirty="0" err="1">
                <a:solidFill>
                  <a:srgbClr val="007BC0"/>
                </a:solidFill>
              </a:rPr>
              <a:t>GetObstaclePos</a:t>
            </a:r>
            <a:r>
              <a:rPr lang="en-IN" sz="2000" i="1" dirty="0">
                <a:solidFill>
                  <a:srgbClr val="007BC0"/>
                </a:solidFill>
              </a:rPr>
              <a:t> / </a:t>
            </a:r>
            <a:r>
              <a:rPr lang="en-IN" sz="2000" i="1" dirty="0" err="1" smtClean="0">
                <a:solidFill>
                  <a:srgbClr val="007BC0"/>
                </a:solidFill>
              </a:rPr>
              <a:t>SetObstaclePos</a:t>
            </a:r>
            <a:endParaRPr lang="en-IN" sz="2000" i="1" dirty="0" smtClean="0">
              <a:solidFill>
                <a:srgbClr val="007BC0"/>
              </a:solidFill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i="1" dirty="0">
                <a:solidFill>
                  <a:srgbClr val="007BC0"/>
                </a:solidFill>
              </a:rPr>
              <a:t>AttachObstacle2RobotLink / </a:t>
            </a:r>
            <a:r>
              <a:rPr lang="en-IN" sz="2000" i="1" dirty="0" err="1">
                <a:solidFill>
                  <a:srgbClr val="007BC0"/>
                </a:solidFill>
              </a:rPr>
              <a:t>DetachObstacle</a:t>
            </a:r>
            <a:r>
              <a:rPr lang="en-IN" sz="2000" i="1" dirty="0">
                <a:solidFill>
                  <a:srgbClr val="007BC0"/>
                </a:solidFill>
              </a:rPr>
              <a:t> </a:t>
            </a:r>
          </a:p>
          <a:p>
            <a:pPr marL="342900" lvl="0" indent="-3429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i="1" dirty="0" err="1">
                <a:solidFill>
                  <a:srgbClr val="007BC0"/>
                </a:solidFill>
              </a:rPr>
              <a:t>SetPlannerByName</a:t>
            </a:r>
            <a:r>
              <a:rPr lang="en-IN" sz="2000" i="1" dirty="0">
                <a:solidFill>
                  <a:srgbClr val="007BC0"/>
                </a:solidFill>
              </a:rPr>
              <a:t> / </a:t>
            </a:r>
            <a:r>
              <a:rPr lang="en-IN" sz="2000" i="1" dirty="0" err="1">
                <a:solidFill>
                  <a:srgbClr val="007BC0"/>
                </a:solidFill>
              </a:rPr>
              <a:t>SetQuery</a:t>
            </a:r>
            <a:r>
              <a:rPr lang="en-IN" sz="2000" i="1" dirty="0">
                <a:solidFill>
                  <a:srgbClr val="007BC0"/>
                </a:solidFill>
              </a:rPr>
              <a:t> / </a:t>
            </a:r>
            <a:r>
              <a:rPr lang="en-IN" sz="2000" i="1" dirty="0" err="1" smtClean="0">
                <a:solidFill>
                  <a:srgbClr val="007BC0"/>
                </a:solidFill>
              </a:rPr>
              <a:t>GetPath</a:t>
            </a:r>
            <a:endParaRPr lang="en-IN" sz="2000" i="1" dirty="0">
              <a:solidFill>
                <a:srgbClr val="007B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11789" y="1124744"/>
            <a:ext cx="1296144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510532" y="1340768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C1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3503241" y="2191799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C1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913386" y="2123564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/>
              <a:t>Some </a:t>
            </a:r>
            <a:r>
              <a:rPr lang="en-IN" b="1" dirty="0"/>
              <a:t>ROS services </a:t>
            </a:r>
            <a:r>
              <a:rPr lang="en-IN" dirty="0"/>
              <a:t>provided are: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5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168"/>
    </mc:Choice>
    <mc:Fallback xmlns="">
      <p:transition advClick="0" advTm="5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The motion planning server and </a:t>
            </a:r>
            <a:r>
              <a:rPr lang="en-US" dirty="0"/>
              <a:t>the task planning server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58243"/>
            <a:ext cx="3356454" cy="244827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60813-AB24-4E65-BE47-00E395DCA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908720"/>
            <a:ext cx="6264696" cy="3229042"/>
          </a:xfrm>
          <a:prstGeom prst="rect">
            <a:avLst/>
          </a:prstGeom>
          <a:ln w="22225">
            <a:solidFill>
              <a:schemeClr val="tx2"/>
            </a:solidFill>
          </a:ln>
          <a:effectLst>
            <a:softEdge rad="1270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E2955F-173C-41B4-989B-2A178A746435}"/>
              </a:ext>
            </a:extLst>
          </p:cNvPr>
          <p:cNvSpPr txBox="1">
            <a:spLocks/>
          </p:cNvSpPr>
          <p:nvPr/>
        </p:nvSpPr>
        <p:spPr>
          <a:xfrm>
            <a:off x="2063552" y="4783533"/>
            <a:ext cx="8456980" cy="1614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The Fast Forward task planner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has been wrapped as </a:t>
            </a:r>
            <a:r>
              <a:rPr lang="en-US" sz="2000" dirty="0">
                <a:latin typeface="Calibri" pitchFamily="34" charset="0"/>
                <a:cs typeface="Arial" charset="0"/>
              </a:rPr>
              <a:t>a </a:t>
            </a:r>
            <a:r>
              <a:rPr lang="en-US" sz="2000" b="1" dirty="0">
                <a:latin typeface="Calibri" pitchFamily="34" charset="0"/>
                <a:cs typeface="Arial" charset="0"/>
              </a:rPr>
              <a:t>ROS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service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that: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Uses 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PDDL domain and problem files as request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Returns the 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sequence of actions as a vector of strings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28" y="1124744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  <p:cxnSp>
        <p:nvCxnSpPr>
          <p:cNvPr id="10" name="Conector angular 9"/>
          <p:cNvCxnSpPr/>
          <p:nvPr/>
        </p:nvCxnSpPr>
        <p:spPr>
          <a:xfrm rot="16200000" flipH="1">
            <a:off x="-31661" y="2917963"/>
            <a:ext cx="2520280" cy="1526129"/>
          </a:xfrm>
          <a:prstGeom prst="bentConnector3">
            <a:avLst>
              <a:gd name="adj1" fmla="val 10086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 flipV="1">
            <a:off x="605390" y="980728"/>
            <a:ext cx="4050450" cy="277515"/>
          </a:xfrm>
          <a:prstGeom prst="bentConnector3">
            <a:avLst>
              <a:gd name="adj1" fmla="val -25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904"/>
    </mc:Choice>
    <mc:Fallback xmlns="">
      <p:transition advClick="0" advTm="3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7EF74E5-8894-4448-B20D-1F5D1B92BC87}"/>
              </a:ext>
            </a:extLst>
          </p:cNvPr>
          <p:cNvSpPr txBox="1">
            <a:spLocks/>
          </p:cNvSpPr>
          <p:nvPr/>
        </p:nvSpPr>
        <p:spPr>
          <a:xfrm>
            <a:off x="47328" y="4149080"/>
            <a:ext cx="6589424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An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XML file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has been conceived as the intermediate </a:t>
            </a:r>
            <a:r>
              <a:rPr lang="en-US" sz="2000" dirty="0">
                <a:latin typeface="Calibri" pitchFamily="34" charset="0"/>
                <a:cs typeface="Arial" charset="0"/>
              </a:rPr>
              <a:t>layer for the </a:t>
            </a:r>
            <a:r>
              <a:rPr lang="en-US" sz="2000" i="1" dirty="0">
                <a:latin typeface="Calibri" pitchFamily="34" charset="0"/>
                <a:cs typeface="Arial" charset="0"/>
              </a:rPr>
              <a:t>flexible linkage</a:t>
            </a:r>
            <a:r>
              <a:rPr lang="en-US" sz="2000" dirty="0">
                <a:latin typeface="Calibri" pitchFamily="34" charset="0"/>
                <a:cs typeface="Arial" charset="0"/>
              </a:rPr>
              <a:t>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between: 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symbolic </a:t>
            </a:r>
            <a:r>
              <a:rPr lang="en-US" sz="2000" b="1" dirty="0">
                <a:latin typeface="Calibri" pitchFamily="34" charset="0"/>
                <a:cs typeface="Arial" charset="0"/>
              </a:rPr>
              <a:t>actions </a:t>
            </a:r>
            <a:r>
              <a:rPr lang="en-US" sz="2000" dirty="0">
                <a:latin typeface="Calibri" pitchFamily="34" charset="0"/>
                <a:cs typeface="Arial" charset="0"/>
              </a:rPr>
              <a:t>and 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geometric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data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7924" y="0"/>
            <a:ext cx="12184075" cy="836712"/>
          </a:xfrm>
        </p:spPr>
        <p:txBody>
          <a:bodyPr/>
          <a:lstStyle/>
          <a:p>
            <a:r>
              <a:rPr lang="en-US" dirty="0"/>
              <a:t>Interfacing layers </a:t>
            </a:r>
            <a:r>
              <a:rPr lang="en-US" dirty="0" smtClean="0"/>
              <a:t>proposal and 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5F77F32-A52B-4CA5-BC29-4694CBFAD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4624"/>
            <a:ext cx="4464496" cy="628505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154"/>
    </mc:Choice>
    <mc:Fallback xmlns="">
      <p:transition advClick="0" advTm="2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7EF74E5-8894-4448-B20D-1F5D1B92BC87}"/>
              </a:ext>
            </a:extLst>
          </p:cNvPr>
          <p:cNvSpPr txBox="1">
            <a:spLocks/>
          </p:cNvSpPr>
          <p:nvPr/>
        </p:nvSpPr>
        <p:spPr>
          <a:xfrm>
            <a:off x="47328" y="4149080"/>
            <a:ext cx="658942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The TAMP configuration file includes the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files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: 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the </a:t>
            </a:r>
            <a:r>
              <a:rPr lang="en-US" sz="2000" b="1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PDDL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domain and problem </a:t>
            </a:r>
            <a:r>
              <a:rPr lang="en-US" sz="2000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files</a:t>
            </a:r>
            <a:endParaRPr lang="en-US" sz="2000" i="1" dirty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the </a:t>
            </a:r>
            <a:r>
              <a:rPr lang="en-US" sz="2000" b="1" i="1" dirty="0" err="1">
                <a:solidFill>
                  <a:srgbClr val="007BC0"/>
                </a:solidFill>
                <a:latin typeface="Calibri" pitchFamily="34" charset="0"/>
                <a:cs typeface="Arial" charset="0"/>
              </a:rPr>
              <a:t>Kautham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problem file</a:t>
            </a:r>
          </a:p>
        </p:txBody>
      </p:sp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7924" y="0"/>
            <a:ext cx="12184075" cy="836712"/>
          </a:xfrm>
        </p:spPr>
        <p:txBody>
          <a:bodyPr/>
          <a:lstStyle/>
          <a:p>
            <a:r>
              <a:rPr lang="en-US" dirty="0"/>
              <a:t>Interfacing layers </a:t>
            </a:r>
            <a:r>
              <a:rPr lang="en-US" dirty="0" smtClean="0"/>
              <a:t>proposal and 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5F77F32-A52B-4CA5-BC29-4694CBFAD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4624"/>
            <a:ext cx="4464496" cy="628505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44072" y="260648"/>
            <a:ext cx="4176464" cy="6480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88"/>
    </mc:Choice>
    <mc:Fallback xmlns="">
      <p:transition advClick="0" advTm="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7EF74E5-8894-4448-B20D-1F5D1B92BC87}"/>
              </a:ext>
            </a:extLst>
          </p:cNvPr>
          <p:cNvSpPr txBox="1">
            <a:spLocks/>
          </p:cNvSpPr>
          <p:nvPr/>
        </p:nvSpPr>
        <p:spPr>
          <a:xfrm>
            <a:off x="47328" y="4149080"/>
            <a:ext cx="655272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The TAMP configuration file includes information on the </a:t>
            </a:r>
            <a:r>
              <a:rPr lang="en-US" sz="2000" b="1" dirty="0">
                <a:latin typeface="Calibri" pitchFamily="34" charset="0"/>
                <a:cs typeface="Arial" charset="0"/>
              </a:rPr>
              <a:t>initial state</a:t>
            </a:r>
            <a:r>
              <a:rPr lang="en-US" sz="2000" dirty="0">
                <a:latin typeface="Calibri" pitchFamily="34" charset="0"/>
                <a:cs typeface="Arial" charset="0"/>
              </a:rPr>
              <a:t>: 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Objects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to be manipulated and their poses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Robots</a:t>
            </a:r>
            <a:r>
              <a:rPr lang="en-US" sz="2000" i="1" dirty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, their control files and the controls values that define the robot initial </a:t>
            </a:r>
            <a:r>
              <a:rPr lang="en-US" sz="2000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configuration </a:t>
            </a:r>
            <a:endParaRPr lang="en-US" sz="2000" i="1" dirty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7924" y="0"/>
            <a:ext cx="12184075" cy="836712"/>
          </a:xfrm>
        </p:spPr>
        <p:txBody>
          <a:bodyPr/>
          <a:lstStyle/>
          <a:p>
            <a:r>
              <a:rPr lang="en-US" dirty="0"/>
              <a:t>Interfacing layers </a:t>
            </a:r>
            <a:r>
              <a:rPr lang="en-US" dirty="0" smtClean="0"/>
              <a:t>proposal and 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5F77F32-A52B-4CA5-BC29-4694CBFAD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4624"/>
            <a:ext cx="4464496" cy="628505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44072" y="908720"/>
            <a:ext cx="4176464" cy="144016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0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56"/>
    </mc:Choice>
    <mc:Fallback xmlns="">
      <p:transition advClick="0" advTm="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7EF74E5-8894-4448-B20D-1F5D1B92BC87}"/>
              </a:ext>
            </a:extLst>
          </p:cNvPr>
          <p:cNvSpPr txBox="1">
            <a:spLocks/>
          </p:cNvSpPr>
          <p:nvPr/>
        </p:nvSpPr>
        <p:spPr>
          <a:xfrm>
            <a:off x="47328" y="4149080"/>
            <a:ext cx="655272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The TAMP configuration file includes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information linking the symbols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involved in the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PDDL 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Actions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with the required geometric information to 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plan the motions that may allow to actually perform those actions.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Pick</a:t>
            </a:r>
            <a:r>
              <a:rPr lang="en-US" sz="2000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Place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1" dirty="0" smtClean="0">
                <a:solidFill>
                  <a:srgbClr val="007BC0"/>
                </a:solidFill>
                <a:latin typeface="Calibri" pitchFamily="34" charset="0"/>
                <a:cs typeface="Arial" charset="0"/>
              </a:rPr>
              <a:t>Move</a:t>
            </a:r>
            <a:endParaRPr lang="en-US" sz="2000" i="1" dirty="0">
              <a:solidFill>
                <a:srgbClr val="007BC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7924" y="0"/>
            <a:ext cx="12184075" cy="836712"/>
          </a:xfrm>
        </p:spPr>
        <p:txBody>
          <a:bodyPr/>
          <a:lstStyle/>
          <a:p>
            <a:r>
              <a:rPr lang="en-US" dirty="0"/>
              <a:t>Interfacing layers </a:t>
            </a:r>
            <a:r>
              <a:rPr lang="en-US" dirty="0" smtClean="0"/>
              <a:t>proposal and 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5F77F32-A52B-4CA5-BC29-4694CBFAD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4624"/>
            <a:ext cx="4464496" cy="628505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16080" y="2348880"/>
            <a:ext cx="4176464" cy="38884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28"/>
    </mc:Choice>
    <mc:Fallback xmlns="">
      <p:transition advClick="0" advTm="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Interfacing layers </a:t>
            </a:r>
            <a:r>
              <a:rPr lang="en-US" b="0" dirty="0" smtClean="0"/>
              <a:t>proposal and </a:t>
            </a:r>
            <a:r>
              <a:rPr lang="en-US" dirty="0" smtClean="0"/>
              <a:t>the TAMP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1124744"/>
            <a:ext cx="8037309" cy="44694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1268760"/>
            <a:ext cx="3356454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99456" y="1340768"/>
            <a:ext cx="122413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943842" y="1772816"/>
            <a:ext cx="373633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07368" y="4653136"/>
            <a:ext cx="17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rgbClr val="007BC0"/>
                </a:solidFill>
              </a:rPr>
              <a:t>Initialization</a:t>
            </a:r>
            <a:endParaRPr lang="es-ES" sz="2000" i="1" dirty="0">
              <a:solidFill>
                <a:srgbClr val="007BC0"/>
              </a:solidFill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31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0"/>
    </mc:Choice>
    <mc:Fallback xmlns="">
      <p:transition advClick="0" advTm="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PT_IOC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31459</TotalTime>
  <Words>518</Words>
  <Application>Microsoft Office PowerPoint</Application>
  <PresentationFormat>Panorámica</PresentationFormat>
  <Paragraphs>74</Paragraphs>
  <Slides>16</Slides>
  <Notes>16</Notes>
  <HiddenSlides>0</HiddenSlides>
  <MMClips>14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Droid Sans Fallback</vt:lpstr>
      <vt:lpstr>FreeSans</vt:lpstr>
      <vt:lpstr>Helvetica</vt:lpstr>
      <vt:lpstr>Wingdings</vt:lpstr>
      <vt:lpstr>PPT_IOC_v2</vt:lpstr>
      <vt:lpstr>Flexibly configuring  task and motion planning problems  for mobile manipulators</vt:lpstr>
      <vt:lpstr>Problem statement and proposed solution  </vt:lpstr>
      <vt:lpstr>The motion planning server and the task planning server </vt:lpstr>
      <vt:lpstr>The motion planning server and the task planning server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Interfacing layers proposal and the TAMP client  </vt:lpstr>
      <vt:lpstr>An example, discussion and future work  </vt:lpstr>
      <vt:lpstr>An example, discussion and future work  </vt:lpstr>
      <vt:lpstr>Flexibly configuring  task and motion planning problems  for mobile manipulators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carme.martinez</dc:creator>
  <cp:lastModifiedBy>jan.rosell</cp:lastModifiedBy>
  <cp:revision>1258</cp:revision>
  <cp:lastPrinted>2012-09-14T08:30:40Z</cp:lastPrinted>
  <dcterms:created xsi:type="dcterms:W3CDTF">2012-02-07T10:35:30Z</dcterms:created>
  <dcterms:modified xsi:type="dcterms:W3CDTF">2020-08-28T16:44:10Z</dcterms:modified>
</cp:coreProperties>
</file>