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2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2" r:id="rId10"/>
    <p:sldId id="266" r:id="rId11"/>
    <p:sldId id="267" r:id="rId12"/>
    <p:sldId id="268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641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44630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181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8380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302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13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5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8143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6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9940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7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05755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8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105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10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4026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52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70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837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5698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821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132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513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893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6199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8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321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240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286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712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8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0369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52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654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62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The Business Problem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Given an IT department’s operational data for multiple software machines, is it possible to predict run time anomalies to investigate potential failures and prevent downtimes before they happen.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F6A71-62EC-4054-A672-BFF05D83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82" y="1861083"/>
            <a:ext cx="3981531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Modelling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404361" y="2140401"/>
            <a:ext cx="8335277" cy="354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Algorithms compared – Random Forest, Logistic Regression, XG Boost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 for scoring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Area under ROC curve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Algorithm chosen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XG 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4963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Modelling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58618" y="1459055"/>
            <a:ext cx="4313382" cy="415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score (area under roc curve):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0.88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 score: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0.86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C5F97-A4D2-4D3B-972E-7BF6F680EA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5696" y="1579127"/>
            <a:ext cx="3656445" cy="2730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F392B-47FD-4FB0-9704-9B7673BF4B4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55696" y="5278873"/>
            <a:ext cx="3656444" cy="64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A3EBDC-9894-4207-809F-265CEADF1029}"/>
              </a:ext>
            </a:extLst>
          </p:cNvPr>
          <p:cNvSpPr txBox="1"/>
          <p:nvPr/>
        </p:nvSpPr>
        <p:spPr>
          <a:xfrm>
            <a:off x="4855696" y="5000660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 panose="020B0603020202020204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3825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Most Important Features for Anomaly Detection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6AAC2-D403-4864-B322-66CD60295A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2214" y="1371600"/>
            <a:ext cx="6400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F093B-1697-4C95-85A4-A1946E18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Google Shape;46;p1">
            <a:extLst>
              <a:ext uri="{FF2B5EF4-FFF2-40B4-BE49-F238E27FC236}">
                <a16:creationId xmlns:a16="http://schemas.microsoft.com/office/drawing/2014/main" id="{F0262A71-FFE0-421A-981F-CECEFC50B371}"/>
              </a:ext>
            </a:extLst>
          </p:cNvPr>
          <p:cNvSpPr txBox="1">
            <a:spLocks/>
          </p:cNvSpPr>
          <p:nvPr/>
        </p:nvSpPr>
        <p:spPr>
          <a:xfrm>
            <a:off x="331615" y="455710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SzPts val="1400"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Recommendation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Google Shape;48;p1">
            <a:extLst>
              <a:ext uri="{FF2B5EF4-FFF2-40B4-BE49-F238E27FC236}">
                <a16:creationId xmlns:a16="http://schemas.microsoft.com/office/drawing/2014/main" id="{A7B0ABFC-EBF4-48F3-8F5B-322B019793A4}"/>
              </a:ext>
            </a:extLst>
          </p:cNvPr>
          <p:cNvSpPr txBox="1"/>
          <p:nvPr/>
        </p:nvSpPr>
        <p:spPr>
          <a:xfrm>
            <a:off x="545038" y="1548782"/>
            <a:ext cx="8335277" cy="354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Implement thresholds to alert stakeholders: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 CPU </a:t>
            </a:r>
            <a:r>
              <a:rPr lang="en-US" b="1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–</a:t>
            </a:r>
            <a:r>
              <a:rPr lang="en-US" b="1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0.91</a:t>
            </a:r>
            <a:endParaRPr lang="en-US" b="1" dirty="0">
              <a:solidFill>
                <a:srgbClr val="92D050"/>
              </a:solidFill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Last GC duration: </a:t>
            </a:r>
            <a:r>
              <a:rPr lang="en-US" sz="1800" b="1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Marksweep</a:t>
            </a:r>
            <a:r>
              <a:rPr lang="en-US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–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1897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Memory space usage: PS Eden Space used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0.56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Connection delay: source08 CPR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61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92D050"/>
              </a:solidFill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2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Future scope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Google Shape;48;p1">
            <a:extLst>
              <a:ext uri="{FF2B5EF4-FFF2-40B4-BE49-F238E27FC236}">
                <a16:creationId xmlns:a16="http://schemas.microsoft.com/office/drawing/2014/main" id="{A120E1F8-3616-4EE7-AB53-770800FA8BAF}"/>
              </a:ext>
            </a:extLst>
          </p:cNvPr>
          <p:cNvSpPr txBox="1"/>
          <p:nvPr/>
        </p:nvSpPr>
        <p:spPr>
          <a:xfrm>
            <a:off x="404361" y="2177347"/>
            <a:ext cx="8335277" cy="354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Record more data for better cutoff limits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Analyze all software machines for additional cost savings</a:t>
            </a:r>
            <a:endParaRPr lang="en-US" b="1" dirty="0">
              <a:solidFill>
                <a:srgbClr val="92D050"/>
              </a:solidFill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Time series analysis after enough data has been collected</a:t>
            </a:r>
            <a:endParaRPr lang="en-US" b="1" dirty="0">
              <a:solidFill>
                <a:srgbClr val="92D050"/>
              </a:solidFill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0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Context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8" y="1253710"/>
            <a:ext cx="8335277" cy="275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Software operational data for 100 machines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nomaly detection in a single machine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Cost reduction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27227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Anomalies occur when </a:t>
            </a:r>
            <a:r>
              <a:rPr lang="en-US" dirty="0">
                <a:solidFill>
                  <a:srgbClr val="92D05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thread count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reaches ~115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87EA2-661D-46EB-9B24-E35210F102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2614" y="1728811"/>
            <a:ext cx="4114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493C5-D5B0-4235-BA5E-455404608F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2614" y="1728811"/>
            <a:ext cx="4114800" cy="3200400"/>
          </a:xfrm>
          <a:prstGeom prst="rect">
            <a:avLst/>
          </a:prstGeom>
        </p:spPr>
      </p:pic>
      <p:sp>
        <p:nvSpPr>
          <p:cNvPr id="9" name="Google Shape;48;p1">
            <a:extLst>
              <a:ext uri="{FF2B5EF4-FFF2-40B4-BE49-F238E27FC236}">
                <a16:creationId xmlns:a16="http://schemas.microsoft.com/office/drawing/2014/main" id="{CCCC6E26-ED73-4938-B9EC-32C7630D5288}"/>
              </a:ext>
            </a:extLst>
          </p:cNvPr>
          <p:cNvSpPr txBox="1"/>
          <p:nvPr/>
        </p:nvSpPr>
        <p:spPr>
          <a:xfrm>
            <a:off x="273701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Anomalies seen when </a:t>
            </a:r>
            <a:r>
              <a:rPr lang="en-US" sz="18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 CPU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crosses ~0.85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 recovers after dropping below 0.6</a:t>
            </a:r>
            <a:endParaRPr lang="en-US" sz="18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2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GC Activity: </a:t>
            </a:r>
            <a:r>
              <a:rPr lang="en-US" sz="1800" dirty="0" err="1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Marksweep</a:t>
            </a:r>
            <a:r>
              <a:rPr lang="en-US" sz="18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normally one.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Spikes to 3.5 when anomalies occur.</a:t>
            </a:r>
            <a:endParaRPr lang="en-US" sz="18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50FD2-7658-40C0-A6C5-F3CFF5738A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2614" y="1828800"/>
            <a:ext cx="4114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1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Failure </a:t>
            </a:r>
            <a:r>
              <a:rPr lang="fr-FR" dirty="0" err="1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occurs</a:t>
            </a:r>
            <a:r>
              <a:rPr lang="fr-FR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when</a:t>
            </a:r>
            <a:r>
              <a:rPr lang="fr-FR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Active connections: source09 CPR </a:t>
            </a:r>
            <a:r>
              <a:rPr lang="fr-FR" sz="18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reach</a:t>
            </a:r>
            <a:r>
              <a:rPr lang="fr-FR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35 connections. </a:t>
            </a:r>
            <a:endParaRPr lang="en-US" sz="18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632D0-7596-490F-8C32-A91F290236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2614" y="1828800"/>
            <a:ext cx="4114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8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Anomalies seen after multiple consecutive spikes over 0.8 in </a:t>
            </a:r>
            <a:r>
              <a:rPr lang="en-US" sz="18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Rel. heap usage</a:t>
            </a:r>
            <a:endParaRPr lang="en-US" sz="18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246B3-9881-45F3-87D3-102ED04BA3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7341" y="1828800"/>
            <a:ext cx="4114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141025" y="5824744"/>
            <a:ext cx="7371115" cy="9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Multiple features with a moderate to very high degree of correlation</a:t>
            </a:r>
            <a:endParaRPr lang="en-US" sz="1800" b="1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B753D-26A0-4AD9-8502-E04F2832B7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7939" y="838127"/>
            <a:ext cx="6488723" cy="48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0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E2B6E-DE00-429A-A848-3EBBE6A9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B5370A-F1D1-48B1-BEFD-4898EAD60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173182"/>
            <a:ext cx="6400800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5A8A22-8E6B-4F57-9D8B-4689666204B2}"/>
              </a:ext>
            </a:extLst>
          </p:cNvPr>
          <p:cNvSpPr txBox="1"/>
          <p:nvPr/>
        </p:nvSpPr>
        <p:spPr>
          <a:xfrm>
            <a:off x="295562" y="4548772"/>
            <a:ext cx="2493819" cy="144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hread counts spike &gt; system and process CPU spike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 and process CPU spike &gt; delays spike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296F5-B531-4125-9422-B3F77C96D402}"/>
              </a:ext>
            </a:extLst>
          </p:cNvPr>
          <p:cNvSpPr/>
          <p:nvPr/>
        </p:nvSpPr>
        <p:spPr>
          <a:xfrm>
            <a:off x="5126181" y="4387272"/>
            <a:ext cx="1921163" cy="202276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C337EC-04D9-4128-9CB4-DA327E16A1EB}"/>
              </a:ext>
            </a:extLst>
          </p:cNvPr>
          <p:cNvSpPr/>
          <p:nvPr/>
        </p:nvSpPr>
        <p:spPr>
          <a:xfrm>
            <a:off x="3135747" y="4378036"/>
            <a:ext cx="1921163" cy="202276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466CF-94D5-4DBC-B53F-F1B3739C4ACF}"/>
              </a:ext>
            </a:extLst>
          </p:cNvPr>
          <p:cNvSpPr/>
          <p:nvPr/>
        </p:nvSpPr>
        <p:spPr>
          <a:xfrm>
            <a:off x="7102762" y="4378036"/>
            <a:ext cx="1921163" cy="20227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6A7B2-1A97-4711-91BE-D516DA9CF27A}"/>
              </a:ext>
            </a:extLst>
          </p:cNvPr>
          <p:cNvSpPr/>
          <p:nvPr/>
        </p:nvSpPr>
        <p:spPr>
          <a:xfrm>
            <a:off x="5121564" y="2336800"/>
            <a:ext cx="1921163" cy="20227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E9F5F-0A76-4BBD-B340-96BA04FBAF7A}"/>
              </a:ext>
            </a:extLst>
          </p:cNvPr>
          <p:cNvSpPr/>
          <p:nvPr/>
        </p:nvSpPr>
        <p:spPr>
          <a:xfrm>
            <a:off x="3135747" y="284017"/>
            <a:ext cx="1921163" cy="20227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3C8ED-40D9-4918-B3F0-15E3354679F3}"/>
              </a:ext>
            </a:extLst>
          </p:cNvPr>
          <p:cNvSpPr txBox="1"/>
          <p:nvPr/>
        </p:nvSpPr>
        <p:spPr>
          <a:xfrm>
            <a:off x="341743" y="1587524"/>
            <a:ext cx="2493819" cy="227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C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Highly correlated features:</a:t>
            </a:r>
          </a:p>
          <a:p>
            <a:pPr marL="171450" marR="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Connection</a:t>
            </a:r>
            <a:r>
              <a:rPr lang="en-US" sz="1200" dirty="0">
                <a:solidFill>
                  <a:srgbClr val="FFC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delay: source01 CPR &lt;&gt; Connection delay: source10 DSR</a:t>
            </a:r>
          </a:p>
          <a:p>
            <a:pPr marL="171450" marR="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Total thread count &lt;&gt; Daemon thread count</a:t>
            </a:r>
          </a:p>
          <a:p>
            <a:pPr marL="171450" marR="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 CPU &lt;&gt; Process CPU: OS</a:t>
            </a:r>
          </a:p>
        </p:txBody>
      </p:sp>
    </p:spTree>
    <p:extLst>
      <p:ext uri="{BB962C8B-B14F-4D97-AF65-F5344CB8AC3E}">
        <p14:creationId xmlns:p14="http://schemas.microsoft.com/office/powerpoint/2010/main" val="1306197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179</TotalTime>
  <Words>2951</Words>
  <Application>Microsoft Office PowerPoint</Application>
  <PresentationFormat>On-screen Show (4:3)</PresentationFormat>
  <Paragraphs>194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Calisto MT</vt:lpstr>
      <vt:lpstr>Symbol</vt:lpstr>
      <vt:lpstr>Times New Roman</vt:lpstr>
      <vt:lpstr>Trebuchet MS</vt:lpstr>
      <vt:lpstr>Wingdings 2</vt:lpstr>
      <vt:lpstr>Slate</vt:lpstr>
      <vt:lpstr>The Business Problem</vt:lpstr>
      <vt:lpstr>Context</vt:lpstr>
      <vt:lpstr>Data Analysis</vt:lpstr>
      <vt:lpstr>Data Analysis</vt:lpstr>
      <vt:lpstr>Data Analysis</vt:lpstr>
      <vt:lpstr>Data Analysis</vt:lpstr>
      <vt:lpstr>Data Analysis</vt:lpstr>
      <vt:lpstr>Data Analysis</vt:lpstr>
      <vt:lpstr>PowerPoint Presentation</vt:lpstr>
      <vt:lpstr>Modelling</vt:lpstr>
      <vt:lpstr>Modelling</vt:lpstr>
      <vt:lpstr>Most Important Features for Anomaly Detection</vt:lpstr>
      <vt:lpstr>PowerPoint Presentation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Siddiqui, Sandala</cp:lastModifiedBy>
  <cp:revision>28</cp:revision>
  <dcterms:modified xsi:type="dcterms:W3CDTF">2021-05-10T19:24:41Z</dcterms:modified>
</cp:coreProperties>
</file>