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9" r:id="rId2"/>
    <p:sldId id="256" r:id="rId3"/>
    <p:sldId id="260" r:id="rId4"/>
    <p:sldId id="261" r:id="rId5"/>
    <p:sldId id="263"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4660"/>
  </p:normalViewPr>
  <p:slideViewPr>
    <p:cSldViewPr snapToGrid="0">
      <p:cViewPr varScale="1">
        <p:scale>
          <a:sx n="59" d="100"/>
          <a:sy n="59" d="100"/>
        </p:scale>
        <p:origin x="8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692B8-5EC9-4C4C-BC47-C5267458ACB4}" type="datetimeFigureOut">
              <a:rPr lang="en-US" smtClean="0"/>
              <a:t>10/7/2024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495D5A-E44F-4DDA-A78E-7C2BD75D0E87}" type="slidenum">
              <a:rPr lang="en-US" smtClean="0"/>
              <a:t>‹#›</a:t>
            </a:fld>
            <a:endParaRPr lang="en-US"/>
          </a:p>
        </p:txBody>
      </p:sp>
    </p:spTree>
    <p:extLst>
      <p:ext uri="{BB962C8B-B14F-4D97-AF65-F5344CB8AC3E}">
        <p14:creationId xmlns:p14="http://schemas.microsoft.com/office/powerpoint/2010/main" val="3278394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AD9E-2A40-4844-BB36-1E69374DAC39}" type="datetime1">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E7540-7595-4F5D-906F-2E386B27701A}" type="slidenum">
              <a:rPr lang="en-US" smtClean="0"/>
              <a:t>‹#›</a:t>
            </a:fld>
            <a:endParaRPr lang="en-US"/>
          </a:p>
        </p:txBody>
      </p:sp>
    </p:spTree>
    <p:extLst>
      <p:ext uri="{BB962C8B-B14F-4D97-AF65-F5344CB8AC3E}">
        <p14:creationId xmlns:p14="http://schemas.microsoft.com/office/powerpoint/2010/main" val="178972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CF6C7E-7278-49CB-BB7C-B081395A1F53}" type="datetime1">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E7540-7595-4F5D-906F-2E386B27701A}" type="slidenum">
              <a:rPr lang="en-US" smtClean="0"/>
              <a:t>‹#›</a:t>
            </a:fld>
            <a:endParaRPr lang="en-US"/>
          </a:p>
        </p:txBody>
      </p:sp>
    </p:spTree>
    <p:extLst>
      <p:ext uri="{BB962C8B-B14F-4D97-AF65-F5344CB8AC3E}">
        <p14:creationId xmlns:p14="http://schemas.microsoft.com/office/powerpoint/2010/main" val="3022545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7C666-5979-44F3-970B-E82CD3BEF8D3}" type="datetime1">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E7540-7595-4F5D-906F-2E386B27701A}" type="slidenum">
              <a:rPr lang="en-US" smtClean="0"/>
              <a:t>‹#›</a:t>
            </a:fld>
            <a:endParaRPr lang="en-US"/>
          </a:p>
        </p:txBody>
      </p:sp>
    </p:spTree>
    <p:extLst>
      <p:ext uri="{BB962C8B-B14F-4D97-AF65-F5344CB8AC3E}">
        <p14:creationId xmlns:p14="http://schemas.microsoft.com/office/powerpoint/2010/main" val="3911817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A946B-0F7A-446B-A204-157FE40F7C6D}" type="datetime1">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E7540-7595-4F5D-906F-2E386B27701A}" type="slidenum">
              <a:rPr lang="en-US" smtClean="0"/>
              <a:t>‹#›</a:t>
            </a:fld>
            <a:endParaRPr lang="en-US"/>
          </a:p>
        </p:txBody>
      </p:sp>
    </p:spTree>
    <p:extLst>
      <p:ext uri="{BB962C8B-B14F-4D97-AF65-F5344CB8AC3E}">
        <p14:creationId xmlns:p14="http://schemas.microsoft.com/office/powerpoint/2010/main" val="3019430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23B2A1-4BAF-4215-A5EC-A654325B4E6D}" type="datetime1">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EE7540-7595-4F5D-906F-2E386B27701A}" type="slidenum">
              <a:rPr lang="en-US" smtClean="0"/>
              <a:t>‹#›</a:t>
            </a:fld>
            <a:endParaRPr lang="en-US"/>
          </a:p>
        </p:txBody>
      </p:sp>
    </p:spTree>
    <p:extLst>
      <p:ext uri="{BB962C8B-B14F-4D97-AF65-F5344CB8AC3E}">
        <p14:creationId xmlns:p14="http://schemas.microsoft.com/office/powerpoint/2010/main" val="211730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CCFC1F-A445-401A-8C2B-E680C48F24BD}" type="datetime1">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E7540-7595-4F5D-906F-2E386B27701A}" type="slidenum">
              <a:rPr lang="en-US" smtClean="0"/>
              <a:t>‹#›</a:t>
            </a:fld>
            <a:endParaRPr lang="en-US"/>
          </a:p>
        </p:txBody>
      </p:sp>
    </p:spTree>
    <p:extLst>
      <p:ext uri="{BB962C8B-B14F-4D97-AF65-F5344CB8AC3E}">
        <p14:creationId xmlns:p14="http://schemas.microsoft.com/office/powerpoint/2010/main" val="1625557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C00150-B90A-49E3-A072-C210AFC4AF36}" type="datetime1">
              <a:rPr lang="en-US" smtClean="0"/>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EE7540-7595-4F5D-906F-2E386B27701A}" type="slidenum">
              <a:rPr lang="en-US" smtClean="0"/>
              <a:t>‹#›</a:t>
            </a:fld>
            <a:endParaRPr lang="en-US"/>
          </a:p>
        </p:txBody>
      </p:sp>
    </p:spTree>
    <p:extLst>
      <p:ext uri="{BB962C8B-B14F-4D97-AF65-F5344CB8AC3E}">
        <p14:creationId xmlns:p14="http://schemas.microsoft.com/office/powerpoint/2010/main" val="47018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281714-21C9-4A8F-BE6C-C91DE7E05CC7}" type="datetime1">
              <a:rPr lang="en-US" smtClean="0"/>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EE7540-7595-4F5D-906F-2E386B27701A}" type="slidenum">
              <a:rPr lang="en-US" smtClean="0"/>
              <a:t>‹#›</a:t>
            </a:fld>
            <a:endParaRPr lang="en-US"/>
          </a:p>
        </p:txBody>
      </p:sp>
    </p:spTree>
    <p:extLst>
      <p:ext uri="{BB962C8B-B14F-4D97-AF65-F5344CB8AC3E}">
        <p14:creationId xmlns:p14="http://schemas.microsoft.com/office/powerpoint/2010/main" val="3269643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96098D-D29A-45EB-8943-F38E325B8A97}" type="datetime1">
              <a:rPr lang="en-US" smtClean="0"/>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EE7540-7595-4F5D-906F-2E386B27701A}" type="slidenum">
              <a:rPr lang="en-US" smtClean="0"/>
              <a:t>‹#›</a:t>
            </a:fld>
            <a:endParaRPr lang="en-US"/>
          </a:p>
        </p:txBody>
      </p:sp>
    </p:spTree>
    <p:extLst>
      <p:ext uri="{BB962C8B-B14F-4D97-AF65-F5344CB8AC3E}">
        <p14:creationId xmlns:p14="http://schemas.microsoft.com/office/powerpoint/2010/main" val="3354357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467A19-7314-4DCA-8EA3-86D0F3DB7EBC}" type="datetime1">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E7540-7595-4F5D-906F-2E386B27701A}" type="slidenum">
              <a:rPr lang="en-US" smtClean="0"/>
              <a:t>‹#›</a:t>
            </a:fld>
            <a:endParaRPr lang="en-US"/>
          </a:p>
        </p:txBody>
      </p:sp>
    </p:spTree>
    <p:extLst>
      <p:ext uri="{BB962C8B-B14F-4D97-AF65-F5344CB8AC3E}">
        <p14:creationId xmlns:p14="http://schemas.microsoft.com/office/powerpoint/2010/main" val="2453303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790350-4029-4F9A-83BB-C6B82B72E9E3}" type="datetime1">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EE7540-7595-4F5D-906F-2E386B27701A}" type="slidenum">
              <a:rPr lang="en-US" smtClean="0"/>
              <a:t>‹#›</a:t>
            </a:fld>
            <a:endParaRPr lang="en-US"/>
          </a:p>
        </p:txBody>
      </p:sp>
    </p:spTree>
    <p:extLst>
      <p:ext uri="{BB962C8B-B14F-4D97-AF65-F5344CB8AC3E}">
        <p14:creationId xmlns:p14="http://schemas.microsoft.com/office/powerpoint/2010/main" val="4247780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10BA3C-A548-49AB-9A6A-59A372506A56}" type="datetime1">
              <a:rPr lang="en-US" smtClean="0"/>
              <a:t>10/7/2024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1EE7540-7595-4F5D-906F-2E386B27701A}" type="slidenum">
              <a:rPr lang="en-US" smtClean="0"/>
              <a:t>‹#›</a:t>
            </a:fld>
            <a:endParaRPr lang="en-US"/>
          </a:p>
        </p:txBody>
      </p:sp>
    </p:spTree>
    <p:extLst>
      <p:ext uri="{BB962C8B-B14F-4D97-AF65-F5344CB8AC3E}">
        <p14:creationId xmlns:p14="http://schemas.microsoft.com/office/powerpoint/2010/main" val="1631544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g" /><Relationship Id="rId1" Type="http://schemas.openxmlformats.org/officeDocument/2006/relationships/slideLayout" Target="../slideLayouts/slideLayout2.xml" /><Relationship Id="rId4" Type="http://schemas.openxmlformats.org/officeDocument/2006/relationships/image" Target="../media/image11.jpeg" /></Relationships>
</file>

<file path=ppt/slides/_rels/slide6.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3" name="Rectangle 1052">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9BF4CD-48CB-2B0E-0945-2459D01F6CE4}"/>
              </a:ext>
            </a:extLst>
          </p:cNvPr>
          <p:cNvSpPr>
            <a:spLocks noGrp="1"/>
          </p:cNvSpPr>
          <p:nvPr>
            <p:ph type="ctrTitle"/>
          </p:nvPr>
        </p:nvSpPr>
        <p:spPr>
          <a:xfrm>
            <a:off x="589559" y="357448"/>
            <a:ext cx="5763303" cy="1587121"/>
          </a:xfrm>
        </p:spPr>
        <p:txBody>
          <a:bodyPr vert="horz" lIns="91440" tIns="45720" rIns="91440" bIns="45720" rtlCol="0" anchor="ctr">
            <a:normAutofit fontScale="90000"/>
          </a:bodyPr>
          <a:lstStyle/>
          <a:p>
            <a:pPr algn="l">
              <a:spcAft>
                <a:spcPts val="800"/>
              </a:spcAft>
            </a:pPr>
            <a:br>
              <a:rPr lang="en-US" sz="1000" b="1" kern="1200" dirty="0">
                <a:solidFill>
                  <a:schemeClr val="tx1"/>
                </a:solidFill>
                <a:latin typeface="+mj-lt"/>
                <a:ea typeface="+mj-ea"/>
                <a:cs typeface="+mj-cs"/>
              </a:rPr>
            </a:br>
            <a:br>
              <a:rPr lang="en-US" sz="1000" b="1" kern="1200" dirty="0">
                <a:solidFill>
                  <a:schemeClr val="tx1"/>
                </a:solidFill>
                <a:latin typeface="+mj-lt"/>
                <a:ea typeface="+mj-ea"/>
                <a:cs typeface="+mj-cs"/>
              </a:rPr>
            </a:br>
            <a:br>
              <a:rPr lang="en-US" sz="1000" b="1" kern="1200" dirty="0">
                <a:solidFill>
                  <a:schemeClr val="tx1"/>
                </a:solidFill>
                <a:latin typeface="+mj-lt"/>
                <a:ea typeface="+mj-ea"/>
                <a:cs typeface="+mj-cs"/>
              </a:rPr>
            </a:br>
            <a:r>
              <a:rPr lang="en-US" sz="3100" b="1" kern="1200" dirty="0">
                <a:solidFill>
                  <a:schemeClr val="tx2">
                    <a:lumMod val="75000"/>
                    <a:lumOff val="25000"/>
                  </a:schemeClr>
                </a:solidFill>
                <a:latin typeface="+mj-lt"/>
                <a:ea typeface="+mj-ea"/>
                <a:cs typeface="+mj-cs"/>
              </a:rPr>
              <a:t>Hospital Outpatient Department (OPD) Business Process</a:t>
            </a:r>
            <a:br>
              <a:rPr lang="en-US" sz="2800" b="1" kern="1200" dirty="0">
                <a:solidFill>
                  <a:schemeClr val="tx1"/>
                </a:solidFill>
                <a:latin typeface="+mj-lt"/>
                <a:ea typeface="+mj-ea"/>
                <a:cs typeface="+mj-cs"/>
              </a:rPr>
            </a:br>
            <a:br>
              <a:rPr lang="en-US" sz="1000" b="1" kern="1200" dirty="0">
                <a:solidFill>
                  <a:schemeClr val="tx1"/>
                </a:solidFill>
                <a:latin typeface="+mj-lt"/>
                <a:ea typeface="+mj-ea"/>
                <a:cs typeface="+mj-cs"/>
              </a:rPr>
            </a:br>
            <a:r>
              <a:rPr lang="en-US" sz="1800" kern="1200" dirty="0">
                <a:solidFill>
                  <a:schemeClr val="tx1"/>
                </a:solidFill>
                <a:effectLst/>
                <a:latin typeface="+mj-lt"/>
                <a:ea typeface="+mj-ea"/>
                <a:cs typeface="+mj-cs"/>
              </a:rPr>
              <a:t>BSc in Management Information Systems (Special)</a:t>
            </a:r>
            <a:br>
              <a:rPr lang="en-US" sz="1800" kern="1200" dirty="0">
                <a:solidFill>
                  <a:schemeClr val="tx1"/>
                </a:solidFill>
                <a:effectLst/>
                <a:latin typeface="+mj-lt"/>
                <a:ea typeface="+mj-ea"/>
                <a:cs typeface="+mj-cs"/>
              </a:rPr>
            </a:br>
            <a:r>
              <a:rPr lang="en-US" sz="1800" kern="1200" dirty="0">
                <a:solidFill>
                  <a:schemeClr val="tx1"/>
                </a:solidFill>
                <a:effectLst/>
                <a:latin typeface="+mj-lt"/>
                <a:ea typeface="+mj-ea"/>
                <a:cs typeface="+mj-cs"/>
              </a:rPr>
              <a:t>IS204.3 Business Process Management</a:t>
            </a:r>
            <a:br>
              <a:rPr lang="en-US" sz="1800" kern="1200" dirty="0">
                <a:solidFill>
                  <a:schemeClr val="tx1"/>
                </a:solidFill>
                <a:effectLst/>
                <a:latin typeface="+mj-lt"/>
                <a:ea typeface="+mj-ea"/>
                <a:cs typeface="+mj-cs"/>
              </a:rPr>
            </a:br>
            <a:r>
              <a:rPr lang="en-US" sz="1800" kern="1200" dirty="0">
                <a:solidFill>
                  <a:schemeClr val="tx1"/>
                </a:solidFill>
                <a:latin typeface="+mj-lt"/>
                <a:ea typeface="+mj-ea"/>
                <a:cs typeface="+mj-cs"/>
              </a:rPr>
              <a:t>Batch 22.2/ 23.1</a:t>
            </a:r>
            <a:br>
              <a:rPr lang="en-US" sz="1000" kern="1200" dirty="0">
                <a:solidFill>
                  <a:schemeClr val="tx1"/>
                </a:solidFill>
                <a:effectLst/>
                <a:latin typeface="+mj-lt"/>
                <a:ea typeface="+mj-ea"/>
                <a:cs typeface="+mj-cs"/>
              </a:rPr>
            </a:br>
            <a:endParaRPr lang="en-US" sz="1000" kern="1200" dirty="0">
              <a:solidFill>
                <a:schemeClr val="tx1"/>
              </a:solidFill>
              <a:latin typeface="+mj-lt"/>
              <a:ea typeface="+mj-ea"/>
              <a:cs typeface="+mj-cs"/>
            </a:endParaRPr>
          </a:p>
        </p:txBody>
      </p:sp>
      <p:grpSp>
        <p:nvGrpSpPr>
          <p:cNvPr id="1055" name="Group 105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056" name="Rectangle 105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105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59" name="Rectangle 105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9EBD456-F430-2C2F-91B0-D3E981F5F546}"/>
              </a:ext>
            </a:extLst>
          </p:cNvPr>
          <p:cNvSpPr>
            <a:spLocks noGrp="1"/>
          </p:cNvSpPr>
          <p:nvPr>
            <p:ph type="subTitle" idx="1"/>
          </p:nvPr>
        </p:nvSpPr>
        <p:spPr>
          <a:xfrm>
            <a:off x="590719" y="2330505"/>
            <a:ext cx="5278066" cy="4071129"/>
          </a:xfrm>
        </p:spPr>
        <p:txBody>
          <a:bodyPr vert="horz" lIns="91440" tIns="45720" rIns="91440" bIns="45720" rtlCol="0" anchor="ctr">
            <a:normAutofit/>
          </a:bodyPr>
          <a:lstStyle/>
          <a:p>
            <a:pPr marR="0" algn="l">
              <a:spcBef>
                <a:spcPts val="0"/>
              </a:spcBef>
              <a:spcAft>
                <a:spcPts val="800"/>
              </a:spcAft>
            </a:pPr>
            <a:r>
              <a:rPr lang="en-US" sz="1600" b="1" dirty="0"/>
              <a:t>Group Assignment – Group D</a:t>
            </a:r>
            <a:endParaRPr lang="en-US" sz="1600" b="1" dirty="0">
              <a:effectLst/>
            </a:endParaRPr>
          </a:p>
          <a:p>
            <a:pPr marR="0" algn="l">
              <a:spcBef>
                <a:spcPts val="0"/>
              </a:spcBef>
              <a:spcAft>
                <a:spcPts val="800"/>
              </a:spcAft>
            </a:pPr>
            <a:endParaRPr lang="en-US" sz="1600" b="1" dirty="0">
              <a:effectLst/>
            </a:endParaRPr>
          </a:p>
          <a:p>
            <a:pPr marL="285750" marR="0" indent="-228600" algn="l">
              <a:spcBef>
                <a:spcPts val="0"/>
              </a:spcBef>
              <a:spcAft>
                <a:spcPts val="800"/>
              </a:spcAft>
              <a:buFont typeface="Arial" panose="020B0604020202020204" pitchFamily="34" charset="0"/>
              <a:buChar char="•"/>
            </a:pPr>
            <a:r>
              <a:rPr lang="en-US" sz="1600" b="1" dirty="0">
                <a:effectLst/>
              </a:rPr>
              <a:t>S.R.Y.T. Zoysa – 27599		</a:t>
            </a:r>
            <a:endParaRPr lang="en-US" sz="1600" b="1" dirty="0"/>
          </a:p>
          <a:p>
            <a:pPr marL="285750" marR="0" indent="-228600" algn="l">
              <a:spcBef>
                <a:spcPts val="0"/>
              </a:spcBef>
              <a:spcAft>
                <a:spcPts val="800"/>
              </a:spcAft>
              <a:buFont typeface="Arial" panose="020B0604020202020204" pitchFamily="34" charset="0"/>
              <a:buChar char="•"/>
            </a:pPr>
            <a:r>
              <a:rPr lang="en-US" sz="1600" b="1" dirty="0">
                <a:effectLst/>
              </a:rPr>
              <a:t>M.L.D. Chathushka - 27727 </a:t>
            </a:r>
          </a:p>
          <a:p>
            <a:pPr marL="57150" marR="0" indent="-228600" algn="l">
              <a:spcBef>
                <a:spcPts val="0"/>
              </a:spcBef>
              <a:spcAft>
                <a:spcPts val="800"/>
              </a:spcAft>
              <a:buFont typeface="Arial" panose="020B0604020202020204" pitchFamily="34" charset="0"/>
              <a:buChar char="•"/>
            </a:pPr>
            <a:r>
              <a:rPr lang="en-US" sz="1600" b="1" dirty="0">
                <a:effectLst/>
              </a:rPr>
              <a:t> P.K.K. Priyanwada – 27785 </a:t>
            </a:r>
          </a:p>
          <a:p>
            <a:pPr marL="57150" marR="0" indent="-228600" algn="l">
              <a:spcBef>
                <a:spcPts val="0"/>
              </a:spcBef>
              <a:spcAft>
                <a:spcPts val="800"/>
              </a:spcAft>
              <a:buFont typeface="Arial" panose="020B0604020202020204" pitchFamily="34" charset="0"/>
              <a:buChar char="•"/>
            </a:pPr>
            <a:r>
              <a:rPr lang="en-US" sz="1600" b="1" dirty="0">
                <a:effectLst/>
              </a:rPr>
              <a:t> M.N.S. Malsinghe - 29150 </a:t>
            </a:r>
          </a:p>
          <a:p>
            <a:pPr marL="57150" marR="0" indent="-228600" algn="l">
              <a:spcBef>
                <a:spcPts val="0"/>
              </a:spcBef>
              <a:spcAft>
                <a:spcPts val="800"/>
              </a:spcAft>
              <a:buFont typeface="Arial" panose="020B0604020202020204" pitchFamily="34" charset="0"/>
              <a:buChar char="•"/>
            </a:pPr>
            <a:r>
              <a:rPr lang="en-US" sz="1600" b="1" dirty="0">
                <a:effectLst/>
              </a:rPr>
              <a:t> N.M.H. Sathsara - 28461 </a:t>
            </a:r>
          </a:p>
          <a:p>
            <a:pPr marL="57150" marR="0" indent="-228600" algn="l">
              <a:spcBef>
                <a:spcPts val="0"/>
              </a:spcBef>
              <a:spcAft>
                <a:spcPts val="800"/>
              </a:spcAft>
              <a:buFont typeface="Arial" panose="020B0604020202020204" pitchFamily="34" charset="0"/>
              <a:buChar char="•"/>
            </a:pPr>
            <a:r>
              <a:rPr lang="en-US" sz="1600" b="1" dirty="0">
                <a:effectLst/>
              </a:rPr>
              <a:t> G.D. T. Rashmika- 28582 </a:t>
            </a:r>
          </a:p>
          <a:p>
            <a:pPr marL="57150" marR="0" indent="-228600" algn="l">
              <a:spcBef>
                <a:spcPts val="0"/>
              </a:spcBef>
              <a:spcAft>
                <a:spcPts val="800"/>
              </a:spcAft>
              <a:buFont typeface="Arial" panose="020B0604020202020204" pitchFamily="34" charset="0"/>
              <a:buChar char="•"/>
            </a:pPr>
            <a:r>
              <a:rPr lang="en-US" sz="1600" b="1" dirty="0">
                <a:effectLst/>
              </a:rPr>
              <a:t> N.W.P.R.N. Perera – 28898</a:t>
            </a:r>
          </a:p>
          <a:p>
            <a:pPr marL="57150" marR="0" indent="-228600" algn="l">
              <a:spcBef>
                <a:spcPts val="0"/>
              </a:spcBef>
              <a:spcAft>
                <a:spcPts val="800"/>
              </a:spcAft>
              <a:buFont typeface="Arial" panose="020B0604020202020204" pitchFamily="34" charset="0"/>
              <a:buChar char="•"/>
            </a:pPr>
            <a:r>
              <a:rPr lang="en-US" sz="1600" b="1" dirty="0">
                <a:effectLst/>
              </a:rPr>
              <a:t> K.D.S.S. Weerasinghe – 28045 </a:t>
            </a:r>
          </a:p>
          <a:p>
            <a:pPr marL="57150" marR="0" indent="-228600" algn="l">
              <a:spcBef>
                <a:spcPts val="0"/>
              </a:spcBef>
              <a:spcAft>
                <a:spcPts val="800"/>
              </a:spcAft>
              <a:buFont typeface="Arial" panose="020B0604020202020204" pitchFamily="34" charset="0"/>
              <a:buChar char="•"/>
            </a:pPr>
            <a:r>
              <a:rPr lang="en-US" sz="1600" b="1" dirty="0">
                <a:effectLst/>
              </a:rPr>
              <a:t> D.GT.D. Samarathunga – 29040 </a:t>
            </a:r>
          </a:p>
          <a:p>
            <a:pPr marL="57150" marR="0" indent="-228600" algn="l">
              <a:spcBef>
                <a:spcPts val="0"/>
              </a:spcBef>
              <a:spcAft>
                <a:spcPts val="800"/>
              </a:spcAft>
              <a:buFont typeface="Arial" panose="020B0604020202020204" pitchFamily="34" charset="0"/>
              <a:buChar char="•"/>
            </a:pPr>
            <a:r>
              <a:rPr lang="en-US" sz="1600" b="1" dirty="0">
                <a:effectLst/>
              </a:rPr>
              <a:t> D.S.N. Jayasinghe – 28934			</a:t>
            </a:r>
            <a:endParaRPr lang="en-US" sz="1600" dirty="0"/>
          </a:p>
        </p:txBody>
      </p:sp>
      <p:sp>
        <p:nvSpPr>
          <p:cNvPr id="1061" name="Rectangle 106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Rectangle 106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OPD - Outpatient Department - Javatpoint">
            <a:extLst>
              <a:ext uri="{FF2B5EF4-FFF2-40B4-BE49-F238E27FC236}">
                <a16:creationId xmlns:a16="http://schemas.microsoft.com/office/drawing/2014/main" id="{E4E87F67-3BEA-7564-20E7-80D41270B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321" b="1"/>
          <a:stretch/>
        </p:blipFill>
        <p:spPr bwMode="auto">
          <a:xfrm>
            <a:off x="7083423" y="581892"/>
            <a:ext cx="4397433" cy="2518756"/>
          </a:xfrm>
          <a:prstGeom prst="rect">
            <a:avLst/>
          </a:prstGeom>
          <a:noFill/>
          <a:extLst>
            <a:ext uri="{909E8E84-426E-40DD-AFC4-6F175D3DCCD1}">
              <a14:hiddenFill xmlns:a14="http://schemas.microsoft.com/office/drawing/2010/main">
                <a:solidFill>
                  <a:srgbClr val="FFFFFF"/>
                </a:solidFill>
              </a14:hiddenFill>
            </a:ext>
          </a:extLst>
        </p:spPr>
      </p:pic>
      <p:sp>
        <p:nvSpPr>
          <p:cNvPr id="1065" name="Rectangle 106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OPD - Neurospine Hospital &amp; Revive Critical Care">
            <a:extLst>
              <a:ext uri="{FF2B5EF4-FFF2-40B4-BE49-F238E27FC236}">
                <a16:creationId xmlns:a16="http://schemas.microsoft.com/office/drawing/2014/main" id="{33964830-0BEF-6B27-28A4-136D1A6637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358" r="-1" b="-1"/>
          <a:stretch/>
        </p:blipFill>
        <p:spPr bwMode="auto">
          <a:xfrm>
            <a:off x="7083423" y="3707894"/>
            <a:ext cx="4395569" cy="251875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274762C-AF1D-15E6-15E4-7CC8AAB3DB7A}"/>
              </a:ext>
            </a:extLst>
          </p:cNvPr>
          <p:cNvSpPr>
            <a:spLocks noGrp="1"/>
          </p:cNvSpPr>
          <p:nvPr>
            <p:ph type="sldNum" sz="quarter" idx="12"/>
          </p:nvPr>
        </p:nvSpPr>
        <p:spPr/>
        <p:txBody>
          <a:bodyPr/>
          <a:lstStyle/>
          <a:p>
            <a:fld id="{91EE7540-7595-4F5D-906F-2E386B27701A}" type="slidenum">
              <a:rPr lang="en-US" smtClean="0"/>
              <a:t>1</a:t>
            </a:fld>
            <a:endParaRPr lang="en-US"/>
          </a:p>
        </p:txBody>
      </p:sp>
    </p:spTree>
    <p:extLst>
      <p:ext uri="{BB962C8B-B14F-4D97-AF65-F5344CB8AC3E}">
        <p14:creationId xmlns:p14="http://schemas.microsoft.com/office/powerpoint/2010/main" val="3272844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AFD2D162-6123-09C1-F730-265ADD811D7E}"/>
              </a:ext>
            </a:extLst>
          </p:cNvPr>
          <p:cNvSpPr>
            <a:spLocks noGrp="1"/>
          </p:cNvSpPr>
          <p:nvPr>
            <p:ph type="title"/>
          </p:nvPr>
        </p:nvSpPr>
        <p:spPr>
          <a:xfrm>
            <a:off x="643467" y="36513"/>
            <a:ext cx="5812969" cy="540757"/>
          </a:xfrm>
        </p:spPr>
        <p:txBody>
          <a:bodyPr>
            <a:noAutofit/>
          </a:bodyPr>
          <a:lstStyle/>
          <a:p>
            <a:br>
              <a:rPr lang="en-US" sz="2400" dirty="0"/>
            </a:br>
            <a:br>
              <a:rPr lang="en-US" sz="2400" dirty="0"/>
            </a:br>
            <a:br>
              <a:rPr lang="en-US" sz="2400" dirty="0"/>
            </a:br>
            <a:r>
              <a:rPr lang="en-US" sz="2400" b="1" dirty="0">
                <a:solidFill>
                  <a:schemeClr val="tx2">
                    <a:lumMod val="75000"/>
                    <a:lumOff val="25000"/>
                  </a:schemeClr>
                </a:solidFill>
              </a:rPr>
              <a:t>Overview</a:t>
            </a:r>
            <a:r>
              <a:rPr lang="en-US" sz="2400" b="1" dirty="0"/>
              <a:t> </a:t>
            </a:r>
            <a:r>
              <a:rPr lang="en-US" sz="2400" b="1" dirty="0">
                <a:solidFill>
                  <a:schemeClr val="tx2">
                    <a:lumMod val="75000"/>
                    <a:lumOff val="25000"/>
                  </a:schemeClr>
                </a:solidFill>
              </a:rPr>
              <a:t>of</a:t>
            </a:r>
            <a:r>
              <a:rPr lang="en-US" sz="2400" b="1" dirty="0"/>
              <a:t> </a:t>
            </a:r>
            <a:r>
              <a:rPr lang="en-US" sz="2400" b="1" dirty="0">
                <a:solidFill>
                  <a:schemeClr val="tx2">
                    <a:lumMod val="75000"/>
                    <a:lumOff val="25000"/>
                  </a:schemeClr>
                </a:solidFill>
              </a:rPr>
              <a:t>the</a:t>
            </a:r>
            <a:r>
              <a:rPr lang="en-US" sz="2400" b="1" dirty="0"/>
              <a:t> </a:t>
            </a:r>
            <a:r>
              <a:rPr lang="en-US" sz="2400" b="1" dirty="0">
                <a:solidFill>
                  <a:schemeClr val="tx2">
                    <a:lumMod val="75000"/>
                    <a:lumOff val="25000"/>
                  </a:schemeClr>
                </a:solidFill>
              </a:rPr>
              <a:t>selected</a:t>
            </a:r>
            <a:r>
              <a:rPr lang="en-US" sz="2400" b="1" dirty="0"/>
              <a:t> </a:t>
            </a:r>
            <a:r>
              <a:rPr lang="en-US" sz="2400" b="1" dirty="0">
                <a:solidFill>
                  <a:schemeClr val="tx2">
                    <a:lumMod val="75000"/>
                    <a:lumOff val="25000"/>
                  </a:schemeClr>
                </a:solidFill>
              </a:rPr>
              <a:t>Organization</a:t>
            </a:r>
            <a:br>
              <a:rPr lang="en-US" sz="2400" b="1" dirty="0"/>
            </a:br>
            <a:endParaRPr lang="en-US" sz="2400" b="1" dirty="0"/>
          </a:p>
        </p:txBody>
      </p:sp>
      <p:sp>
        <p:nvSpPr>
          <p:cNvPr id="3" name="Content Placeholder 2">
            <a:extLst>
              <a:ext uri="{FF2B5EF4-FFF2-40B4-BE49-F238E27FC236}">
                <a16:creationId xmlns:a16="http://schemas.microsoft.com/office/drawing/2014/main" id="{76BE09CB-CA36-91FE-A828-96A5201EA440}"/>
              </a:ext>
            </a:extLst>
          </p:cNvPr>
          <p:cNvSpPr>
            <a:spLocks noGrp="1"/>
          </p:cNvSpPr>
          <p:nvPr>
            <p:ph idx="1"/>
          </p:nvPr>
        </p:nvSpPr>
        <p:spPr>
          <a:xfrm>
            <a:off x="643467" y="1086936"/>
            <a:ext cx="6828914" cy="5358833"/>
          </a:xfrm>
        </p:spPr>
        <p:txBody>
          <a:bodyPr>
            <a:normAutofit/>
          </a:bodyPr>
          <a:lstStyle/>
          <a:p>
            <a:pPr marL="0" indent="0">
              <a:lnSpc>
                <a:spcPct val="150000"/>
              </a:lnSpc>
              <a:buNone/>
            </a:pPr>
            <a:r>
              <a:rPr lang="en-US" sz="1400" dirty="0">
                <a:effectLst/>
                <a:ea typeface="Aptos" panose="020B0004020202020204" pitchFamily="34" charset="0"/>
              </a:rPr>
              <a:t>Hospital is an organization that provides medical care to the people. It is organized based on departments and divisions, depending on the type of patients treated, treatments, and services rendered. The main purpose of a hospital is concern for the patients by way of admission, diagnosis of illnesses, treatment of diseases, and helping patients recover.</a:t>
            </a:r>
          </a:p>
          <a:p>
            <a:pPr marL="0" indent="0">
              <a:lnSpc>
                <a:spcPct val="150000"/>
              </a:lnSpc>
              <a:buNone/>
            </a:pPr>
            <a:endParaRPr lang="en-US" sz="1400" b="1" kern="100" dirty="0">
              <a:ea typeface="Aptos" panose="020B0004020202020204" pitchFamily="34" charset="0"/>
              <a:cs typeface="Times New Roman" panose="02020603050405020304" pitchFamily="18" charset="0"/>
            </a:endParaRPr>
          </a:p>
          <a:p>
            <a:pPr marL="0" indent="0">
              <a:buNone/>
            </a:pPr>
            <a:r>
              <a:rPr lang="en-US" sz="1600" b="1" kern="100" dirty="0">
                <a:effectLst/>
                <a:latin typeface="+mj-lt"/>
                <a:ea typeface="Aptos" panose="020B0004020202020204" pitchFamily="34" charset="0"/>
                <a:cs typeface="Times New Roman" panose="02020603050405020304" pitchFamily="18" charset="0"/>
              </a:rPr>
              <a:t>Scope of the </a:t>
            </a:r>
            <a:r>
              <a:rPr lang="en-US" sz="1600" b="1" dirty="0">
                <a:latin typeface="+mj-lt"/>
              </a:rPr>
              <a:t>Hospital Outpatient Department (OPD) Business Process</a:t>
            </a:r>
            <a:endParaRPr lang="en-US" sz="1600" b="1" kern="100" dirty="0">
              <a:latin typeface="+mj-lt"/>
              <a:cs typeface="Times New Roman" panose="02020603050405020304" pitchFamily="18" charset="0"/>
            </a:endParaRPr>
          </a:p>
          <a:p>
            <a:pPr marL="0" indent="0">
              <a:buNone/>
            </a:pPr>
            <a:endParaRPr lang="en-US" sz="1600" kern="100" dirty="0">
              <a:effectLst/>
              <a:ea typeface="Aptos" panose="020B0004020202020204" pitchFamily="34" charset="0"/>
              <a:cs typeface="Times New Roman" panose="02020603050405020304" pitchFamily="18" charset="0"/>
            </a:endParaRPr>
          </a:p>
          <a:p>
            <a:r>
              <a:rPr lang="en-US" sz="1400" b="0" i="0" dirty="0">
                <a:effectLst/>
              </a:rPr>
              <a:t>Entry and Registration of Patient</a:t>
            </a:r>
            <a:endParaRPr lang="en-US" sz="1400" dirty="0"/>
          </a:p>
          <a:p>
            <a:r>
              <a:rPr lang="en-US" sz="1400" dirty="0"/>
              <a:t>Queuing and Barcode Generation</a:t>
            </a:r>
          </a:p>
          <a:p>
            <a:r>
              <a:rPr lang="en-US" sz="1400" b="0" i="0" dirty="0">
                <a:effectLst/>
              </a:rPr>
              <a:t>Examination by the Doctor</a:t>
            </a:r>
          </a:p>
          <a:p>
            <a:r>
              <a:rPr lang="en-US" sz="1400" b="0" i="0" dirty="0">
                <a:effectLst/>
              </a:rPr>
              <a:t>Admission Decision Making</a:t>
            </a:r>
            <a:endParaRPr lang="en-US" sz="1400" dirty="0"/>
          </a:p>
          <a:p>
            <a:r>
              <a:rPr lang="en-US" sz="1400" b="0" i="0" dirty="0">
                <a:effectLst/>
              </a:rPr>
              <a:t>Billing Procedure</a:t>
            </a:r>
          </a:p>
          <a:p>
            <a:r>
              <a:rPr lang="en-US" sz="1400" dirty="0"/>
              <a:t>Insurance Handling</a:t>
            </a:r>
          </a:p>
          <a:p>
            <a:r>
              <a:rPr lang="en-US" sz="1400" dirty="0"/>
              <a:t>Medication Dispensing</a:t>
            </a:r>
            <a:endParaRPr lang="en-US" sz="1400" b="0" i="0" dirty="0">
              <a:effectLst/>
            </a:endParaRPr>
          </a:p>
          <a:p>
            <a:pPr marL="0" indent="0">
              <a:buNone/>
            </a:pPr>
            <a:endParaRPr lang="en-US" sz="7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700" dirty="0"/>
          </a:p>
        </p:txBody>
      </p:sp>
      <p:pic>
        <p:nvPicPr>
          <p:cNvPr id="9" name="Picture 8" descr="A person and person sitting at a table with a child&#10;&#10;Description automatically generated">
            <a:extLst>
              <a:ext uri="{FF2B5EF4-FFF2-40B4-BE49-F238E27FC236}">
                <a16:creationId xmlns:a16="http://schemas.microsoft.com/office/drawing/2014/main" id="{7F2AE5B8-6B4B-DA50-DD1B-0514FEF87910}"/>
              </a:ext>
            </a:extLst>
          </p:cNvPr>
          <p:cNvPicPr>
            <a:picLocks noChangeAspect="1"/>
          </p:cNvPicPr>
          <p:nvPr/>
        </p:nvPicPr>
        <p:blipFill>
          <a:blip r:embed="rId2">
            <a:extLst>
              <a:ext uri="{28A0092B-C50C-407E-A947-70E740481C1C}">
                <a14:useLocalDpi xmlns:a14="http://schemas.microsoft.com/office/drawing/2010/main" val="0"/>
              </a:ext>
            </a:extLst>
          </a:blip>
          <a:srcRect r="2" b="13928"/>
          <a:stretch/>
        </p:blipFill>
        <p:spPr>
          <a:xfrm>
            <a:off x="7700211" y="813847"/>
            <a:ext cx="3848322" cy="2204247"/>
          </a:xfrm>
          <a:prstGeom prst="rect">
            <a:avLst/>
          </a:prstGeom>
        </p:spPr>
      </p:pic>
      <p:pic>
        <p:nvPicPr>
          <p:cNvPr id="7" name="Picture 6" descr="A doctor pointing at a medical background&#10;&#10;Description automatically generated">
            <a:extLst>
              <a:ext uri="{FF2B5EF4-FFF2-40B4-BE49-F238E27FC236}">
                <a16:creationId xmlns:a16="http://schemas.microsoft.com/office/drawing/2014/main" id="{1E0DE0DC-A4A9-2983-A107-BA8795AD350B}"/>
              </a:ext>
            </a:extLst>
          </p:cNvPr>
          <p:cNvPicPr>
            <a:picLocks noChangeAspect="1"/>
          </p:cNvPicPr>
          <p:nvPr/>
        </p:nvPicPr>
        <p:blipFill>
          <a:blip r:embed="rId3">
            <a:extLst>
              <a:ext uri="{28A0092B-C50C-407E-A947-70E740481C1C}">
                <a14:useLocalDpi xmlns:a14="http://schemas.microsoft.com/office/drawing/2010/main" val="0"/>
              </a:ext>
            </a:extLst>
          </a:blip>
          <a:srcRect t="5363" r="-1" b="25874"/>
          <a:stretch/>
        </p:blipFill>
        <p:spPr>
          <a:xfrm>
            <a:off x="7700211" y="3847774"/>
            <a:ext cx="3848322" cy="2205162"/>
          </a:xfrm>
          <a:prstGeom prst="rect">
            <a:avLst/>
          </a:prstGeom>
        </p:spPr>
      </p:pic>
      <p:sp>
        <p:nvSpPr>
          <p:cNvPr id="4" name="Slide Number Placeholder 3">
            <a:extLst>
              <a:ext uri="{FF2B5EF4-FFF2-40B4-BE49-F238E27FC236}">
                <a16:creationId xmlns:a16="http://schemas.microsoft.com/office/drawing/2014/main" id="{40A2EA71-D1B8-4AF7-8FE5-04E1555B4A45}"/>
              </a:ext>
            </a:extLst>
          </p:cNvPr>
          <p:cNvSpPr>
            <a:spLocks noGrp="1"/>
          </p:cNvSpPr>
          <p:nvPr>
            <p:ph type="sldNum" sz="quarter" idx="12"/>
          </p:nvPr>
        </p:nvSpPr>
        <p:spPr/>
        <p:txBody>
          <a:bodyPr/>
          <a:lstStyle/>
          <a:p>
            <a:fld id="{91EE7540-7595-4F5D-906F-2E386B27701A}" type="slidenum">
              <a:rPr lang="en-US" smtClean="0"/>
              <a:t>2</a:t>
            </a:fld>
            <a:endParaRPr lang="en-US"/>
          </a:p>
        </p:txBody>
      </p:sp>
    </p:spTree>
    <p:extLst>
      <p:ext uri="{BB962C8B-B14F-4D97-AF65-F5344CB8AC3E}">
        <p14:creationId xmlns:p14="http://schemas.microsoft.com/office/powerpoint/2010/main" val="802634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flowchart&#10;&#10;Description automatically generated">
            <a:extLst>
              <a:ext uri="{FF2B5EF4-FFF2-40B4-BE49-F238E27FC236}">
                <a16:creationId xmlns:a16="http://schemas.microsoft.com/office/drawing/2014/main" id="{7DC81DB7-A7CF-5DDE-065F-CCACF8858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528" y="602673"/>
            <a:ext cx="3190791" cy="2766157"/>
          </a:xfrm>
          <a:prstGeom prst="rect">
            <a:avLst/>
          </a:prstGeom>
        </p:spPr>
      </p:pic>
      <p:grpSp>
        <p:nvGrpSpPr>
          <p:cNvPr id="20" name="Group 19">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21" name="Freeform: Shape 20">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diagram of process discovery&#10;&#10;Description automatically generated">
            <a:extLst>
              <a:ext uri="{FF2B5EF4-FFF2-40B4-BE49-F238E27FC236}">
                <a16:creationId xmlns:a16="http://schemas.microsoft.com/office/drawing/2014/main" id="{D56B6A57-8F67-A2AC-99D7-B4E788574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528" y="3462198"/>
            <a:ext cx="3190791" cy="2766157"/>
          </a:xfrm>
          <a:prstGeom prst="rect">
            <a:avLst/>
          </a:prstGeom>
        </p:spPr>
      </p:pic>
      <p:sp>
        <p:nvSpPr>
          <p:cNvPr id="4" name="Slide Number Placeholder 3">
            <a:extLst>
              <a:ext uri="{FF2B5EF4-FFF2-40B4-BE49-F238E27FC236}">
                <a16:creationId xmlns:a16="http://schemas.microsoft.com/office/drawing/2014/main" id="{9AD1264A-63EC-E940-09A2-DC8B9149C847}"/>
              </a:ext>
            </a:extLst>
          </p:cNvPr>
          <p:cNvSpPr>
            <a:spLocks noGrp="1"/>
          </p:cNvSpPr>
          <p:nvPr>
            <p:ph type="sldNum" sz="quarter" idx="12"/>
          </p:nvPr>
        </p:nvSpPr>
        <p:spPr/>
        <p:txBody>
          <a:bodyPr/>
          <a:lstStyle/>
          <a:p>
            <a:fld id="{91EE7540-7595-4F5D-906F-2E386B27701A}" type="slidenum">
              <a:rPr lang="en-US" smtClean="0"/>
              <a:t>3</a:t>
            </a:fld>
            <a:endParaRPr lang="en-US"/>
          </a:p>
        </p:txBody>
      </p:sp>
      <p:sp>
        <p:nvSpPr>
          <p:cNvPr id="18" name="Title 1">
            <a:extLst>
              <a:ext uri="{FF2B5EF4-FFF2-40B4-BE49-F238E27FC236}">
                <a16:creationId xmlns:a16="http://schemas.microsoft.com/office/drawing/2014/main" id="{BF06FB1C-4FF4-408E-9DD4-E11C70466F61}"/>
              </a:ext>
            </a:extLst>
          </p:cNvPr>
          <p:cNvSpPr>
            <a:spLocks noGrp="1"/>
          </p:cNvSpPr>
          <p:nvPr>
            <p:ph type="title"/>
          </p:nvPr>
        </p:nvSpPr>
        <p:spPr>
          <a:xfrm>
            <a:off x="4563165" y="602673"/>
            <a:ext cx="6385810" cy="666081"/>
          </a:xfrm>
        </p:spPr>
        <p:txBody>
          <a:bodyPr anchor="b">
            <a:normAutofit/>
          </a:bodyPr>
          <a:lstStyle/>
          <a:p>
            <a:r>
              <a:rPr lang="en-US" sz="1800" b="1" dirty="0">
                <a:solidFill>
                  <a:schemeClr val="tx2">
                    <a:lumMod val="75000"/>
                    <a:lumOff val="25000"/>
                  </a:schemeClr>
                </a:solidFill>
                <a:effectLst/>
                <a:ea typeface="Calibri" panose="020F0502020204030204" pitchFamily="34" charset="0"/>
                <a:cs typeface="Iskoola Pota" panose="020B0502040204020203" pitchFamily="34" charset="0"/>
              </a:rPr>
              <a:t>Process Discovery Methods</a:t>
            </a:r>
            <a:br>
              <a:rPr lang="en-US" sz="1800" dirty="0">
                <a:solidFill>
                  <a:schemeClr val="tx2">
                    <a:lumMod val="75000"/>
                    <a:lumOff val="25000"/>
                  </a:schemeClr>
                </a:solidFill>
                <a:effectLst/>
                <a:ea typeface="Calibri" panose="020F0502020204030204" pitchFamily="34" charset="0"/>
                <a:cs typeface="Iskoola Pota" panose="020B0502040204020203" pitchFamily="34" charset="0"/>
              </a:rPr>
            </a:br>
            <a:endParaRPr lang="en-US" sz="1800" dirty="0">
              <a:solidFill>
                <a:schemeClr val="tx2">
                  <a:lumMod val="75000"/>
                  <a:lumOff val="25000"/>
                </a:schemeClr>
              </a:solidFill>
            </a:endParaRPr>
          </a:p>
        </p:txBody>
      </p:sp>
      <p:sp>
        <p:nvSpPr>
          <p:cNvPr id="19" name="Content Placeholder 2">
            <a:extLst>
              <a:ext uri="{FF2B5EF4-FFF2-40B4-BE49-F238E27FC236}">
                <a16:creationId xmlns:a16="http://schemas.microsoft.com/office/drawing/2014/main" id="{4088E923-3F40-4BE2-91C5-03168AE4DDBE}"/>
              </a:ext>
            </a:extLst>
          </p:cNvPr>
          <p:cNvSpPr>
            <a:spLocks noGrp="1"/>
          </p:cNvSpPr>
          <p:nvPr>
            <p:ph idx="1"/>
          </p:nvPr>
        </p:nvSpPr>
        <p:spPr>
          <a:xfrm>
            <a:off x="4515540" y="1085089"/>
            <a:ext cx="7505010" cy="5525573"/>
          </a:xfrm>
        </p:spPr>
        <p:txBody>
          <a:bodyPr anchor="ctr">
            <a:normAutofit fontScale="40000" lnSpcReduction="20000"/>
          </a:bodyPr>
          <a:lstStyle/>
          <a:p>
            <a:pPr marL="342900" marR="0" lvl="0" indent="-342900">
              <a:lnSpc>
                <a:spcPct val="160000"/>
              </a:lnSpc>
              <a:spcBef>
                <a:spcPts val="0"/>
              </a:spcBef>
              <a:spcAft>
                <a:spcPts val="0"/>
              </a:spcAft>
              <a:buFont typeface="Symbol" panose="05050102010706020507" pitchFamily="18" charset="2"/>
              <a:buChar char=""/>
            </a:pPr>
            <a:r>
              <a:rPr lang="en-US" sz="3500" dirty="0">
                <a:solidFill>
                  <a:schemeClr val="tx2"/>
                </a:solidFill>
                <a:effectLst/>
                <a:ea typeface="Calibri" panose="020F0502020204030204" pitchFamily="34" charset="0"/>
                <a:cs typeface="Iskoola Pota" panose="020B0502040204020203" pitchFamily="34" charset="0"/>
              </a:rPr>
              <a:t>Interviews</a:t>
            </a:r>
          </a:p>
          <a:p>
            <a:pPr marL="342900" marR="0" lvl="0" indent="-342900">
              <a:lnSpc>
                <a:spcPct val="160000"/>
              </a:lnSpc>
              <a:spcBef>
                <a:spcPts val="0"/>
              </a:spcBef>
              <a:spcAft>
                <a:spcPts val="0"/>
              </a:spcAft>
              <a:buFont typeface="Symbol" panose="05050102010706020507" pitchFamily="18" charset="2"/>
              <a:buChar char=""/>
            </a:pPr>
            <a:r>
              <a:rPr lang="en-US" sz="3500" dirty="0">
                <a:solidFill>
                  <a:schemeClr val="tx2"/>
                </a:solidFill>
                <a:effectLst/>
                <a:ea typeface="Calibri" panose="020F0502020204030204" pitchFamily="34" charset="0"/>
                <a:cs typeface="Iskoola Pota" panose="020B0502040204020203" pitchFamily="34" charset="0"/>
              </a:rPr>
              <a:t>Document Analysis</a:t>
            </a:r>
          </a:p>
          <a:p>
            <a:pPr marL="342900" marR="0" lvl="0" indent="-342900">
              <a:lnSpc>
                <a:spcPct val="160000"/>
              </a:lnSpc>
              <a:spcBef>
                <a:spcPts val="0"/>
              </a:spcBef>
              <a:spcAft>
                <a:spcPts val="0"/>
              </a:spcAft>
              <a:buFont typeface="Symbol" panose="05050102010706020507" pitchFamily="18" charset="2"/>
              <a:buChar char=""/>
            </a:pPr>
            <a:r>
              <a:rPr lang="en-US" sz="3500" dirty="0">
                <a:solidFill>
                  <a:schemeClr val="tx2"/>
                </a:solidFill>
                <a:effectLst/>
                <a:ea typeface="Calibri" panose="020F0502020204030204" pitchFamily="34" charset="0"/>
                <a:cs typeface="Iskoola Pota" panose="020B0502040204020203" pitchFamily="34" charset="0"/>
              </a:rPr>
              <a:t>Process Observation</a:t>
            </a:r>
          </a:p>
          <a:p>
            <a:pPr marL="342900" marR="0" lvl="0" indent="-342900">
              <a:lnSpc>
                <a:spcPct val="160000"/>
              </a:lnSpc>
              <a:spcBef>
                <a:spcPts val="0"/>
              </a:spcBef>
              <a:spcAft>
                <a:spcPts val="800"/>
              </a:spcAft>
              <a:buFont typeface="Symbol" panose="05050102010706020507" pitchFamily="18" charset="2"/>
              <a:buChar char=""/>
            </a:pPr>
            <a:r>
              <a:rPr lang="en-US" sz="3500" dirty="0">
                <a:solidFill>
                  <a:schemeClr val="tx2"/>
                </a:solidFill>
                <a:effectLst/>
                <a:ea typeface="Calibri" panose="020F0502020204030204" pitchFamily="34" charset="0"/>
                <a:cs typeface="Iskoola Pota" panose="020B0502040204020203" pitchFamily="34" charset="0"/>
              </a:rPr>
              <a:t>Automated Process Discovery</a:t>
            </a:r>
            <a:endParaRPr lang="en-US" sz="2200" b="1" dirty="0">
              <a:solidFill>
                <a:schemeClr val="tx2"/>
              </a:solidFill>
              <a:latin typeface="Calibri" panose="020F0502020204030204" pitchFamily="34" charset="0"/>
              <a:ea typeface="Calibri" panose="020F0502020204030204" pitchFamily="34" charset="0"/>
              <a:cs typeface="Iskoola Pota" panose="020B0502040204020203" pitchFamily="34" charset="0"/>
            </a:endParaRPr>
          </a:p>
          <a:p>
            <a:pPr marL="0" marR="0" lvl="0" indent="0">
              <a:lnSpc>
                <a:spcPct val="160000"/>
              </a:lnSpc>
              <a:spcBef>
                <a:spcPts val="0"/>
              </a:spcBef>
              <a:spcAft>
                <a:spcPts val="800"/>
              </a:spcAft>
              <a:buNone/>
            </a:pPr>
            <a:r>
              <a:rPr lang="en-US" sz="4500" b="1" dirty="0">
                <a:solidFill>
                  <a:schemeClr val="tx2">
                    <a:lumMod val="75000"/>
                    <a:lumOff val="25000"/>
                  </a:schemeClr>
                </a:solidFill>
                <a:effectLst/>
                <a:latin typeface="+mj-lt"/>
                <a:ea typeface="Calibri" panose="020F0502020204030204" pitchFamily="34" charset="0"/>
                <a:cs typeface="Iskoola Pota" panose="020B0502040204020203" pitchFamily="34" charset="0"/>
              </a:rPr>
              <a:t>As-Is BPMN 2.0 Process Model</a:t>
            </a:r>
            <a:endParaRPr lang="en-US" sz="4500" dirty="0">
              <a:solidFill>
                <a:schemeClr val="tx2">
                  <a:lumMod val="75000"/>
                  <a:lumOff val="25000"/>
                </a:schemeClr>
              </a:solidFill>
              <a:effectLst/>
              <a:latin typeface="+mj-lt"/>
              <a:ea typeface="Calibri" panose="020F0502020204030204" pitchFamily="34" charset="0"/>
              <a:cs typeface="Iskoola Pota" panose="020B0502040204020203" pitchFamily="34" charset="0"/>
            </a:endParaRPr>
          </a:p>
          <a:p>
            <a:pPr marL="342900" marR="0" lvl="0" indent="-342900">
              <a:lnSpc>
                <a:spcPct val="160000"/>
              </a:lnSpc>
              <a:spcBef>
                <a:spcPts val="0"/>
              </a:spcBef>
              <a:spcAft>
                <a:spcPts val="0"/>
              </a:spcAft>
              <a:buFont typeface="Symbol" panose="05050102010706020507" pitchFamily="18" charset="2"/>
              <a:buChar char=""/>
            </a:pPr>
            <a:r>
              <a:rPr lang="en-US" sz="3500" b="1" dirty="0">
                <a:solidFill>
                  <a:schemeClr val="tx2"/>
                </a:solidFill>
                <a:effectLst/>
                <a:ea typeface="Calibri" panose="020F0502020204030204" pitchFamily="34" charset="0"/>
                <a:cs typeface="Iskoola Pota" panose="020B0502040204020203" pitchFamily="34" charset="0"/>
              </a:rPr>
              <a:t>Participants:</a:t>
            </a:r>
            <a:r>
              <a:rPr lang="en-US" sz="3500" dirty="0">
                <a:solidFill>
                  <a:schemeClr val="tx2"/>
                </a:solidFill>
                <a:effectLst/>
                <a:ea typeface="Calibri" panose="020F0502020204030204" pitchFamily="34" charset="0"/>
                <a:cs typeface="Iskoola Pota" panose="020B0502040204020203" pitchFamily="34" charset="0"/>
              </a:rPr>
              <a:t> </a:t>
            </a:r>
            <a:r>
              <a:rPr lang="en-US" sz="3500" dirty="0">
                <a:effectLst/>
                <a:ea typeface="Calibri" panose="020F0502020204030204" pitchFamily="34" charset="0"/>
                <a:cs typeface="Iskoola Pota" panose="020B0502040204020203" pitchFamily="34" charset="0"/>
              </a:rPr>
              <a:t>Patient, Registration Officer, Doctor, Billing Officer, Insurance Provider, Pharmacist</a:t>
            </a:r>
          </a:p>
          <a:p>
            <a:pPr marL="342900" marR="0" lvl="0" indent="-342900">
              <a:lnSpc>
                <a:spcPct val="160000"/>
              </a:lnSpc>
              <a:spcBef>
                <a:spcPts val="0"/>
              </a:spcBef>
              <a:spcAft>
                <a:spcPts val="0"/>
              </a:spcAft>
              <a:buFont typeface="Symbol" panose="05050102010706020507" pitchFamily="18" charset="2"/>
              <a:buChar char=""/>
            </a:pPr>
            <a:r>
              <a:rPr lang="en-US" sz="3500" b="1" dirty="0">
                <a:solidFill>
                  <a:schemeClr val="tx2"/>
                </a:solidFill>
                <a:effectLst/>
                <a:ea typeface="Calibri" panose="020F0502020204030204" pitchFamily="34" charset="0"/>
                <a:cs typeface="Iskoola Pota" panose="020B0502040204020203" pitchFamily="34" charset="0"/>
              </a:rPr>
              <a:t>Key Steps:</a:t>
            </a:r>
          </a:p>
          <a:p>
            <a:pPr lvl="1">
              <a:lnSpc>
                <a:spcPct val="160000"/>
              </a:lnSpc>
              <a:spcBef>
                <a:spcPts val="0"/>
              </a:spcBef>
              <a:buFont typeface="Wingdings" panose="05000000000000000000" pitchFamily="2" charset="2"/>
              <a:buChar char="ü"/>
            </a:pPr>
            <a:r>
              <a:rPr lang="en-US" sz="3500" dirty="0">
                <a:solidFill>
                  <a:schemeClr val="tx2"/>
                </a:solidFill>
                <a:effectLst/>
                <a:ea typeface="Calibri" panose="020F0502020204030204" pitchFamily="34" charset="0"/>
                <a:cs typeface="Iskoola Pota" panose="020B0502040204020203" pitchFamily="34" charset="0"/>
              </a:rPr>
              <a:t>Patient registration</a:t>
            </a:r>
          </a:p>
          <a:p>
            <a:pPr lvl="1">
              <a:lnSpc>
                <a:spcPct val="160000"/>
              </a:lnSpc>
              <a:spcBef>
                <a:spcPts val="0"/>
              </a:spcBef>
              <a:buFont typeface="Wingdings" panose="05000000000000000000" pitchFamily="2" charset="2"/>
              <a:buChar char="ü"/>
            </a:pPr>
            <a:r>
              <a:rPr lang="en-US" sz="3500" dirty="0">
                <a:solidFill>
                  <a:schemeClr val="tx2"/>
                </a:solidFill>
                <a:effectLst/>
                <a:ea typeface="Calibri" panose="020F0502020204030204" pitchFamily="34" charset="0"/>
                <a:cs typeface="Iskoola Pota" panose="020B0502040204020203" pitchFamily="34" charset="0"/>
              </a:rPr>
              <a:t>Waiting in queue and doctor examination</a:t>
            </a:r>
          </a:p>
          <a:p>
            <a:pPr lvl="1">
              <a:lnSpc>
                <a:spcPct val="160000"/>
              </a:lnSpc>
              <a:spcBef>
                <a:spcPts val="0"/>
              </a:spcBef>
              <a:buFont typeface="Wingdings" panose="05000000000000000000" pitchFamily="2" charset="2"/>
              <a:buChar char="ü"/>
            </a:pPr>
            <a:r>
              <a:rPr lang="en-US" sz="3500" dirty="0">
                <a:effectLst/>
                <a:ea typeface="Calibri" panose="020F0502020204030204" pitchFamily="34" charset="0"/>
                <a:cs typeface="Iskoola Pota" panose="020B0502040204020203" pitchFamily="34" charset="0"/>
              </a:rPr>
              <a:t>Payment or insurance handling.</a:t>
            </a:r>
          </a:p>
          <a:p>
            <a:pPr lvl="1">
              <a:lnSpc>
                <a:spcPct val="160000"/>
              </a:lnSpc>
              <a:spcBef>
                <a:spcPts val="0"/>
              </a:spcBef>
              <a:buFont typeface="Wingdings" panose="05000000000000000000" pitchFamily="2" charset="2"/>
              <a:buChar char="ü"/>
            </a:pPr>
            <a:r>
              <a:rPr lang="en-US" sz="3500" dirty="0">
                <a:effectLst/>
                <a:ea typeface="Calibri" panose="020F0502020204030204" pitchFamily="34" charset="0"/>
                <a:cs typeface="Iskoola Pota" panose="020B0502040204020203" pitchFamily="34" charset="0"/>
              </a:rPr>
              <a:t>Medicine collection from the pharmacy.</a:t>
            </a:r>
            <a:endParaRPr lang="en-US" sz="3500" dirty="0">
              <a:solidFill>
                <a:schemeClr val="tx2"/>
              </a:solidFill>
              <a:effectLst/>
              <a:ea typeface="Calibri" panose="020F0502020204030204" pitchFamily="34" charset="0"/>
              <a:cs typeface="Iskoola Pota" panose="020B0502040204020203" pitchFamily="34" charset="0"/>
            </a:endParaRPr>
          </a:p>
          <a:p>
            <a:pPr marL="342900" marR="0" lvl="0" indent="-342900">
              <a:lnSpc>
                <a:spcPct val="160000"/>
              </a:lnSpc>
              <a:spcBef>
                <a:spcPts val="0"/>
              </a:spcBef>
              <a:spcAft>
                <a:spcPts val="0"/>
              </a:spcAft>
              <a:buFont typeface="Symbol" panose="05050102010706020507" pitchFamily="18" charset="2"/>
              <a:buChar char=""/>
            </a:pPr>
            <a:r>
              <a:rPr lang="en-US" sz="3500" b="1" dirty="0">
                <a:solidFill>
                  <a:schemeClr val="tx2"/>
                </a:solidFill>
                <a:effectLst/>
                <a:ea typeface="Calibri" panose="020F0502020204030204" pitchFamily="34" charset="0"/>
                <a:cs typeface="Iskoola Pota" panose="020B0502040204020203" pitchFamily="34" charset="0"/>
              </a:rPr>
              <a:t>Decision Points:</a:t>
            </a:r>
          </a:p>
          <a:p>
            <a:pPr lvl="1">
              <a:lnSpc>
                <a:spcPct val="160000"/>
              </a:lnSpc>
              <a:spcBef>
                <a:spcPts val="0"/>
              </a:spcBef>
              <a:buFont typeface="Wingdings" panose="05000000000000000000" pitchFamily="2" charset="2"/>
              <a:buChar char="ü"/>
            </a:pPr>
            <a:r>
              <a:rPr lang="en-US" sz="3500" dirty="0">
                <a:solidFill>
                  <a:schemeClr val="tx2"/>
                </a:solidFill>
                <a:effectLst/>
                <a:ea typeface="Calibri" panose="020F0502020204030204" pitchFamily="34" charset="0"/>
                <a:cs typeface="Iskoola Pota" panose="020B0502040204020203" pitchFamily="34" charset="0"/>
              </a:rPr>
              <a:t>Admission required?</a:t>
            </a:r>
          </a:p>
          <a:p>
            <a:pPr lvl="1">
              <a:lnSpc>
                <a:spcPct val="160000"/>
              </a:lnSpc>
              <a:spcBef>
                <a:spcPts val="0"/>
              </a:spcBef>
              <a:buFont typeface="Wingdings" panose="05000000000000000000" pitchFamily="2" charset="2"/>
              <a:buChar char="ü"/>
            </a:pPr>
            <a:r>
              <a:rPr lang="en-US" sz="3500" dirty="0">
                <a:solidFill>
                  <a:schemeClr val="tx2"/>
                </a:solidFill>
                <a:effectLst/>
                <a:ea typeface="Calibri" panose="020F0502020204030204" pitchFamily="34" charset="0"/>
                <a:cs typeface="Iskoola Pota" panose="020B0502040204020203" pitchFamily="34" charset="0"/>
              </a:rPr>
              <a:t>Direct payment or insurance claim?</a:t>
            </a:r>
          </a:p>
          <a:p>
            <a:pPr marL="342900" marR="0" lvl="0" indent="-342900">
              <a:lnSpc>
                <a:spcPct val="160000"/>
              </a:lnSpc>
              <a:spcBef>
                <a:spcPts val="0"/>
              </a:spcBef>
              <a:spcAft>
                <a:spcPts val="800"/>
              </a:spcAft>
              <a:buFont typeface="Symbol" panose="05050102010706020507" pitchFamily="18" charset="2"/>
              <a:buChar char=""/>
            </a:pPr>
            <a:r>
              <a:rPr lang="en-US" sz="3500" b="1" dirty="0">
                <a:solidFill>
                  <a:schemeClr val="tx2"/>
                </a:solidFill>
                <a:effectLst/>
                <a:ea typeface="Calibri" panose="020F0502020204030204" pitchFamily="34" charset="0"/>
                <a:cs typeface="Iskoola Pota" panose="020B0502040204020203" pitchFamily="34" charset="0"/>
              </a:rPr>
              <a:t>End Event: </a:t>
            </a:r>
            <a:r>
              <a:rPr lang="en-US" sz="3500" dirty="0">
                <a:effectLst/>
                <a:latin typeface="Calibri" panose="020F0502020204030204" pitchFamily="34" charset="0"/>
                <a:ea typeface="Calibri" panose="020F0502020204030204" pitchFamily="34" charset="0"/>
                <a:cs typeface="Iskoola Pota" panose="020B0502040204020203" pitchFamily="34" charset="0"/>
              </a:rPr>
              <a:t>Patient receives treatment or medication, completing the OPD visit.</a:t>
            </a:r>
            <a:endParaRPr lang="en-US" sz="3500" dirty="0">
              <a:solidFill>
                <a:schemeClr val="tx2"/>
              </a:solidFill>
              <a:effectLst/>
              <a:ea typeface="Calibri" panose="020F0502020204030204" pitchFamily="34" charset="0"/>
              <a:cs typeface="Iskoola Pota" panose="020B0502040204020203" pitchFamily="34" charset="0"/>
            </a:endParaRPr>
          </a:p>
          <a:p>
            <a:pPr marL="0" indent="0">
              <a:buNone/>
            </a:pPr>
            <a:endParaRPr lang="en-US" sz="1100" dirty="0">
              <a:solidFill>
                <a:schemeClr val="tx2"/>
              </a:solidFill>
            </a:endParaRPr>
          </a:p>
        </p:txBody>
      </p:sp>
    </p:spTree>
    <p:extLst>
      <p:ext uri="{BB962C8B-B14F-4D97-AF65-F5344CB8AC3E}">
        <p14:creationId xmlns:p14="http://schemas.microsoft.com/office/powerpoint/2010/main" val="2805569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48B40-91DE-8C99-20C9-E25B40D4E0F0}"/>
              </a:ext>
            </a:extLst>
          </p:cNvPr>
          <p:cNvSpPr>
            <a:spLocks noGrp="1"/>
          </p:cNvSpPr>
          <p:nvPr>
            <p:ph type="title"/>
          </p:nvPr>
        </p:nvSpPr>
        <p:spPr>
          <a:xfrm>
            <a:off x="838199" y="828314"/>
            <a:ext cx="5487649" cy="1077131"/>
          </a:xfrm>
        </p:spPr>
        <p:txBody>
          <a:bodyPr>
            <a:normAutofit fontScale="90000"/>
          </a:bodyPr>
          <a:lstStyle/>
          <a:p>
            <a:r>
              <a:rPr lang="en-US" sz="3600" b="1" dirty="0">
                <a:solidFill>
                  <a:schemeClr val="tx2">
                    <a:lumMod val="75000"/>
                    <a:lumOff val="25000"/>
                  </a:schemeClr>
                </a:solidFill>
              </a:rPr>
              <a:t>Process Issues Identification</a:t>
            </a:r>
            <a:br>
              <a:rPr lang="en-US" sz="3600" b="1" dirty="0">
                <a:solidFill>
                  <a:schemeClr val="tx2">
                    <a:lumMod val="75000"/>
                    <a:lumOff val="25000"/>
                  </a:schemeClr>
                </a:solidFill>
              </a:rPr>
            </a:br>
            <a:endParaRPr lang="en-US" sz="3600" b="1" dirty="0">
              <a:solidFill>
                <a:schemeClr val="tx2">
                  <a:lumMod val="75000"/>
                  <a:lumOff val="25000"/>
                </a:schemeClr>
              </a:solidFill>
            </a:endParaRPr>
          </a:p>
        </p:txBody>
      </p:sp>
      <p:graphicFrame>
        <p:nvGraphicFramePr>
          <p:cNvPr id="4" name="Content Placeholder 3">
            <a:extLst>
              <a:ext uri="{FF2B5EF4-FFF2-40B4-BE49-F238E27FC236}">
                <a16:creationId xmlns:a16="http://schemas.microsoft.com/office/drawing/2014/main" id="{3B78FC7B-BB10-C834-B4C7-AD3B9D24834E}"/>
              </a:ext>
            </a:extLst>
          </p:cNvPr>
          <p:cNvGraphicFramePr>
            <a:graphicFrameLocks noGrp="1"/>
          </p:cNvGraphicFramePr>
          <p:nvPr>
            <p:ph idx="1"/>
            <p:extLst>
              <p:ext uri="{D42A27DB-BD31-4B8C-83A1-F6EECF244321}">
                <p14:modId xmlns:p14="http://schemas.microsoft.com/office/powerpoint/2010/main" val="1704595188"/>
              </p:ext>
            </p:extLst>
          </p:nvPr>
        </p:nvGraphicFramePr>
        <p:xfrm>
          <a:off x="838199" y="3499457"/>
          <a:ext cx="10515597" cy="262128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846762896"/>
                    </a:ext>
                  </a:extLst>
                </a:gridCol>
                <a:gridCol w="3505199">
                  <a:extLst>
                    <a:ext uri="{9D8B030D-6E8A-4147-A177-3AD203B41FA5}">
                      <a16:colId xmlns:a16="http://schemas.microsoft.com/office/drawing/2014/main" val="1108080030"/>
                    </a:ext>
                  </a:extLst>
                </a:gridCol>
                <a:gridCol w="3505199">
                  <a:extLst>
                    <a:ext uri="{9D8B030D-6E8A-4147-A177-3AD203B41FA5}">
                      <a16:colId xmlns:a16="http://schemas.microsoft.com/office/drawing/2014/main" val="3826570753"/>
                    </a:ext>
                  </a:extLst>
                </a:gridCol>
              </a:tblGrid>
              <a:tr h="370840">
                <a:tc>
                  <a:txBody>
                    <a:bodyPr/>
                    <a:lstStyle/>
                    <a:p>
                      <a:r>
                        <a:rPr lang="en-US" sz="2000" b="1" dirty="0"/>
                        <a:t>Time Issues</a:t>
                      </a:r>
                    </a:p>
                    <a:p>
                      <a:endParaRPr lang="en-US" sz="2000" b="1" dirty="0"/>
                    </a:p>
                  </a:txBody>
                  <a:tcPr/>
                </a:tc>
                <a:tc>
                  <a:txBody>
                    <a:bodyPr/>
                    <a:lstStyle/>
                    <a:p>
                      <a:r>
                        <a:rPr lang="en-US" sz="2000" b="1" dirty="0"/>
                        <a:t>Cost Issues</a:t>
                      </a:r>
                    </a:p>
                  </a:txBody>
                  <a:tcPr/>
                </a:tc>
                <a:tc>
                  <a:txBody>
                    <a:bodyPr/>
                    <a:lstStyle/>
                    <a:p>
                      <a:r>
                        <a:rPr lang="en-US" sz="2000" b="1" dirty="0"/>
                        <a:t>Quality Issues</a:t>
                      </a:r>
                    </a:p>
                  </a:txBody>
                  <a:tcPr/>
                </a:tc>
                <a:extLst>
                  <a:ext uri="{0D108BD9-81ED-4DB2-BD59-A6C34878D82A}">
                    <a16:rowId xmlns:a16="http://schemas.microsoft.com/office/drawing/2014/main" val="554004824"/>
                  </a:ext>
                </a:extLst>
              </a:tr>
              <a:tr h="370840">
                <a:tc>
                  <a:txBody>
                    <a:bodyPr/>
                    <a:lstStyle/>
                    <a:p>
                      <a:r>
                        <a:rPr lang="en-US" sz="1800" dirty="0"/>
                        <a:t>Manual Submission Take Time</a:t>
                      </a:r>
                    </a:p>
                    <a:p>
                      <a:endParaRPr lang="en-US" sz="1800" dirty="0"/>
                    </a:p>
                  </a:txBody>
                  <a:tcPr/>
                </a:tc>
                <a:tc>
                  <a:txBody>
                    <a:bodyPr/>
                    <a:lstStyle/>
                    <a:p>
                      <a:r>
                        <a:rPr lang="en-US" sz="1800" dirty="0"/>
                        <a:t>Higher Labor Costs</a:t>
                      </a:r>
                    </a:p>
                  </a:txBody>
                  <a:tcPr/>
                </a:tc>
                <a:tc>
                  <a:txBody>
                    <a:bodyPr/>
                    <a:lstStyle/>
                    <a:p>
                      <a:r>
                        <a:rPr lang="en-US" sz="1800" dirty="0"/>
                        <a:t>Communication gap</a:t>
                      </a:r>
                    </a:p>
                  </a:txBody>
                  <a:tcPr/>
                </a:tc>
                <a:extLst>
                  <a:ext uri="{0D108BD9-81ED-4DB2-BD59-A6C34878D82A}">
                    <a16:rowId xmlns:a16="http://schemas.microsoft.com/office/drawing/2014/main" val="1905875533"/>
                  </a:ext>
                </a:extLst>
              </a:tr>
              <a:tr h="370840">
                <a:tc>
                  <a:txBody>
                    <a:bodyPr/>
                    <a:lstStyle/>
                    <a:p>
                      <a:r>
                        <a:rPr lang="en-US" sz="1800" dirty="0"/>
                        <a:t>Slow Updates on Claim Status</a:t>
                      </a:r>
                    </a:p>
                    <a:p>
                      <a:endParaRPr lang="en-US" sz="1800" dirty="0"/>
                    </a:p>
                  </a:txBody>
                  <a:tcPr/>
                </a:tc>
                <a:tc>
                  <a:txBody>
                    <a:bodyPr/>
                    <a:lstStyle/>
                    <a:p>
                      <a:r>
                        <a:rPr lang="en-US" sz="1800" dirty="0"/>
                        <a:t>Cost of Reprocessing Claims</a:t>
                      </a:r>
                    </a:p>
                  </a:txBody>
                  <a:tcPr/>
                </a:tc>
                <a:tc>
                  <a:txBody>
                    <a:bodyPr/>
                    <a:lstStyle/>
                    <a:p>
                      <a:r>
                        <a:rPr lang="en-US" sz="1800" dirty="0"/>
                        <a:t>Low Customer Satisfaction</a:t>
                      </a:r>
                    </a:p>
                  </a:txBody>
                  <a:tcPr/>
                </a:tc>
                <a:extLst>
                  <a:ext uri="{0D108BD9-81ED-4DB2-BD59-A6C34878D82A}">
                    <a16:rowId xmlns:a16="http://schemas.microsoft.com/office/drawing/2014/main" val="1864046813"/>
                  </a:ext>
                </a:extLst>
              </a:tr>
              <a:tr h="370840">
                <a:tc>
                  <a:txBody>
                    <a:bodyPr/>
                    <a:lstStyle/>
                    <a:p>
                      <a:r>
                        <a:rPr lang="en-US" sz="1800" dirty="0"/>
                        <a:t>Long Waiting Times</a:t>
                      </a:r>
                    </a:p>
                    <a:p>
                      <a:endParaRPr lang="en-US" sz="1800" dirty="0"/>
                    </a:p>
                  </a:txBody>
                  <a:tcPr/>
                </a:tc>
                <a:tc>
                  <a:txBody>
                    <a:bodyPr/>
                    <a:lstStyle/>
                    <a:p>
                      <a:r>
                        <a:rPr lang="en-US" sz="1800" dirty="0"/>
                        <a:t>Redundancy in receipts</a:t>
                      </a:r>
                    </a:p>
                  </a:txBody>
                  <a:tcPr/>
                </a:tc>
                <a:tc>
                  <a:txBody>
                    <a:bodyPr/>
                    <a:lstStyle/>
                    <a:p>
                      <a:r>
                        <a:rPr lang="en-US" sz="1800" dirty="0"/>
                        <a:t>Insurance claim denials</a:t>
                      </a:r>
                    </a:p>
                  </a:txBody>
                  <a:tcPr/>
                </a:tc>
                <a:extLst>
                  <a:ext uri="{0D108BD9-81ED-4DB2-BD59-A6C34878D82A}">
                    <a16:rowId xmlns:a16="http://schemas.microsoft.com/office/drawing/2014/main" val="2147839928"/>
                  </a:ext>
                </a:extLst>
              </a:tr>
            </a:tbl>
          </a:graphicData>
        </a:graphic>
      </p:graphicFrame>
      <p:pic>
        <p:nvPicPr>
          <p:cNvPr id="6" name="Picture 5" descr="A person holding a pencil and looking at a maze&#10;&#10;Description automatically generated">
            <a:extLst>
              <a:ext uri="{FF2B5EF4-FFF2-40B4-BE49-F238E27FC236}">
                <a16:creationId xmlns:a16="http://schemas.microsoft.com/office/drawing/2014/main" id="{48440CED-6AE2-66CB-1D9B-E399B7908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4846" y="745560"/>
            <a:ext cx="3028950" cy="1514475"/>
          </a:xfrm>
          <a:prstGeom prst="rect">
            <a:avLst/>
          </a:prstGeom>
        </p:spPr>
      </p:pic>
      <p:pic>
        <p:nvPicPr>
          <p:cNvPr id="10" name="Picture 9" descr="A person drawing a maze on a wall&#10;&#10;Description automatically generated">
            <a:extLst>
              <a:ext uri="{FF2B5EF4-FFF2-40B4-BE49-F238E27FC236}">
                <a16:creationId xmlns:a16="http://schemas.microsoft.com/office/drawing/2014/main" id="{F4698F95-3BE1-8604-3B29-9B0B448299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0023" y="1824010"/>
            <a:ext cx="2358673" cy="1320857"/>
          </a:xfrm>
          <a:prstGeom prst="rect">
            <a:avLst/>
          </a:prstGeom>
        </p:spPr>
      </p:pic>
      <p:sp>
        <p:nvSpPr>
          <p:cNvPr id="3" name="Slide Number Placeholder 2">
            <a:extLst>
              <a:ext uri="{FF2B5EF4-FFF2-40B4-BE49-F238E27FC236}">
                <a16:creationId xmlns:a16="http://schemas.microsoft.com/office/drawing/2014/main" id="{39841033-9E50-FD3B-7720-EB78086B74B0}"/>
              </a:ext>
            </a:extLst>
          </p:cNvPr>
          <p:cNvSpPr>
            <a:spLocks noGrp="1"/>
          </p:cNvSpPr>
          <p:nvPr>
            <p:ph type="sldNum" sz="quarter" idx="12"/>
          </p:nvPr>
        </p:nvSpPr>
        <p:spPr/>
        <p:txBody>
          <a:bodyPr/>
          <a:lstStyle/>
          <a:p>
            <a:fld id="{91EE7540-7595-4F5D-906F-2E386B27701A}" type="slidenum">
              <a:rPr lang="en-US" smtClean="0"/>
              <a:t>4</a:t>
            </a:fld>
            <a:endParaRPr lang="en-US"/>
          </a:p>
        </p:txBody>
      </p:sp>
    </p:spTree>
    <p:extLst>
      <p:ext uri="{BB962C8B-B14F-4D97-AF65-F5344CB8AC3E}">
        <p14:creationId xmlns:p14="http://schemas.microsoft.com/office/powerpoint/2010/main" val="2203486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7ED94-8B65-FEEB-B311-084E276E58DA}"/>
              </a:ext>
            </a:extLst>
          </p:cNvPr>
          <p:cNvSpPr>
            <a:spLocks noGrp="1"/>
          </p:cNvSpPr>
          <p:nvPr>
            <p:ph type="title"/>
          </p:nvPr>
        </p:nvSpPr>
        <p:spPr>
          <a:xfrm>
            <a:off x="758424" y="568383"/>
            <a:ext cx="6070120" cy="600850"/>
          </a:xfrm>
        </p:spPr>
        <p:txBody>
          <a:bodyPr anchor="ctr">
            <a:normAutofit/>
          </a:bodyPr>
          <a:lstStyle/>
          <a:p>
            <a:r>
              <a:rPr lang="en-US" sz="2400" b="1" dirty="0">
                <a:solidFill>
                  <a:schemeClr val="tx2">
                    <a:lumMod val="75000"/>
                    <a:lumOff val="25000"/>
                  </a:schemeClr>
                </a:solidFill>
                <a:effectLst/>
                <a:ea typeface="Aptos" panose="020B0004020202020204" pitchFamily="34" charset="0"/>
                <a:cs typeface="Times New Roman" panose="02020603050405020304" pitchFamily="18" charset="0"/>
              </a:rPr>
              <a:t>Performance Measures </a:t>
            </a:r>
            <a:endParaRPr lang="en-US" sz="2400" dirty="0">
              <a:solidFill>
                <a:schemeClr val="tx2">
                  <a:lumMod val="75000"/>
                  <a:lumOff val="25000"/>
                </a:schemeClr>
              </a:solidFill>
            </a:endParaRPr>
          </a:p>
        </p:txBody>
      </p:sp>
      <p:sp>
        <p:nvSpPr>
          <p:cNvPr id="3" name="Content Placeholder 2">
            <a:extLst>
              <a:ext uri="{FF2B5EF4-FFF2-40B4-BE49-F238E27FC236}">
                <a16:creationId xmlns:a16="http://schemas.microsoft.com/office/drawing/2014/main" id="{09695284-6749-4874-77E8-18EDD346042A}"/>
              </a:ext>
            </a:extLst>
          </p:cNvPr>
          <p:cNvSpPr>
            <a:spLocks noGrp="1"/>
          </p:cNvSpPr>
          <p:nvPr>
            <p:ph idx="1"/>
          </p:nvPr>
        </p:nvSpPr>
        <p:spPr>
          <a:xfrm>
            <a:off x="612804" y="1304144"/>
            <a:ext cx="6070120" cy="4985474"/>
          </a:xfrm>
        </p:spPr>
        <p:txBody>
          <a:bodyPr anchor="ctr">
            <a:normAutofit lnSpcReduction="10000"/>
          </a:bodyPr>
          <a:lstStyle/>
          <a:p>
            <a:r>
              <a:rPr lang="en-US" sz="1800" kern="100" dirty="0">
                <a:effectLst/>
                <a:ea typeface="Aptos" panose="020B0004020202020204" pitchFamily="34" charset="0"/>
                <a:cs typeface="Times New Roman" panose="02020603050405020304" pitchFamily="18" charset="0"/>
              </a:rPr>
              <a:t>Waiting Time</a:t>
            </a:r>
          </a:p>
          <a:p>
            <a:r>
              <a:rPr lang="en-US" sz="1800" kern="100" dirty="0">
                <a:effectLst/>
                <a:ea typeface="Aptos" panose="020B0004020202020204" pitchFamily="34" charset="0"/>
                <a:cs typeface="Times New Roman" panose="02020603050405020304" pitchFamily="18" charset="0"/>
              </a:rPr>
              <a:t>Patient Flow Efficiency</a:t>
            </a:r>
          </a:p>
          <a:p>
            <a:r>
              <a:rPr lang="en-US" sz="1800" kern="100" dirty="0">
                <a:effectLst/>
                <a:ea typeface="Aptos" panose="020B0004020202020204" pitchFamily="34" charset="0"/>
                <a:cs typeface="Times New Roman" panose="02020603050405020304" pitchFamily="18" charset="0"/>
              </a:rPr>
              <a:t>Cost of Services</a:t>
            </a:r>
          </a:p>
          <a:p>
            <a:r>
              <a:rPr lang="en-US" sz="1800" kern="100" dirty="0">
                <a:effectLst/>
                <a:ea typeface="Aptos" panose="020B0004020202020204" pitchFamily="34" charset="0"/>
                <a:cs typeface="Times New Roman" panose="02020603050405020304" pitchFamily="18" charset="0"/>
              </a:rPr>
              <a:t>Insurance Claims Process</a:t>
            </a:r>
          </a:p>
          <a:p>
            <a:r>
              <a:rPr lang="en-US" sz="1800" kern="100" dirty="0">
                <a:effectLst/>
                <a:ea typeface="Aptos" panose="020B0004020202020204" pitchFamily="34" charset="0"/>
                <a:cs typeface="Times New Roman" panose="02020603050405020304" pitchFamily="18" charset="0"/>
              </a:rPr>
              <a:t>Patient Satisfaction</a:t>
            </a:r>
            <a:endParaRPr lang="en-US" sz="1800" kern="100" dirty="0">
              <a:ea typeface="Aptos" panose="020B0004020202020204" pitchFamily="34" charset="0"/>
              <a:cs typeface="Times New Roman" panose="02020603050405020304" pitchFamily="18" charset="0"/>
            </a:endParaRPr>
          </a:p>
          <a:p>
            <a:r>
              <a:rPr lang="en-US" sz="1800" kern="100" dirty="0">
                <a:effectLst/>
                <a:ea typeface="Aptos" panose="020B0004020202020204" pitchFamily="34" charset="0"/>
                <a:cs typeface="Times New Roman" panose="02020603050405020304" pitchFamily="18" charset="0"/>
              </a:rPr>
              <a:t>Operational Costs</a:t>
            </a:r>
          </a:p>
          <a:p>
            <a:r>
              <a:rPr lang="en-US" sz="1800" kern="100" dirty="0">
                <a:effectLst/>
                <a:ea typeface="Aptos" panose="020B0004020202020204" pitchFamily="34" charset="0"/>
                <a:cs typeface="Times New Roman" panose="02020603050405020304" pitchFamily="18" charset="0"/>
              </a:rPr>
              <a:t>Quality of Care</a:t>
            </a:r>
            <a:endParaRPr lang="en-US" sz="1800" kern="100" dirty="0">
              <a:ea typeface="Aptos" panose="020B0004020202020204" pitchFamily="34" charset="0"/>
              <a:cs typeface="Times New Roman" panose="02020603050405020304" pitchFamily="18" charset="0"/>
            </a:endParaRPr>
          </a:p>
          <a:p>
            <a:r>
              <a:rPr lang="en-US" sz="1800" dirty="0">
                <a:effectLst/>
                <a:ea typeface="Aptos" panose="020B0004020202020204" pitchFamily="34" charset="0"/>
                <a:cs typeface="Times New Roman" panose="02020603050405020304" pitchFamily="18" charset="0"/>
              </a:rPr>
              <a:t>Staff Performance</a:t>
            </a:r>
            <a:endParaRPr lang="en-US" sz="1800" kern="100" dirty="0">
              <a:effectLst/>
              <a:ea typeface="Aptos" panose="020B0004020202020204" pitchFamily="34" charset="0"/>
              <a:cs typeface="Times New Roman" panose="02020603050405020304" pitchFamily="18" charset="0"/>
            </a:endParaRPr>
          </a:p>
          <a:p>
            <a:endParaRPr lang="en-US" sz="1800" b="1" kern="100" dirty="0">
              <a:ea typeface="Aptos" panose="020B0004020202020204" pitchFamily="34" charset="0"/>
              <a:cs typeface="Times New Roman" panose="02020603050405020304" pitchFamily="18" charset="0"/>
            </a:endParaRPr>
          </a:p>
          <a:p>
            <a:pPr marL="0" indent="0">
              <a:buNone/>
            </a:pPr>
            <a:r>
              <a:rPr lang="en-US" sz="2600" b="1" kern="100" dirty="0">
                <a:solidFill>
                  <a:schemeClr val="tx2">
                    <a:lumMod val="75000"/>
                    <a:lumOff val="25000"/>
                  </a:schemeClr>
                </a:solidFill>
                <a:effectLst/>
                <a:latin typeface="+mj-lt"/>
                <a:ea typeface="Aptos" panose="020B0004020202020204" pitchFamily="34" charset="0"/>
                <a:cs typeface="Times New Roman" panose="02020603050405020304" pitchFamily="18" charset="0"/>
              </a:rPr>
              <a:t>Proposed Solutions for Key Issues</a:t>
            </a:r>
            <a:endParaRPr lang="en-US" sz="2600" kern="100" dirty="0">
              <a:solidFill>
                <a:schemeClr val="tx2">
                  <a:lumMod val="75000"/>
                  <a:lumOff val="25000"/>
                </a:schemeClr>
              </a:solidFill>
              <a:effectLst/>
              <a:latin typeface="+mj-lt"/>
              <a:ea typeface="Aptos" panose="020B0004020202020204" pitchFamily="34" charset="0"/>
              <a:cs typeface="Times New Roman" panose="02020603050405020304" pitchFamily="18" charset="0"/>
            </a:endParaRPr>
          </a:p>
          <a:p>
            <a:r>
              <a:rPr lang="en-US" sz="1800" dirty="0">
                <a:effectLst/>
                <a:ea typeface="Aptos" panose="020B0004020202020204" pitchFamily="34" charset="0"/>
                <a:cs typeface="Times New Roman" panose="02020603050405020304" pitchFamily="18" charset="0"/>
              </a:rPr>
              <a:t>Insurance Claiming Process</a:t>
            </a:r>
            <a:endParaRPr lang="en-US" sz="1800" kern="100" dirty="0">
              <a:effectLst/>
              <a:ea typeface="Aptos" panose="020B0004020202020204" pitchFamily="34" charset="0"/>
              <a:cs typeface="Times New Roman" panose="02020603050405020304" pitchFamily="18" charset="0"/>
            </a:endParaRPr>
          </a:p>
          <a:p>
            <a:r>
              <a:rPr lang="en-US" sz="1800" dirty="0">
                <a:effectLst/>
                <a:ea typeface="Aptos" panose="020B0004020202020204" pitchFamily="34" charset="0"/>
                <a:cs typeface="Times New Roman" panose="02020603050405020304" pitchFamily="18" charset="0"/>
              </a:rPr>
              <a:t>Time Issues</a:t>
            </a:r>
            <a:endParaRPr lang="en-US" sz="1800" kern="100" dirty="0">
              <a:ea typeface="Aptos" panose="020B0004020202020204" pitchFamily="34" charset="0"/>
              <a:cs typeface="Times New Roman" panose="02020603050405020304" pitchFamily="18" charset="0"/>
            </a:endParaRPr>
          </a:p>
          <a:p>
            <a:r>
              <a:rPr lang="en-US" sz="1800" dirty="0">
                <a:effectLst/>
                <a:ea typeface="Aptos" panose="020B0004020202020204" pitchFamily="34" charset="0"/>
                <a:cs typeface="Times New Roman" panose="02020603050405020304" pitchFamily="18" charset="0"/>
              </a:rPr>
              <a:t>Cost Issues</a:t>
            </a:r>
          </a:p>
          <a:p>
            <a:r>
              <a:rPr lang="en-US" sz="1800" dirty="0">
                <a:effectLst/>
                <a:ea typeface="Aptos" panose="020B0004020202020204" pitchFamily="34" charset="0"/>
                <a:cs typeface="Times New Roman" panose="02020603050405020304" pitchFamily="18" charset="0"/>
              </a:rPr>
              <a:t>Quality Issues</a:t>
            </a:r>
            <a:endParaRPr lang="en-US" sz="1800" kern="100" dirty="0">
              <a:effectLst/>
              <a:ea typeface="Aptos" panose="020B0004020202020204" pitchFamily="34" charset="0"/>
              <a:cs typeface="Times New Roman" panose="02020603050405020304" pitchFamily="18" charset="0"/>
            </a:endParaRPr>
          </a:p>
          <a:p>
            <a:endParaRPr lang="en-US" sz="1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000" dirty="0"/>
          </a:p>
        </p:txBody>
      </p:sp>
      <p:sp>
        <p:nvSpPr>
          <p:cNvPr id="16" name="Rectangle 15">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390" y="0"/>
            <a:ext cx="4606609" cy="6858000"/>
          </a:xfrm>
          <a:prstGeom prst="rect">
            <a:avLst/>
          </a:prstGeom>
          <a:solidFill>
            <a:srgbClr val="FFFFFF"/>
          </a:solidFill>
          <a:ln>
            <a:noFill/>
          </a:ln>
          <a:effectLst>
            <a:outerShdw blurRad="381000" dist="317500" dir="570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diagram of a medical procedure&#10;&#10;Description automatically generated">
            <a:extLst>
              <a:ext uri="{FF2B5EF4-FFF2-40B4-BE49-F238E27FC236}">
                <a16:creationId xmlns:a16="http://schemas.microsoft.com/office/drawing/2014/main" id="{BBAA870C-E18C-7EA3-036E-E8045DC7B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3812" y="568383"/>
            <a:ext cx="3089764" cy="1761166"/>
          </a:xfrm>
          <a:prstGeom prst="rect">
            <a:avLst/>
          </a:prstGeom>
        </p:spPr>
      </p:pic>
      <p:pic>
        <p:nvPicPr>
          <p:cNvPr id="5" name="Picture 4" descr="A person standing in front of a large screen showing graphs&#10;&#10;Description automatically generated">
            <a:extLst>
              <a:ext uri="{FF2B5EF4-FFF2-40B4-BE49-F238E27FC236}">
                <a16:creationId xmlns:a16="http://schemas.microsoft.com/office/drawing/2014/main" id="{67B63A22-4674-4614-7B86-B92A483004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6225" y="2548679"/>
            <a:ext cx="3144939" cy="1761166"/>
          </a:xfrm>
          <a:prstGeom prst="rect">
            <a:avLst/>
          </a:prstGeom>
        </p:spPr>
      </p:pic>
      <p:pic>
        <p:nvPicPr>
          <p:cNvPr id="9" name="Picture 8" descr="A group of people sitting at tables&#10;&#10;Description automatically generated">
            <a:extLst>
              <a:ext uri="{FF2B5EF4-FFF2-40B4-BE49-F238E27FC236}">
                <a16:creationId xmlns:a16="http://schemas.microsoft.com/office/drawing/2014/main" id="{66535298-2CA4-4434-AECD-E98F899078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8193" y="4528974"/>
            <a:ext cx="3381003" cy="1761166"/>
          </a:xfrm>
          <a:prstGeom prst="rect">
            <a:avLst/>
          </a:prstGeom>
        </p:spPr>
      </p:pic>
      <p:sp>
        <p:nvSpPr>
          <p:cNvPr id="12" name="Slide Number Placeholder 11">
            <a:extLst>
              <a:ext uri="{FF2B5EF4-FFF2-40B4-BE49-F238E27FC236}">
                <a16:creationId xmlns:a16="http://schemas.microsoft.com/office/drawing/2014/main" id="{858093D1-2668-7E17-B569-D56827629799}"/>
              </a:ext>
            </a:extLst>
          </p:cNvPr>
          <p:cNvSpPr>
            <a:spLocks noGrp="1"/>
          </p:cNvSpPr>
          <p:nvPr>
            <p:ph type="sldNum" sz="quarter" idx="12"/>
          </p:nvPr>
        </p:nvSpPr>
        <p:spPr/>
        <p:txBody>
          <a:bodyPr/>
          <a:lstStyle/>
          <a:p>
            <a:fld id="{91EE7540-7595-4F5D-906F-2E386B27701A}" type="slidenum">
              <a:rPr lang="en-US" smtClean="0"/>
              <a:t>5</a:t>
            </a:fld>
            <a:endParaRPr lang="en-US"/>
          </a:p>
        </p:txBody>
      </p:sp>
    </p:spTree>
    <p:extLst>
      <p:ext uri="{BB962C8B-B14F-4D97-AF65-F5344CB8AC3E}">
        <p14:creationId xmlns:p14="http://schemas.microsoft.com/office/powerpoint/2010/main" val="1936188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5253-F805-3768-9320-E3454B03CB48}"/>
              </a:ext>
            </a:extLst>
          </p:cNvPr>
          <p:cNvSpPr>
            <a:spLocks noGrp="1"/>
          </p:cNvSpPr>
          <p:nvPr>
            <p:ph type="title"/>
          </p:nvPr>
        </p:nvSpPr>
        <p:spPr>
          <a:xfrm>
            <a:off x="836610" y="678304"/>
            <a:ext cx="2008343" cy="951875"/>
          </a:xfrm>
        </p:spPr>
        <p:txBody>
          <a:bodyPr>
            <a:noAutofit/>
          </a:bodyPr>
          <a:lstStyle/>
          <a:p>
            <a:r>
              <a:rPr lang="en-US" sz="2400" b="1" kern="1400" spc="-50" dirty="0">
                <a:solidFill>
                  <a:schemeClr val="tx2">
                    <a:lumMod val="75000"/>
                    <a:lumOff val="25000"/>
                  </a:schemeClr>
                </a:solidFill>
                <a:effectLst/>
                <a:ea typeface="Times New Roman" panose="02020603050405020304" pitchFamily="18" charset="0"/>
                <a:cs typeface="Iskoola Pota" panose="020B0502040204020203" pitchFamily="34" charset="0"/>
              </a:rPr>
              <a:t>Redesign of the Hospital OPD Process </a:t>
            </a:r>
            <a:br>
              <a:rPr lang="en-US" sz="2000" b="1" kern="1400" spc="-50" dirty="0">
                <a:solidFill>
                  <a:schemeClr val="tx2">
                    <a:lumMod val="75000"/>
                    <a:lumOff val="25000"/>
                  </a:schemeClr>
                </a:solidFill>
                <a:effectLst/>
                <a:latin typeface="Aptos Display" panose="020B0004020202020204" pitchFamily="34" charset="0"/>
                <a:ea typeface="Times New Roman" panose="02020603050405020304" pitchFamily="18" charset="0"/>
                <a:cs typeface="Iskoola Pota" panose="020B0502040204020203" pitchFamily="34" charset="0"/>
              </a:rPr>
            </a:br>
            <a:endParaRPr lang="en-US" sz="2000" b="1" dirty="0">
              <a:solidFill>
                <a:schemeClr val="tx2">
                  <a:lumMod val="75000"/>
                  <a:lumOff val="25000"/>
                </a:schemeClr>
              </a:solidFill>
            </a:endParaRPr>
          </a:p>
        </p:txBody>
      </p:sp>
      <p:sp>
        <p:nvSpPr>
          <p:cNvPr id="4" name="Text Placeholder 3">
            <a:extLst>
              <a:ext uri="{FF2B5EF4-FFF2-40B4-BE49-F238E27FC236}">
                <a16:creationId xmlns:a16="http://schemas.microsoft.com/office/drawing/2014/main" id="{49E3EA2F-132E-A615-D956-0002983F836D}"/>
              </a:ext>
            </a:extLst>
          </p:cNvPr>
          <p:cNvSpPr>
            <a:spLocks noGrp="1"/>
          </p:cNvSpPr>
          <p:nvPr>
            <p:ph type="body" sz="half" idx="2"/>
          </p:nvPr>
        </p:nvSpPr>
        <p:spPr>
          <a:xfrm>
            <a:off x="836609" y="1630179"/>
            <a:ext cx="2008343" cy="4740642"/>
          </a:xfrm>
        </p:spPr>
        <p:txBody>
          <a:bodyPr>
            <a:normAutofit lnSpcReduction="10000"/>
          </a:bodyPr>
          <a:lstStyle/>
          <a:p>
            <a:r>
              <a:rPr lang="en-US" sz="1800" b="1" kern="100" dirty="0">
                <a:effectLst/>
                <a:latin typeface="Aptos Display" panose="020B0004020202020204" pitchFamily="34" charset="0"/>
                <a:ea typeface="Times New Roman" panose="02020603050405020304" pitchFamily="18" charset="0"/>
                <a:cs typeface="Iskoola Pota" panose="020B0502040204020203" pitchFamily="34" charset="0"/>
              </a:rPr>
              <a:t>Redesign of the Insurance Process</a:t>
            </a:r>
          </a:p>
          <a:p>
            <a:pPr marL="285750" indent="-285750">
              <a:buFont typeface="Arial" panose="020B0604020202020204" pitchFamily="34" charset="0"/>
              <a:buChar char="•"/>
            </a:pPr>
            <a:r>
              <a:rPr lang="en-US" dirty="0"/>
              <a:t>Automation</a:t>
            </a:r>
          </a:p>
          <a:p>
            <a:pPr marL="285750" indent="-285750">
              <a:buFont typeface="Arial" panose="020B0604020202020204" pitchFamily="34" charset="0"/>
              <a:buChar char="•"/>
            </a:pPr>
            <a:r>
              <a:rPr lang="en-US" dirty="0"/>
              <a:t>Real-Time Updates</a:t>
            </a:r>
          </a:p>
          <a:p>
            <a:pPr marL="285750" indent="-285750">
              <a:buFont typeface="Arial" panose="020B0604020202020204" pitchFamily="34" charset="0"/>
              <a:buChar char="•"/>
            </a:pPr>
            <a:r>
              <a:rPr lang="en-US" dirty="0"/>
              <a:t>Fallback Plan</a:t>
            </a:r>
          </a:p>
          <a:p>
            <a:endParaRPr lang="en-US" dirty="0"/>
          </a:p>
          <a:p>
            <a:r>
              <a:rPr lang="en-US" sz="1800" b="1" kern="100" dirty="0">
                <a:effectLst/>
                <a:latin typeface="Aptos Display" panose="020B0004020202020204" pitchFamily="34" charset="0"/>
                <a:ea typeface="Times New Roman" panose="02020603050405020304" pitchFamily="18" charset="0"/>
                <a:cs typeface="Iskoola Pota" panose="020B0502040204020203" pitchFamily="34" charset="0"/>
              </a:rPr>
              <a:t>Addressing Identified Problems</a:t>
            </a:r>
          </a:p>
          <a:p>
            <a:pPr marL="285750" indent="-285750">
              <a:buFont typeface="Arial" panose="020B0604020202020204" pitchFamily="34" charset="0"/>
              <a:buChar char="•"/>
            </a:pPr>
            <a:r>
              <a:rPr lang="en-US" dirty="0"/>
              <a:t>Efficiency</a:t>
            </a:r>
          </a:p>
          <a:p>
            <a:pPr marL="285750" indent="-285750">
              <a:buFont typeface="Arial" panose="020B0604020202020204" pitchFamily="34" charset="0"/>
              <a:buChar char="•"/>
            </a:pPr>
            <a:r>
              <a:rPr lang="en-US" dirty="0"/>
              <a:t>Clear Communication</a:t>
            </a:r>
          </a:p>
          <a:p>
            <a:pPr marL="285750" indent="-285750">
              <a:buFont typeface="Arial" panose="020B0604020202020204" pitchFamily="34" charset="0"/>
              <a:buChar char="•"/>
            </a:pPr>
            <a:r>
              <a:rPr lang="en-US" dirty="0"/>
              <a:t>Handling Rejection</a:t>
            </a:r>
          </a:p>
          <a:p>
            <a:pPr marL="285750" indent="-285750">
              <a:buFont typeface="Arial" panose="020B0604020202020204" pitchFamily="34" charset="0"/>
              <a:buChar char="•"/>
            </a:pPr>
            <a:r>
              <a:rPr lang="en-US" dirty="0"/>
              <a:t>Improved Patient Experience</a:t>
            </a:r>
          </a:p>
          <a:p>
            <a:pPr marL="285750" indent="-28575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EBC9D258-2F68-94EB-3887-05B0A3F0B693}"/>
              </a:ext>
            </a:extLst>
          </p:cNvPr>
          <p:cNvSpPr>
            <a:spLocks noGrp="1"/>
          </p:cNvSpPr>
          <p:nvPr>
            <p:ph type="sldNum" sz="quarter" idx="12"/>
          </p:nvPr>
        </p:nvSpPr>
        <p:spPr/>
        <p:txBody>
          <a:bodyPr/>
          <a:lstStyle/>
          <a:p>
            <a:fld id="{91EE7540-7595-4F5D-906F-2E386B27701A}" type="slidenum">
              <a:rPr lang="en-US" smtClean="0"/>
              <a:t>6</a:t>
            </a:fld>
            <a:endParaRPr lang="en-US"/>
          </a:p>
        </p:txBody>
      </p:sp>
      <p:pic>
        <p:nvPicPr>
          <p:cNvPr id="8" name="Content Placeholder 7">
            <a:extLst>
              <a:ext uri="{FF2B5EF4-FFF2-40B4-BE49-F238E27FC236}">
                <a16:creationId xmlns:a16="http://schemas.microsoft.com/office/drawing/2014/main" id="{C44D8191-85A3-4CC0-84EE-302305DD83EC}"/>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l="29931"/>
          <a:stretch/>
        </p:blipFill>
        <p:spPr bwMode="auto">
          <a:xfrm>
            <a:off x="2844952" y="0"/>
            <a:ext cx="9053134" cy="64116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729195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180</TotalTime>
  <Words>444</Words>
  <Application>Microsoft Office PowerPoint</Application>
  <PresentationFormat>Widescreen</PresentationFormat>
  <Paragraphs>86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   Hospital Outpatient Department (OPD) Business Process  BSc in Management Information Systems (Special) IS204.3 Business Process Management Batch 22.2/ 23.1 </vt:lpstr>
      <vt:lpstr>   Overview of the selected Organization </vt:lpstr>
      <vt:lpstr>Process Discovery Methods </vt:lpstr>
      <vt:lpstr>Process Issues Identification </vt:lpstr>
      <vt:lpstr>Performance Measures </vt:lpstr>
      <vt:lpstr>Redesign of the Hospital OPD Process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Hospital Outpatient Department (OPD) Business Process  BSc in Management Information Systems (Special) IS204.3 Business Process Management Batch 22.2/ 23.1 </dc:title>
  <dc:creator>MLD Chathushka</dc:creator>
  <cp:lastModifiedBy>Yureshi Thrishala</cp:lastModifiedBy>
  <cp:revision>22</cp:revision>
  <dcterms:created xsi:type="dcterms:W3CDTF">2024-10-04T08:11:19Z</dcterms:created>
  <dcterms:modified xsi:type="dcterms:W3CDTF">2024-10-07T07:56:29Z</dcterms:modified>
</cp:coreProperties>
</file>