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735" y="1255395"/>
            <a:ext cx="9982200" cy="1082675"/>
          </a:xfrm>
        </p:spPr>
        <p:txBody>
          <a:bodyPr/>
          <a:lstStyle/>
          <a:p>
            <a:r>
              <a:rPr lang="en-US" dirty="0"/>
              <a:t>EE 596 - Image and Video Coding Mini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3271" y="2400935"/>
            <a:ext cx="9218083" cy="1752600"/>
          </a:xfrm>
        </p:spPr>
        <p:txBody>
          <a:bodyPr/>
          <a:lstStyle/>
          <a:p>
            <a:r>
              <a:rPr lang="en-US" sz="3200"/>
              <a:t>Designing a Image/Video Compression System</a:t>
            </a:r>
            <a:endParaRPr 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7738110" y="5421630"/>
            <a:ext cx="4260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Adhasooriya A.M.S.T.</a:t>
            </a:r>
            <a:endParaRPr lang="en-US"/>
          </a:p>
          <a:p>
            <a:r>
              <a:rPr lang="en-US"/>
              <a:t>E/15/005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000"/>
          </a:p>
          <a:p>
            <a:r>
              <a:rPr lang="en-US" sz="2000"/>
              <a:t>1.EE4414: Motion Estimation Basics, Yao Wang, 2003 </a:t>
            </a:r>
            <a:endParaRPr lang="en-US" sz="2000"/>
          </a:p>
          <a:p>
            <a:endParaRPr lang="en-US" sz="2000"/>
          </a:p>
          <a:p>
            <a:r>
              <a:rPr lang="en-US" sz="2000"/>
              <a:t>2.STILL IMAGE AND VIDEO COMPRESSION WITH MATLAB, K. S. Thyagarajan,John willey &amp; sons Publications 2011</a:t>
            </a:r>
            <a:endParaRPr lang="en-US" sz="2000"/>
          </a:p>
          <a:p>
            <a:endParaRPr lang="en-US" sz="2000"/>
          </a:p>
          <a:p>
            <a:r>
              <a:rPr lang="en-US" sz="2000"/>
              <a:t>3. Aroh Barjatya (2020). Block Matching Algorithms for Motion Estimation (https://www.mathworks.com/matlabcentral/fileexchange/8761-block-matching-algorithms-for-motion-estimation), MATLAB Central File Exchange. Retrieved December 9, 2020.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296650" cy="4953000"/>
          </a:xfrm>
        </p:spPr>
        <p:txBody>
          <a:bodyPr/>
          <a:p>
            <a:r>
              <a:rPr lang="en-US"/>
              <a:t>1. To investigate the basic functions of an image coding </a:t>
            </a:r>
            <a:endParaRPr lang="en-US"/>
          </a:p>
          <a:p>
            <a:pPr marL="0" indent="0">
              <a:buNone/>
            </a:pPr>
            <a:r>
              <a:rPr lang="en-US"/>
              <a:t>        system.</a:t>
            </a:r>
            <a:endParaRPr lang="en-US"/>
          </a:p>
          <a:p>
            <a:r>
              <a:rPr lang="en-US"/>
              <a:t>2. To investigate the basic functions of a block-based                                   video coding system.</a:t>
            </a:r>
            <a:endParaRPr lang="en-US"/>
          </a:p>
          <a:p>
            <a:r>
              <a:rPr lang="en-US"/>
              <a:t>3. To investigate the Rate -Distortion optimisation</a:t>
            </a:r>
            <a:endParaRPr lang="en-US"/>
          </a:p>
          <a:p>
            <a:pPr marL="0" indent="0">
              <a:buNone/>
            </a:pPr>
            <a:r>
              <a:rPr lang="en-US"/>
              <a:t>        techniques used in video coding.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Stage 1: Basic implementation: Image compression (Intra Coding)</a:t>
            </a:r>
            <a:endParaRPr lang="en-US"/>
          </a:p>
          <a:p>
            <a:pPr lvl="1">
              <a:buFont typeface="Wingdings" panose="05000000000000000000" charset="0"/>
              <a:buChar char="o"/>
            </a:pPr>
            <a:r>
              <a:rPr lang="en-US"/>
              <a:t>      Image Transformation (DCT Transform)</a:t>
            </a:r>
            <a:endParaRPr lang="en-US"/>
          </a:p>
          <a:p>
            <a:pPr lvl="1">
              <a:buFont typeface="Wingdings" panose="05000000000000000000" charset="0"/>
              <a:buChar char="o"/>
            </a:pPr>
            <a:r>
              <a:rPr lang="en-US"/>
              <a:t>      Quantization</a:t>
            </a:r>
            <a:endParaRPr lang="en-US"/>
          </a:p>
          <a:p>
            <a:pPr lvl="1">
              <a:buFont typeface="Wingdings" panose="05000000000000000000" charset="0"/>
              <a:buChar char="o"/>
            </a:pPr>
            <a:r>
              <a:rPr lang="en-US"/>
              <a:t>      Entropy Coding (Huffman Coding / Run Length Coding)</a:t>
            </a:r>
            <a:endParaRPr lang="en-US"/>
          </a:p>
          <a:p>
            <a:pPr lvl="0"/>
            <a:r>
              <a:rPr lang="en-US"/>
              <a:t>Stage 2: Basic implementation 2 : Video compression</a:t>
            </a:r>
            <a:endParaRPr lang="en-US" b="1"/>
          </a:p>
          <a:p>
            <a:pPr lvl="1">
              <a:buFont typeface="Wingdings" panose="05000000000000000000" charset="0"/>
              <a:buChar char="o"/>
            </a:pPr>
            <a:r>
              <a:rPr lang="en-US" sz="2400" b="1"/>
              <a:t>       </a:t>
            </a:r>
            <a:r>
              <a:rPr lang="en-US" sz="2400"/>
              <a:t>Block matching and motion vector using full (Sequential) Search</a:t>
            </a:r>
            <a:endParaRPr lang="en-US" sz="2400"/>
          </a:p>
          <a:p>
            <a:pPr lvl="1">
              <a:buFont typeface="Wingdings" panose="05000000000000000000" charset="0"/>
              <a:buChar char="o"/>
            </a:pPr>
            <a:r>
              <a:rPr lang="en-US" sz="2400"/>
              <a:t>       Motion compensated image formulation</a:t>
            </a:r>
            <a:endParaRPr lang="en-US" sz="2400"/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800"/>
              <a:t>Stage 3 : Improved hybrid video codec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Stage 1: Basic implementation: Image compression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8735" y="1901825"/>
            <a:ext cx="7513320" cy="32746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55745" y="4989830"/>
            <a:ext cx="455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Fig 01: Basic Image compression system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35405" y="410845"/>
            <a:ext cx="101834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Concise Procedure</a:t>
            </a:r>
            <a:endParaRPr lang="en-US" sz="4000"/>
          </a:p>
        </p:txBody>
      </p:sp>
      <p:sp>
        <p:nvSpPr>
          <p:cNvPr id="5" name="Text Box 4"/>
          <p:cNvSpPr txBox="1"/>
          <p:nvPr/>
        </p:nvSpPr>
        <p:spPr>
          <a:xfrm>
            <a:off x="1485900" y="1656080"/>
            <a:ext cx="101631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Load image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Convert RGB image to Gray image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Divide image into 8x8 marco blocks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Apply DCT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Quantize the image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Encode the image using Huffman encoding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Transmission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Decode the image using Huffman decodng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Reconstruct the image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Apply inverse DCT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07210" y="4949825"/>
            <a:ext cx="8245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Assumption :- </a:t>
            </a:r>
            <a:endParaRPr lang="en-US"/>
          </a:p>
          <a:p>
            <a:r>
              <a:rPr lang="en-US"/>
              <a:t>Image is transmitted through a noiseless channel and no distortion occur during the transmission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  <p:pic>
        <p:nvPicPr>
          <p:cNvPr id="6" name="Picture 5" descr="Ori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621790"/>
            <a:ext cx="3040380" cy="2438400"/>
          </a:xfrm>
          <a:prstGeom prst="rect">
            <a:avLst/>
          </a:prstGeom>
        </p:spPr>
      </p:pic>
      <p:pic>
        <p:nvPicPr>
          <p:cNvPr id="7" name="Picture 6" descr="Original_Gra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95" y="4419600"/>
            <a:ext cx="3040380" cy="2438400"/>
          </a:xfrm>
          <a:prstGeom prst="rect">
            <a:avLst/>
          </a:prstGeom>
        </p:spPr>
      </p:pic>
      <p:pic>
        <p:nvPicPr>
          <p:cNvPr id="8" name="Picture 7" descr="Quantized_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15" y="4419600"/>
            <a:ext cx="3040380" cy="2438400"/>
          </a:xfrm>
          <a:prstGeom prst="rect">
            <a:avLst/>
          </a:prstGeom>
        </p:spPr>
      </p:pic>
      <p:pic>
        <p:nvPicPr>
          <p:cNvPr id="9" name="Picture 8" descr="Quantized_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525" y="2131695"/>
            <a:ext cx="3040380" cy="2438400"/>
          </a:xfrm>
          <a:prstGeom prst="rect">
            <a:avLst/>
          </a:prstGeom>
        </p:spPr>
      </p:pic>
      <p:pic>
        <p:nvPicPr>
          <p:cNvPr id="10" name="Picture 9" descr="Quantized_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340" y="-60960"/>
            <a:ext cx="3040380" cy="24384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46505" y="3714115"/>
            <a:ext cx="251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Original Image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46505" y="6427470"/>
            <a:ext cx="251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Gray Scale Image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21780" y="1913890"/>
            <a:ext cx="345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Compressed Image Q_level 1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799580" y="4201795"/>
            <a:ext cx="345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Compressed Image Q_level 2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6941185" y="6427470"/>
            <a:ext cx="3456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Compressed Image Q_level 2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Stage 2: Basic implementation 2 : Video compression</a:t>
            </a:r>
            <a:br>
              <a:rPr lang="en-US" b="1"/>
            </a:b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0" t="15669" r="28138" b="22711"/>
          <a:stretch>
            <a:fillRect/>
          </a:stretch>
        </p:blipFill>
        <p:spPr bwMode="auto">
          <a:xfrm>
            <a:off x="2225675" y="1825625"/>
            <a:ext cx="7739380" cy="4351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Implementation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Block matching</a:t>
            </a:r>
            <a:endParaRPr lang="en-US" sz="2400"/>
          </a:p>
          <a:p>
            <a:pPr lvl="1"/>
            <a:r>
              <a:rPr lang="en-US" sz="2100"/>
              <a:t>Criteria used - Sum of absolute difference</a:t>
            </a:r>
            <a:endParaRPr lang="en-US" sz="2100"/>
          </a:p>
          <a:p>
            <a:pPr lvl="1"/>
            <a:r>
              <a:rPr lang="en-US" sz="2100"/>
              <a:t>Search methord - Full / Sequential search </a:t>
            </a:r>
            <a:endParaRPr lang="en-US" sz="2100"/>
          </a:p>
          <a:p>
            <a:pPr lvl="0"/>
            <a:r>
              <a:rPr lang="en-US" sz="2400"/>
              <a:t>Motion Vector generation by calculating x axis and y axis displacement between current marco block and best matched marco block</a:t>
            </a:r>
            <a:endParaRPr lang="en-US" sz="2400"/>
          </a:p>
          <a:p>
            <a:pPr lvl="0"/>
            <a:r>
              <a:rPr lang="en-US" sz="2400"/>
              <a:t>Current marco block is replaced with best matched marco block. By continue this for every marco block, motion - compensated image is obtain.</a:t>
            </a:r>
            <a:endParaRPr lang="en-US" sz="2400"/>
          </a:p>
          <a:p>
            <a:pPr lvl="0"/>
            <a:r>
              <a:rPr lang="en-US" sz="2400"/>
              <a:t>Difference between motion-compensated image and current frame is calculated as residue</a:t>
            </a:r>
            <a:endParaRPr lang="en-US" sz="2400"/>
          </a:p>
          <a:p>
            <a:pPr marL="0" lv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5571490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compensated_img"/>
          <p:cNvPicPr>
            <a:picLocks noChangeAspect="1"/>
          </p:cNvPicPr>
          <p:nvPr/>
        </p:nvPicPr>
        <p:blipFill>
          <a:blip r:embed="rId1"/>
          <a:srcRect l="33462" t="13534" r="33453" b="34835"/>
          <a:stretch>
            <a:fillRect/>
          </a:stretch>
        </p:blipFill>
        <p:spPr>
          <a:xfrm>
            <a:off x="5057140" y="1426845"/>
            <a:ext cx="2397125" cy="1819275"/>
          </a:xfrm>
          <a:prstGeom prst="rect">
            <a:avLst/>
          </a:prstGeom>
        </p:spPr>
      </p:pic>
      <p:pic>
        <p:nvPicPr>
          <p:cNvPr id="5" name="Picture 4" descr="frame1"/>
          <p:cNvPicPr>
            <a:picLocks noChangeAspect="1"/>
          </p:cNvPicPr>
          <p:nvPr/>
        </p:nvPicPr>
        <p:blipFill>
          <a:blip r:embed="rId2"/>
          <a:srcRect l="33602" t="14183" r="33646" b="35718"/>
          <a:stretch>
            <a:fillRect/>
          </a:stretch>
        </p:blipFill>
        <p:spPr>
          <a:xfrm>
            <a:off x="1059180" y="4290695"/>
            <a:ext cx="2372995" cy="1765300"/>
          </a:xfrm>
          <a:prstGeom prst="rect">
            <a:avLst/>
          </a:prstGeom>
        </p:spPr>
      </p:pic>
      <p:pic>
        <p:nvPicPr>
          <p:cNvPr id="6" name="Picture 5" descr="frame2"/>
          <p:cNvPicPr>
            <a:picLocks noChangeAspect="1"/>
          </p:cNvPicPr>
          <p:nvPr/>
        </p:nvPicPr>
        <p:blipFill>
          <a:blip r:embed="rId3"/>
          <a:srcRect l="33734" t="15228" r="33681" b="35123"/>
          <a:stretch>
            <a:fillRect/>
          </a:stretch>
        </p:blipFill>
        <p:spPr>
          <a:xfrm>
            <a:off x="1059180" y="1779905"/>
            <a:ext cx="2360930" cy="1749425"/>
          </a:xfrm>
          <a:prstGeom prst="rect">
            <a:avLst/>
          </a:prstGeom>
        </p:spPr>
      </p:pic>
      <p:pic>
        <p:nvPicPr>
          <p:cNvPr id="8" name="Picture 7" descr="residue"/>
          <p:cNvPicPr>
            <a:picLocks noChangeAspect="1"/>
          </p:cNvPicPr>
          <p:nvPr/>
        </p:nvPicPr>
        <p:blipFill>
          <a:blip r:embed="rId4"/>
          <a:srcRect l="33560" t="15260" r="33417" b="35006"/>
          <a:stretch>
            <a:fillRect/>
          </a:stretch>
        </p:blipFill>
        <p:spPr>
          <a:xfrm>
            <a:off x="8040370" y="1477645"/>
            <a:ext cx="2345055" cy="1717675"/>
          </a:xfrm>
          <a:prstGeom prst="rect">
            <a:avLst/>
          </a:prstGeom>
        </p:spPr>
      </p:pic>
      <p:pic>
        <p:nvPicPr>
          <p:cNvPr id="7" name="Picture 6" descr="reconstruct_img"/>
          <p:cNvPicPr>
            <a:picLocks noChangeAspect="1"/>
          </p:cNvPicPr>
          <p:nvPr/>
        </p:nvPicPr>
        <p:blipFill>
          <a:blip r:embed="rId5"/>
          <a:srcRect l="33663" t="14255" r="33462" b="35394"/>
          <a:stretch>
            <a:fillRect/>
          </a:stretch>
        </p:blipFill>
        <p:spPr>
          <a:xfrm>
            <a:off x="6663690" y="4367530"/>
            <a:ext cx="2381885" cy="17741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91540" y="1349375"/>
            <a:ext cx="2981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Reference Frame (I Frame)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02665" y="3854450"/>
            <a:ext cx="2677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Target Frame (P Frame)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4806315" y="3529965"/>
            <a:ext cx="2708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Motion - Compensated Image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194040" y="3682365"/>
            <a:ext cx="2261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Residue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612255" y="6278880"/>
            <a:ext cx="276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Reconstructed Image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2367</Words>
  <Application>WPS Presentation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Gear Drives</vt:lpstr>
      <vt:lpstr>EE 596 - Image and Video Coding Mini Project</vt:lpstr>
      <vt:lpstr>Objectives</vt:lpstr>
      <vt:lpstr>Approach</vt:lpstr>
      <vt:lpstr>Stage 1: Basic implementation: Image compression</vt:lpstr>
      <vt:lpstr>PowerPoint 演示文稿</vt:lpstr>
      <vt:lpstr>Demo</vt:lpstr>
      <vt:lpstr>Stage 2: Basic implementation 2 : Video compression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596 - Image and Video Coding Mini Project</dc:title>
  <dc:creator/>
  <cp:lastModifiedBy>user</cp:lastModifiedBy>
  <cp:revision>7</cp:revision>
  <dcterms:created xsi:type="dcterms:W3CDTF">2020-12-08T12:49:00Z</dcterms:created>
  <dcterms:modified xsi:type="dcterms:W3CDTF">2020-12-09T14:09:01Z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