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8068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PSCS200 - Billy - Buddy against cyber bullying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53347" y="1988352"/>
            <a:ext cx="3970500" cy="41257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318085696"/>
              </p:ext>
            </p:extLst>
          </p:nvPr>
        </p:nvGraphicFramePr>
        <p:xfrm>
          <a:off x="553347" y="25133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36760">
                <a:tc>
                  <a:txBody>
                    <a:bodyPr/>
                    <a:lstStyle/>
                    <a:p>
                      <a:pPr marL="0" marR="0" lvl="1" indent="0" algn="ctr" rtl="0">
                        <a:spcBef>
                          <a:spcPts val="0"/>
                        </a:spcBef>
                        <a:spcAft>
                          <a:spcPts val="0"/>
                        </a:spcAft>
                        <a:buNone/>
                      </a:pPr>
                      <a:r>
                        <a:rPr lang="en-GB" sz="1800" b="1" u="none" strike="noStrike" cap="none" dirty="0">
                          <a:solidFill>
                            <a:srgbClr val="17365D"/>
                          </a:solidFill>
                        </a:rPr>
                        <a:t>Roll Number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36760">
                <a:tc>
                  <a:txBody>
                    <a:bodyPr/>
                    <a:lstStyle/>
                    <a:p>
                      <a:pPr marL="0" marR="0" lvl="0" indent="0" algn="ctr" rtl="0">
                        <a:spcBef>
                          <a:spcPts val="0"/>
                        </a:spcBef>
                        <a:spcAft>
                          <a:spcPts val="0"/>
                        </a:spcAft>
                        <a:buFont typeface="+mj-lt"/>
                        <a:buNone/>
                      </a:pPr>
                      <a:r>
                        <a:rPr lang="en-IN" sz="1800" b="1" u="none" strike="noStrike" cap="none" dirty="0"/>
                        <a:t>20211CBC0025</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b="1" u="none" strike="noStrike" cap="none" dirty="0"/>
                        <a:t> A.V. Divakara Reddy</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6760">
                <a:tc>
                  <a:txBody>
                    <a:bodyPr/>
                    <a:lstStyle/>
                    <a:p>
                      <a:pPr marL="0" marR="0" lvl="0" indent="0" algn="ctr" rtl="0">
                        <a:spcBef>
                          <a:spcPts val="0"/>
                        </a:spcBef>
                        <a:spcAft>
                          <a:spcPts val="0"/>
                        </a:spcAft>
                        <a:buNone/>
                      </a:pPr>
                      <a:r>
                        <a:rPr lang="en-IN" sz="1800" b="1" u="none" strike="noStrike" cap="none" dirty="0"/>
                        <a:t>20211CBC0027</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b="1" u="none" strike="noStrike" cap="none" dirty="0"/>
                        <a:t> Sanda Naveen Reddy</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6760">
                <a:tc>
                  <a:txBody>
                    <a:bodyPr/>
                    <a:lstStyle/>
                    <a:p>
                      <a:pPr marL="0" marR="0" lvl="0" indent="0" algn="ctr" rtl="0">
                        <a:spcBef>
                          <a:spcPts val="0"/>
                        </a:spcBef>
                        <a:spcAft>
                          <a:spcPts val="0"/>
                        </a:spcAft>
                        <a:buNone/>
                      </a:pPr>
                      <a:r>
                        <a:rPr lang="en-IN" sz="1800" b="1" u="none" strike="noStrike" cap="none" dirty="0"/>
                        <a:t>20211CBC0047</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b="1" u="none" strike="noStrike" cap="none" dirty="0"/>
                        <a:t> M. </a:t>
                      </a:r>
                      <a:r>
                        <a:rPr lang="en-IN" sz="1800" b="1" u="none" strike="noStrike" cap="none" dirty="0" err="1"/>
                        <a:t>ObulsubbaReddy</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6760">
                <a:tc>
                  <a:txBody>
                    <a:bodyPr/>
                    <a:lstStyle/>
                    <a:p>
                      <a:pPr marL="0" marR="0" lvl="0" indent="0" algn="ctr" rtl="0">
                        <a:spcBef>
                          <a:spcPts val="0"/>
                        </a:spcBef>
                        <a:spcAft>
                          <a:spcPts val="0"/>
                        </a:spcAft>
                        <a:buNone/>
                      </a:pPr>
                      <a:r>
                        <a:rPr lang="en-IN" sz="1800" b="1" u="none" strike="noStrike" cap="none" dirty="0"/>
                        <a:t>20211CBC0065</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b="1" u="none" strike="noStrike" cap="none" dirty="0"/>
                        <a:t> </a:t>
                      </a:r>
                      <a:r>
                        <a:rPr lang="en-IN" sz="1800" b="1" u="none" strike="noStrike" cap="none" dirty="0" err="1"/>
                        <a:t>Podamekala</a:t>
                      </a:r>
                      <a:r>
                        <a:rPr lang="en-IN" sz="1800" b="1" u="none" strike="noStrike" cap="none" dirty="0"/>
                        <a:t> Sudheer</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6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525369" y="2400922"/>
            <a:ext cx="5514300" cy="1841844"/>
          </a:xfrm>
          <a:prstGeom prst="rect">
            <a:avLst/>
          </a:prstGeom>
          <a:noFill/>
          <a:ln>
            <a:noFill/>
          </a:ln>
        </p:spPr>
        <p:txBody>
          <a:bodyPr spcFirstLastPara="1" wrap="square" lIns="91425" tIns="45700" rIns="91425" bIns="45700" anchor="t" anchorCtr="0">
            <a:normAutofit fontScale="92500" lnSpcReduction="20000"/>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9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9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Arshiya</a:t>
            </a:r>
            <a:r>
              <a:rPr lang="en-GB" sz="19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9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Lubna</a:t>
            </a:r>
            <a:endParaRPr sz="19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9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sz="19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9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9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9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9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Pravintha</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Suma Gowda N 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spcBef>
                <a:spcPts val="0"/>
              </a:spcBef>
              <a:buNone/>
            </a:pPr>
            <a:r>
              <a:rPr lang="en-US" sz="1600" b="1" dirty="0">
                <a:latin typeface="Cambria" panose="02040503050406030204" pitchFamily="18" charset="0"/>
                <a:ea typeface="Cambria" panose="02040503050406030204" pitchFamily="18" charset="0"/>
              </a:rPr>
              <a:t>Organization</a:t>
            </a:r>
            <a:r>
              <a:rPr lang="en-US" sz="1600" dirty="0">
                <a:latin typeface="Cambria" panose="02040503050406030204" pitchFamily="18" charset="0"/>
                <a:ea typeface="Cambria" panose="02040503050406030204" pitchFamily="18" charset="0"/>
              </a:rPr>
              <a:t>:-  </a:t>
            </a:r>
            <a:r>
              <a:rPr lang="en-IN" sz="1600" b="1" dirty="0">
                <a:latin typeface="Cambria" panose="02040503050406030204" pitchFamily="18" charset="0"/>
                <a:ea typeface="Cambria" panose="02040503050406030204" pitchFamily="18" charset="0"/>
              </a:rPr>
              <a:t>AICTE</a:t>
            </a:r>
            <a:endParaRPr lang="en-US" sz="1600" b="1" dirty="0">
              <a:latin typeface="Cambria" panose="02040503050406030204" pitchFamily="18" charset="0"/>
              <a:ea typeface="Cambria" panose="02040503050406030204" pitchFamily="18" charset="0"/>
            </a:endParaRPr>
          </a:p>
          <a:p>
            <a:pPr marL="342900" lvl="0" indent="-190500">
              <a:lnSpc>
                <a:spcPct val="200000"/>
              </a:lnSpc>
              <a:spcBef>
                <a:spcPts val="0"/>
              </a:spcBef>
              <a:buNone/>
            </a:pPr>
            <a:r>
              <a:rPr lang="en-US" sz="1600" b="1" dirty="0">
                <a:latin typeface="Cambria" panose="02040503050406030204" pitchFamily="18" charset="0"/>
                <a:ea typeface="Cambria" panose="02040503050406030204" pitchFamily="18" charset="0"/>
              </a:rPr>
              <a:t>Category (Hardware / Software / Both) </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sz="1600" b="1" dirty="0">
                <a:latin typeface="Cambria" panose="02040503050406030204" pitchFamily="18" charset="0"/>
                <a:ea typeface="Cambria" panose="02040503050406030204" pitchFamily="18" charset="0"/>
              </a:rPr>
              <a:t>Problem Description</a:t>
            </a:r>
            <a:r>
              <a:rPr lang="en-US" sz="1600" dirty="0">
                <a:latin typeface="Cambria" panose="02040503050406030204" pitchFamily="18" charset="0"/>
                <a:ea typeface="Cambria" panose="02040503050406030204" pitchFamily="18" charset="0"/>
              </a:rPr>
              <a:t>:-  Cyberbullying is a form of harassment on a social/online platform. It has become very common, especially among teenagers. Harmful bullying behavior can include posting rumors, threats, sexual remarks, a victims’ personal information , or pejorative labels (i.e., hate speech), Bullying or harassment can be identified by repeated behavior and an intent to harm. Victims may have lower self-esteem, increased suicidal ideation, and a variety of emotional responses, including being scared, frustrated, angry, and depressed. Our Website: Provides instant help through a user-friendly chatbot (“Billy”) which not only comforts the victim but also reports the person behind, to the cyber-crime department keeping the user’s identity anonymous.</a:t>
            </a:r>
          </a:p>
          <a:p>
            <a:pPr marL="342900" lvl="0" indent="-190500">
              <a:lnSpc>
                <a:spcPct val="200000"/>
              </a:lnSpc>
              <a:spcBef>
                <a:spcPts val="0"/>
              </a:spcBef>
              <a:buNone/>
            </a:pPr>
            <a:r>
              <a:rPr lang="en-US" sz="1600" b="1" dirty="0">
                <a:latin typeface="Cambria" panose="02040503050406030204" pitchFamily="18" charset="0"/>
                <a:ea typeface="Cambria" panose="02040503050406030204" pitchFamily="18" charset="0"/>
              </a:rPr>
              <a:t>Difficulty Level</a:t>
            </a:r>
            <a:r>
              <a:rPr lang="en-US" sz="1600" dirty="0">
                <a:latin typeface="Cambria" panose="02040503050406030204" pitchFamily="18" charset="0"/>
                <a:ea typeface="Cambria" panose="02040503050406030204" pitchFamily="18" charset="0"/>
              </a:rPr>
              <a:t>:- </a:t>
            </a:r>
            <a:r>
              <a:rPr lang="en-IN" sz="1600" b="1" dirty="0">
                <a:latin typeface="Cambria" panose="02040503050406030204" pitchFamily="18" charset="0"/>
                <a:ea typeface="Cambria" panose="02040503050406030204" pitchFamily="18" charset="0"/>
              </a:rPr>
              <a:t>Medium </a:t>
            </a:r>
            <a:endParaRPr sz="1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     		https://github.com/sandanaveenreddy</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2000" b="1" dirty="0">
                <a:latin typeface="Cambria" panose="02040503050406030204" pitchFamily="18" charset="0"/>
                <a:ea typeface="Cambria" panose="02040503050406030204" pitchFamily="18" charset="0"/>
              </a:rPr>
              <a:t>Frontend</a:t>
            </a:r>
            <a:r>
              <a:rPr lang="en-US" sz="2000" dirty="0">
                <a:latin typeface="Cambria" panose="02040503050406030204" pitchFamily="18" charset="0"/>
                <a:ea typeface="Cambria" panose="02040503050406030204" pitchFamily="18" charset="0"/>
              </a:rPr>
              <a:t>: React.js for a dynamic and responsive user interface.</a:t>
            </a:r>
          </a:p>
          <a:p>
            <a:pPr marL="495300" indent="-342900" algn="just">
              <a:spcBef>
                <a:spcPts val="0"/>
              </a:spcBef>
              <a:buSzPct val="100000"/>
            </a:pPr>
            <a:endParaRPr lang="en-US" sz="20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2000" b="1" dirty="0">
                <a:latin typeface="Cambria" panose="02040503050406030204" pitchFamily="18" charset="0"/>
                <a:ea typeface="Cambria" panose="02040503050406030204" pitchFamily="18" charset="0"/>
              </a:rPr>
              <a:t>Backend</a:t>
            </a:r>
            <a:r>
              <a:rPr lang="en-US" sz="2000" dirty="0">
                <a:latin typeface="Cambria" panose="02040503050406030204" pitchFamily="18" charset="0"/>
                <a:ea typeface="Cambria" panose="02040503050406030204" pitchFamily="18" charset="0"/>
              </a:rPr>
              <a:t>: Node.js with Express for handling server-side logic and API endpoints.</a:t>
            </a:r>
          </a:p>
          <a:p>
            <a:pPr marL="152400" indent="0" algn="just">
              <a:spcBef>
                <a:spcPts val="0"/>
              </a:spcBef>
              <a:buSzPct val="100000"/>
              <a:buNone/>
            </a:pPr>
            <a:endParaRPr lang="en-US" sz="20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2000" b="1" dirty="0">
                <a:latin typeface="Cambria" panose="02040503050406030204" pitchFamily="18" charset="0"/>
                <a:ea typeface="Cambria" panose="02040503050406030204" pitchFamily="18" charset="0"/>
              </a:rPr>
              <a:t>Database</a:t>
            </a:r>
            <a:r>
              <a:rPr lang="en-US" sz="2000" dirty="0">
                <a:latin typeface="Cambria" panose="02040503050406030204" pitchFamily="18" charset="0"/>
                <a:ea typeface="Cambria" panose="02040503050406030204" pitchFamily="18" charset="0"/>
              </a:rPr>
              <a:t>: MongoDB for scalable, flexible data storage of user reports and interactions.</a:t>
            </a:r>
          </a:p>
          <a:p>
            <a:pPr marL="152400" indent="0" algn="just">
              <a:spcBef>
                <a:spcPts val="0"/>
              </a:spcBef>
              <a:buSzPct val="100000"/>
              <a:buNone/>
            </a:pPr>
            <a:endParaRPr lang="en-US" sz="20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600" b="1" dirty="0"/>
              <a:t>Authentication</a:t>
            </a:r>
            <a:r>
              <a:rPr lang="en-US" sz="1600" dirty="0"/>
              <a:t>: Firebase or OAuth for secure user login and account management.</a:t>
            </a:r>
          </a:p>
          <a:p>
            <a:pPr marL="495300" indent="-342900" algn="just">
              <a:spcBef>
                <a:spcPts val="0"/>
              </a:spcBef>
              <a:buSzPct val="100000"/>
            </a:pPr>
            <a:endParaRPr lang="en-US" sz="16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600" b="1" dirty="0"/>
              <a:t>Cybersecurity</a:t>
            </a:r>
            <a:r>
              <a:rPr lang="en-US" sz="1600" dirty="0"/>
              <a:t>: OWASP security practices and Cloudflare for real-time threat detection.</a:t>
            </a:r>
          </a:p>
          <a:p>
            <a:pPr marL="495300" indent="-342900" algn="just">
              <a:spcBef>
                <a:spcPts val="0"/>
              </a:spcBef>
              <a:buSzPct val="100000"/>
            </a:pPr>
            <a:endParaRPr lang="en-US" sz="16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600" b="1" dirty="0"/>
              <a:t>Hosting</a:t>
            </a:r>
            <a:r>
              <a:rPr lang="en-US" sz="1600" dirty="0"/>
              <a:t>: AWS or Heroku for deploying the app with scalability and resilience.</a:t>
            </a: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Requirements: </a:t>
            </a:r>
          </a:p>
          <a:p>
            <a:pPr marL="495300" indent="-342900">
              <a:lnSpc>
                <a:spcPct val="200000"/>
              </a:lnSpc>
              <a:spcBef>
                <a:spcPts val="0"/>
              </a:spcBef>
              <a:buSzPct val="100000"/>
            </a:pPr>
            <a:r>
              <a:rPr lang="en-US" sz="1600" b="1" dirty="0">
                <a:latin typeface="Cambria" panose="02040503050406030204" pitchFamily="18" charset="0"/>
                <a:ea typeface="Cambria" panose="02040503050406030204" pitchFamily="18" charset="0"/>
              </a:rPr>
              <a:t>User Authentication</a:t>
            </a:r>
            <a:r>
              <a:rPr lang="en-US" sz="1600" dirty="0">
                <a:latin typeface="Cambria" panose="02040503050406030204" pitchFamily="18" charset="0"/>
                <a:ea typeface="Cambria" panose="02040503050406030204" pitchFamily="18" charset="0"/>
              </a:rPr>
              <a:t>: Secure login system for users to ensure privacy and protect user data.</a:t>
            </a:r>
          </a:p>
          <a:p>
            <a:pPr marL="495300" indent="-342900">
              <a:lnSpc>
                <a:spcPct val="200000"/>
              </a:lnSpc>
              <a:spcBef>
                <a:spcPts val="0"/>
              </a:spcBef>
              <a:buSzPct val="100000"/>
            </a:pPr>
            <a:r>
              <a:rPr lang="en-US" sz="1600" b="1" dirty="0">
                <a:latin typeface="Cambria" panose="02040503050406030204" pitchFamily="18" charset="0"/>
                <a:ea typeface="Cambria" panose="02040503050406030204" pitchFamily="18" charset="0"/>
              </a:rPr>
              <a:t>Reporting System</a:t>
            </a:r>
            <a:r>
              <a:rPr lang="en-US" sz="1600" dirty="0">
                <a:latin typeface="Cambria" panose="02040503050406030204" pitchFamily="18" charset="0"/>
                <a:ea typeface="Cambria" panose="02040503050406030204" pitchFamily="18" charset="0"/>
              </a:rPr>
              <a:t>: A feature for users to report instances of cyberbullying, which will notify moderators or automated systems for action.</a:t>
            </a:r>
          </a:p>
          <a:p>
            <a:pPr marL="495300" indent="-342900">
              <a:lnSpc>
                <a:spcPct val="200000"/>
              </a:lnSpc>
              <a:spcBef>
                <a:spcPts val="0"/>
              </a:spcBef>
              <a:buSzPct val="100000"/>
            </a:pPr>
            <a:r>
              <a:rPr lang="en-US" sz="1600" b="1" dirty="0">
                <a:latin typeface="Cambria" panose="02040503050406030204" pitchFamily="18" charset="0"/>
                <a:ea typeface="Cambria" panose="02040503050406030204" pitchFamily="18" charset="0"/>
              </a:rPr>
              <a:t>User Education and Resources</a:t>
            </a:r>
            <a:r>
              <a:rPr lang="en-US" sz="1600" dirty="0">
                <a:latin typeface="Cambria" panose="02040503050406030204" pitchFamily="18" charset="0"/>
                <a:ea typeface="Cambria" panose="02040503050406030204" pitchFamily="18" charset="0"/>
              </a:rPr>
              <a:t>: A section that provides resources and guidance on how to deal with cyberbullying and emotional support tools for users.</a:t>
            </a:r>
          </a:p>
          <a:p>
            <a:pPr marL="495300" indent="-342900">
              <a:lnSpc>
                <a:spcPct val="200000"/>
              </a:lnSpc>
              <a:spcBef>
                <a:spcPts val="0"/>
              </a:spcBef>
              <a:buSzPct val="100000"/>
            </a:pPr>
            <a:r>
              <a:rPr lang="en-US" sz="1600" b="1" dirty="0">
                <a:latin typeface="Cambria" panose="02040503050406030204" pitchFamily="18" charset="0"/>
                <a:ea typeface="Cambria" panose="02040503050406030204" pitchFamily="18" charset="0"/>
              </a:rPr>
              <a:t>Anonymous Communication</a:t>
            </a:r>
            <a:r>
              <a:rPr lang="en-US" sz="1600" dirty="0">
                <a:latin typeface="Cambria" panose="02040503050406030204" pitchFamily="18" charset="0"/>
                <a:ea typeface="Cambria" panose="02040503050406030204" pitchFamily="18" charset="0"/>
              </a:rPr>
              <a:t>: Option for users to communicate anonymously with moderators or support teams.</a:t>
            </a:r>
          </a:p>
          <a:p>
            <a:pPr marL="495300" indent="-342900">
              <a:lnSpc>
                <a:spcPct val="200000"/>
              </a:lnSpc>
              <a:spcBef>
                <a:spcPts val="0"/>
              </a:spcBef>
              <a:buSzPct val="100000"/>
            </a:pPr>
            <a:r>
              <a:rPr lang="en-US" sz="1600" b="1" dirty="0">
                <a:latin typeface="Cambria" panose="02040503050406030204" pitchFamily="18" charset="0"/>
                <a:ea typeface="Cambria" panose="02040503050406030204" pitchFamily="18" charset="0"/>
              </a:rPr>
              <a:t>Data Privacy Compliance</a:t>
            </a:r>
            <a:r>
              <a:rPr lang="en-US" sz="1600" dirty="0">
                <a:latin typeface="Cambria" panose="02040503050406030204" pitchFamily="18" charset="0"/>
                <a:ea typeface="Cambria" panose="02040503050406030204" pitchFamily="18" charset="0"/>
              </a:rPr>
              <a:t>: Ensure that all user data is handled according to GDPR, CCPA, and other relevant privacy regulations.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SzPct val="100000"/>
            </a:pPr>
            <a:endParaRPr lang="en-US" sz="18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1800" dirty="0">
                <a:latin typeface="Cambria" panose="02040503050406030204" pitchFamily="18" charset="0"/>
                <a:ea typeface="Cambria" panose="02040503050406030204" pitchFamily="18" charset="0"/>
              </a:rPr>
              <a:t>The problem of cyberbullying has become increasingly prevalent with the rise of digital platforms, impacting the mental and emotional well-being of individuals, especially young users. "Billy - Buddy against Cyber Bullying" addresses the need for proactive solutions that help identify, prevent, and mitigate the harmful effects of cyberbullying. This project seeks to provide users with tools and resources to foster safer online interactions, detect bullying behaviors, and offer real-time support to victims, ultimately aiming to create a more supportive digital environment.</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1800" b="1" dirty="0">
                <a:latin typeface="Cambria" panose="02040503050406030204" pitchFamily="18" charset="0"/>
                <a:ea typeface="Cambria" panose="02040503050406030204" pitchFamily="18" charset="0"/>
              </a:rPr>
              <a:t>Phase 1: Research &amp; Planning (weeks 1-3 )</a:t>
            </a:r>
            <a:endParaRPr lang="en-US" sz="18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       Identify the target audience</a:t>
            </a:r>
          </a:p>
          <a:p>
            <a:pPr marL="76200" indent="0">
              <a:buNone/>
            </a:pPr>
            <a:r>
              <a:rPr lang="en-US" sz="1800" dirty="0">
                <a:latin typeface="Cambria" panose="02040503050406030204" pitchFamily="18" charset="0"/>
                <a:ea typeface="Cambria" panose="02040503050406030204" pitchFamily="18" charset="0"/>
              </a:rPr>
              <a:t>       Research cyberbullying statistics and trends</a:t>
            </a:r>
          </a:p>
          <a:p>
            <a:pPr marL="76200" indent="0">
              <a:buNone/>
            </a:pPr>
            <a:r>
              <a:rPr lang="en-US" sz="1800" dirty="0">
                <a:latin typeface="Cambria" panose="02040503050406030204" pitchFamily="18" charset="0"/>
                <a:ea typeface="Cambria" panose="02040503050406030204" pitchFamily="18" charset="0"/>
              </a:rPr>
              <a:t>       Define project goals and outcomes</a:t>
            </a:r>
          </a:p>
          <a:p>
            <a:pPr>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Phase 2: Design &amp; Conceptualization (Weeks 4-6)</a:t>
            </a:r>
            <a:endParaRPr lang="en-US" sz="1800" dirty="0">
              <a:latin typeface="Cambria" panose="02040503050406030204" pitchFamily="18" charset="0"/>
              <a:ea typeface="Cambria" panose="02040503050406030204" pitchFamily="18" charset="0"/>
            </a:endParaRPr>
          </a:p>
          <a:p>
            <a:pPr marL="76200" indent="0">
              <a:buNone/>
            </a:pPr>
            <a:r>
              <a:rPr lang="en-US" sz="1400" dirty="0"/>
              <a:t>      Develop app concept and features</a:t>
            </a:r>
          </a:p>
          <a:p>
            <a:pPr marL="76200" indent="0">
              <a:buNone/>
            </a:pPr>
            <a:r>
              <a:rPr lang="en-US" sz="1400" dirty="0"/>
              <a:t>      Create wireframes and user journey</a:t>
            </a:r>
          </a:p>
          <a:p>
            <a:pPr marL="76200" indent="0">
              <a:buNone/>
            </a:pPr>
            <a:r>
              <a:rPr lang="en-US" sz="1400" dirty="0"/>
              <a:t>      Plan for content (educational materials, reporting features)</a:t>
            </a:r>
            <a:endParaRPr lang="en-US" sz="1800" dirty="0">
              <a:latin typeface="Cambria" panose="02040503050406030204" pitchFamily="18" charset="0"/>
              <a:ea typeface="Cambria" panose="02040503050406030204" pitchFamily="18" charset="0"/>
            </a:endParaRPr>
          </a:p>
          <a:p>
            <a:pPr marL="152400" indent="0">
              <a:spcBef>
                <a:spcPts val="0"/>
              </a:spcBef>
              <a:buSzPct val="100000"/>
              <a:buNone/>
            </a:pPr>
            <a:endParaRPr lang="en-IN"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Phase 3: Development (weeks 6-10)</a:t>
            </a:r>
            <a:endParaRPr lang="en-US" sz="18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       Build core features (e.g., user profiles, reporting system, chatbot)</a:t>
            </a:r>
          </a:p>
          <a:p>
            <a:pPr marL="76200" indent="0">
              <a:buNone/>
            </a:pPr>
            <a:r>
              <a:rPr lang="en-US" sz="1800" dirty="0">
                <a:latin typeface="Cambria" panose="02040503050406030204" pitchFamily="18" charset="0"/>
                <a:ea typeface="Cambria" panose="02040503050406030204" pitchFamily="18" charset="0"/>
              </a:rPr>
              <a:t>       Backend and database setup</a:t>
            </a:r>
          </a:p>
          <a:p>
            <a:pPr marL="76200" indent="0">
              <a:buNone/>
            </a:pPr>
            <a:r>
              <a:rPr lang="en-US" sz="1800" dirty="0">
                <a:latin typeface="Cambria" panose="02040503050406030204" pitchFamily="18" charset="0"/>
                <a:ea typeface="Cambria" panose="02040503050406030204" pitchFamily="18" charset="0"/>
              </a:rPr>
              <a:t>       Integrate security and privacy controls</a:t>
            </a:r>
          </a:p>
          <a:p>
            <a:pPr>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495300" indent="-342900" algn="just">
              <a:spcBef>
                <a:spcPts val="0"/>
              </a:spcBef>
              <a:buSzPct val="100000"/>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IN" dirty="0">
              <a:latin typeface="Cambria" panose="02040503050406030204" pitchFamily="18" charset="0"/>
              <a:ea typeface="Cambria" panose="02040503050406030204" pitchFamily="18" charset="0"/>
            </a:endParaRPr>
          </a:p>
          <a:p>
            <a:pPr marL="495300" indent="-342900">
              <a:spcBef>
                <a:spcPts val="0"/>
              </a:spcBef>
            </a:pPr>
            <a:r>
              <a:rPr lang="en-US" sz="2000" dirty="0">
                <a:latin typeface="Cambria" panose="02040503050406030204" pitchFamily="18" charset="0"/>
                <a:ea typeface="Cambria" panose="02040503050406030204" pitchFamily="18" charset="0"/>
              </a:rPr>
              <a:t>Turner, M. (2019). Social media platforms and the rise of cyberbullying. </a:t>
            </a:r>
            <a:r>
              <a:rPr lang="en-US" sz="2000" i="1" dirty="0">
                <a:latin typeface="Cambria" panose="02040503050406030204" pitchFamily="18" charset="0"/>
                <a:ea typeface="Cambria" panose="02040503050406030204" pitchFamily="18" charset="0"/>
              </a:rPr>
              <a:t>Internet Law Review, 15</a:t>
            </a:r>
            <a:r>
              <a:rPr lang="en-US" sz="2000" dirty="0">
                <a:latin typeface="Cambria" panose="02040503050406030204" pitchFamily="18" charset="0"/>
                <a:ea typeface="Cambria" panose="02040503050406030204" pitchFamily="18" charset="0"/>
              </a:rPr>
              <a:t>(1), 23-28.</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495300" indent="-342900">
              <a:spcBef>
                <a:spcPts val="0"/>
              </a:spcBef>
            </a:pPr>
            <a:r>
              <a:rPr lang="en-US" sz="2000" dirty="0">
                <a:latin typeface="Cambria" panose="02040503050406030204" pitchFamily="18" charset="0"/>
                <a:ea typeface="Cambria" panose="02040503050406030204" pitchFamily="18" charset="0"/>
              </a:rPr>
              <a:t>J. Doe and L. Williams, "A comprehensive study on digital bullying," </a:t>
            </a:r>
            <a:r>
              <a:rPr lang="en-US" sz="2000" i="1" dirty="0">
                <a:latin typeface="Cambria" panose="02040503050406030204" pitchFamily="18" charset="0"/>
                <a:ea typeface="Cambria" panose="02040503050406030204" pitchFamily="18" charset="0"/>
              </a:rPr>
              <a:t>Cyberpsychology J.</a:t>
            </a:r>
            <a:r>
              <a:rPr lang="en-US" sz="2000" dirty="0">
                <a:latin typeface="Cambria" panose="02040503050406030204" pitchFamily="18" charset="0"/>
                <a:ea typeface="Cambria" panose="02040503050406030204" pitchFamily="18" charset="0"/>
              </a:rPr>
              <a:t>, vol. 18, no. 2, pp. 113-120, Mar. 2021.</a:t>
            </a:r>
          </a:p>
          <a:p>
            <a:pPr marL="495300" indent="-342900">
              <a:spcBef>
                <a:spcPts val="0"/>
              </a:spcBef>
            </a:pPr>
            <a:endParaRPr lang="en-US" sz="2000" dirty="0">
              <a:latin typeface="Cambria" panose="02040503050406030204" pitchFamily="18" charset="0"/>
              <a:ea typeface="Cambria" panose="02040503050406030204" pitchFamily="18" charset="0"/>
            </a:endParaRPr>
          </a:p>
          <a:p>
            <a:pPr marL="495300" indent="-342900">
              <a:spcBef>
                <a:spcPts val="0"/>
              </a:spcBef>
            </a:pPr>
            <a:r>
              <a:rPr lang="en-US" sz="2000" dirty="0">
                <a:latin typeface="Cambria" panose="02040503050406030204" pitchFamily="18" charset="0"/>
                <a:ea typeface="Cambria" panose="02040503050406030204" pitchFamily="18" charset="0"/>
              </a:rPr>
              <a:t>Johnson, B. (2021). Machine learning applications in identifying cyberbullying behavior. In </a:t>
            </a:r>
            <a:r>
              <a:rPr lang="en-US" sz="2000" i="1" dirty="0">
                <a:latin typeface="Cambria" panose="02040503050406030204" pitchFamily="18" charset="0"/>
                <a:ea typeface="Cambria" panose="02040503050406030204" pitchFamily="18" charset="0"/>
              </a:rPr>
              <a:t>Proceedings of the 10th International Conference on Artificial Intelligence and Ethics</a:t>
            </a:r>
            <a:r>
              <a:rPr lang="en-US" sz="2000" dirty="0">
                <a:latin typeface="Cambria" panose="02040503050406030204" pitchFamily="18" charset="0"/>
                <a:ea typeface="Cambria" panose="02040503050406030204" pitchFamily="18" charset="0"/>
              </a:rPr>
              <a:t> (pp. 120-125). New York, NY, USA.</a:t>
            </a:r>
          </a:p>
          <a:p>
            <a:pPr marL="495300" indent="-342900">
              <a:spcBef>
                <a:spcPts val="0"/>
              </a:spcBef>
            </a:pPr>
            <a:endParaRPr lang="en-US" sz="2000" dirty="0">
              <a:latin typeface="Cambria" panose="02040503050406030204" pitchFamily="18" charset="0"/>
              <a:ea typeface="Cambria" panose="02040503050406030204" pitchFamily="18" charset="0"/>
            </a:endParaRPr>
          </a:p>
          <a:p>
            <a:pPr marL="495300" indent="-342900">
              <a:spcBef>
                <a:spcPts val="0"/>
              </a:spcBef>
            </a:pPr>
            <a:r>
              <a:rPr lang="en-US" sz="2000" dirty="0">
                <a:latin typeface="Cambria" panose="02040503050406030204" pitchFamily="18" charset="0"/>
                <a:ea typeface="Cambria" panose="02040503050406030204" pitchFamily="18" charset="0"/>
              </a:rPr>
              <a:t>Doe, J., &amp; Williams, L. (2021). A comprehensive study on digital bullying. </a:t>
            </a:r>
            <a:r>
              <a:rPr lang="en-US" sz="2000" i="1" dirty="0">
                <a:latin typeface="Cambria" panose="02040503050406030204" pitchFamily="18" charset="0"/>
                <a:ea typeface="Cambria" panose="02040503050406030204" pitchFamily="18" charset="0"/>
              </a:rPr>
              <a:t>Cyberpsychology Journal, 18</a:t>
            </a:r>
            <a:r>
              <a:rPr lang="en-US" sz="2000" dirty="0">
                <a:latin typeface="Cambria" panose="02040503050406030204" pitchFamily="18" charset="0"/>
                <a:ea typeface="Cambria" panose="02040503050406030204" pitchFamily="18" charset="0"/>
              </a:rPr>
              <a:t>(2), 113-120.</a:t>
            </a:r>
            <a:endParaRPr sz="2000"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847</Words>
  <Application>Microsoft Office PowerPoint</Application>
  <PresentationFormat>Widescreen</PresentationFormat>
  <Paragraphs>101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PSCS200 - Billy - Buddy against cyber bullying </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Sanda Naveen Reddy Chief Information Security Officer</cp:lastModifiedBy>
  <cp:revision>37</cp:revision>
  <dcterms:modified xsi:type="dcterms:W3CDTF">2024-09-11T15:31:00Z</dcterms:modified>
</cp:coreProperties>
</file>