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dosomething.org/us/facts/11-facts-about-cyber-bully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847517" y="1169294"/>
            <a:ext cx="8496966" cy="552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PSCS200 - Billy - Buddy against cyber bullying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553347" y="1934146"/>
            <a:ext cx="3970500" cy="38771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CBC06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21990380"/>
              </p:ext>
            </p:extLst>
          </p:nvPr>
        </p:nvGraphicFramePr>
        <p:xfrm>
          <a:off x="553347" y="2590800"/>
          <a:ext cx="5418675" cy="3505199"/>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20627">
                <a:tc>
                  <a:txBody>
                    <a:bodyPr/>
                    <a:lstStyle/>
                    <a:p>
                      <a:pPr marL="0" marR="0" lvl="1" indent="0" algn="ctr" rtl="0">
                        <a:spcBef>
                          <a:spcPts val="0"/>
                        </a:spcBef>
                        <a:spcAft>
                          <a:spcPts val="0"/>
                        </a:spcAft>
                        <a:buNone/>
                      </a:pPr>
                      <a:r>
                        <a:rPr lang="en-GB" sz="1800" b="1" u="none" strike="noStrike" cap="none" dirty="0">
                          <a:solidFill>
                            <a:srgbClr val="17365D"/>
                          </a:solidFill>
                        </a:rPr>
                        <a:t>Roll Number                 </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402064">
                <a:tc>
                  <a:txBody>
                    <a:bodyPr/>
                    <a:lstStyle/>
                    <a:p>
                      <a:pPr marL="0" marR="0" lvl="0" indent="0" algn="ctr" rtl="0">
                        <a:spcBef>
                          <a:spcPts val="0"/>
                        </a:spcBef>
                        <a:spcAft>
                          <a:spcPts val="0"/>
                        </a:spcAft>
                        <a:buFont typeface="+mj-lt"/>
                        <a:buNone/>
                      </a:pPr>
                      <a:r>
                        <a:rPr lang="en-IN" sz="1800" b="1" u="none" strike="noStrike" cap="none" dirty="0">
                          <a:latin typeface="+mj-lt"/>
                          <a:ea typeface="Cambria" panose="02040503050406030204" pitchFamily="18" charset="0"/>
                        </a:rPr>
                        <a:t>20211CBC0025</a:t>
                      </a:r>
                      <a:r>
                        <a:rPr lang="en-IN" sz="1800" b="1" u="none" strike="noStrike" cap="none" dirty="0">
                          <a:latin typeface="Cambria" panose="02040503050406030204" pitchFamily="18" charset="0"/>
                          <a:ea typeface="Cambria" panose="02040503050406030204" pitchFamily="18" charset="0"/>
                        </a:rPr>
                        <a:t>  </a:t>
                      </a:r>
                      <a:r>
                        <a:rPr lang="en-IN" sz="2000" b="1" u="none" strike="noStrike" cap="none" dirty="0">
                          <a:latin typeface="Cambria" panose="02040503050406030204" pitchFamily="18" charset="0"/>
                          <a:ea typeface="Cambria" panose="02040503050406030204" pitchFamily="18" charset="0"/>
                        </a:rPr>
                        <a:t>                  </a:t>
                      </a:r>
                    </a:p>
                    <a:p>
                      <a:pPr marL="0" marR="0" lvl="0" indent="0" algn="ctr" rtl="0">
                        <a:spcBef>
                          <a:spcPts val="0"/>
                        </a:spcBef>
                        <a:spcAft>
                          <a:spcPts val="0"/>
                        </a:spcAft>
                        <a:buFont typeface="+mj-lt"/>
                        <a:buNone/>
                      </a:pPr>
                      <a:r>
                        <a:rPr lang="en-IN" sz="1800" b="1" u="none" strike="noStrike" cap="none" dirty="0">
                          <a:latin typeface="+mj-lt"/>
                          <a:ea typeface="Cambria" panose="02040503050406030204" pitchFamily="18" charset="0"/>
                        </a:rPr>
                        <a:t>20211CBC0027</a:t>
                      </a:r>
                    </a:p>
                    <a:p>
                      <a:pPr marL="0" marR="0" lvl="0" indent="0" algn="ctr" rtl="0">
                        <a:spcBef>
                          <a:spcPts val="0"/>
                        </a:spcBef>
                        <a:spcAft>
                          <a:spcPts val="0"/>
                        </a:spcAft>
                        <a:buFont typeface="+mj-lt"/>
                        <a:buNone/>
                      </a:pPr>
                      <a:r>
                        <a:rPr lang="en-IN" sz="1800" b="1" u="none" strike="noStrike" cap="none" dirty="0">
                          <a:latin typeface="+mj-lt"/>
                          <a:ea typeface="Cambria" panose="02040503050406030204" pitchFamily="18" charset="0"/>
                        </a:rPr>
                        <a:t>20211CBC0047</a:t>
                      </a:r>
                    </a:p>
                    <a:p>
                      <a:pPr marL="0" marR="0" lvl="0" indent="0" algn="ctr" rtl="0">
                        <a:spcBef>
                          <a:spcPts val="0"/>
                        </a:spcBef>
                        <a:spcAft>
                          <a:spcPts val="0"/>
                        </a:spcAft>
                        <a:buFont typeface="+mj-lt"/>
                        <a:buNone/>
                      </a:pPr>
                      <a:r>
                        <a:rPr lang="en-IN" sz="1800" b="1" u="none" strike="noStrike" cap="none" dirty="0">
                          <a:latin typeface="+mj-lt"/>
                          <a:ea typeface="Cambria" panose="02040503050406030204" pitchFamily="18" charset="0"/>
                        </a:rPr>
                        <a:t>20211CBC0065</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b="1" u="none" strike="noStrike" cap="none" dirty="0"/>
                        <a:t>  A.V. Divakara Reddy</a:t>
                      </a:r>
                    </a:p>
                    <a:p>
                      <a:pPr marL="0" marR="0" lvl="0" indent="0" algn="l" rtl="0">
                        <a:spcBef>
                          <a:spcPts val="0"/>
                        </a:spcBef>
                        <a:spcAft>
                          <a:spcPts val="0"/>
                        </a:spcAft>
                        <a:buNone/>
                      </a:pPr>
                      <a:r>
                        <a:rPr lang="en-IN" sz="1800" b="1" u="none" strike="noStrike" cap="none" dirty="0"/>
                        <a:t>  Sanda Naveen Reddy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u="none" strike="noStrike" cap="none" dirty="0"/>
                        <a:t>  M. </a:t>
                      </a:r>
                      <a:r>
                        <a:rPr lang="en-IN" sz="1800" b="1" u="none" strike="noStrike" cap="none" dirty="0" err="1"/>
                        <a:t>Obulsubba</a:t>
                      </a:r>
                      <a:r>
                        <a:rPr lang="en-IN" sz="1800" b="1" u="none" strike="noStrike" cap="none" dirty="0"/>
                        <a:t> Reddy</a:t>
                      </a:r>
                    </a:p>
                    <a:p>
                      <a:pPr marL="0" marR="0" lvl="0" indent="0" algn="l" rtl="0">
                        <a:spcBef>
                          <a:spcPts val="0"/>
                        </a:spcBef>
                        <a:spcAft>
                          <a:spcPts val="0"/>
                        </a:spcAft>
                        <a:buNone/>
                      </a:pPr>
                      <a:r>
                        <a:rPr lang="en-IN" sz="1800" b="1" u="none" strike="noStrike" cap="none" dirty="0"/>
                        <a:t>  </a:t>
                      </a:r>
                      <a:r>
                        <a:rPr lang="en-IN" sz="1800" b="1" u="none" strike="noStrike" cap="none" dirty="0" err="1"/>
                        <a:t>Podamekala</a:t>
                      </a:r>
                      <a:r>
                        <a:rPr lang="en-IN" sz="1800" b="1" u="none" strike="noStrike" cap="none" dirty="0"/>
                        <a:t> Sudheer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20627">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20627">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20627">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20627">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4860158" cy="1744895"/>
          </a:xfrm>
          <a:prstGeom prst="rect">
            <a:avLst/>
          </a:prstGeom>
          <a:noFill/>
          <a:ln>
            <a:noFill/>
          </a:ln>
        </p:spPr>
        <p:txBody>
          <a:bodyPr spcFirstLastPara="1" wrap="square" lIns="91425" tIns="45700" rIns="91425" bIns="45700" anchor="t" anchorCtr="0">
            <a:normAutofit/>
          </a:bodyPr>
          <a:lstStyle/>
          <a:p>
            <a:pPr marL="0" marR="0" lvl="0" indent="0" algn="just"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algn="just">
              <a:spcBef>
                <a:spcPts val="340"/>
              </a:spcBef>
              <a:buClr>
                <a:srgbClr val="17365D"/>
              </a:buClr>
              <a:buSzPts val="1700"/>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8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Arshiya</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8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Lubna</a:t>
            </a:r>
            <a:endParaRPr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Pravintha</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Raja</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Suma Gowda N 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a:xfrm>
            <a:off x="812800" y="1143002"/>
            <a:ext cx="10668000" cy="4056527"/>
          </a:xfrm>
        </p:spPr>
        <p:txBody>
          <a:bodyPr>
            <a:noAutofit/>
          </a:bodyPr>
          <a:lstStyle/>
          <a:p>
            <a:r>
              <a:rPr lang="en-US" sz="2000" b="1" dirty="0">
                <a:latin typeface="Cambria" panose="02040503050406030204" pitchFamily="18" charset="0"/>
                <a:ea typeface="Cambria" panose="02040503050406030204" pitchFamily="18" charset="0"/>
              </a:rPr>
              <a:t>Phase 1: Research &amp; Planning (weeks 1-3 )</a:t>
            </a:r>
            <a:endParaRPr lang="en-US" sz="2000" dirty="0">
              <a:latin typeface="Cambria" panose="02040503050406030204" pitchFamily="18" charset="0"/>
              <a:ea typeface="Cambria" panose="02040503050406030204" pitchFamily="18" charset="0"/>
            </a:endParaRPr>
          </a:p>
          <a:p>
            <a:pPr marL="76200" indent="0">
              <a:buNone/>
            </a:pPr>
            <a:r>
              <a:rPr lang="en-US" sz="2000" dirty="0">
                <a:latin typeface="Cambria" panose="02040503050406030204" pitchFamily="18" charset="0"/>
                <a:ea typeface="Cambria" panose="02040503050406030204" pitchFamily="18" charset="0"/>
              </a:rPr>
              <a:t>       Identify the target audience.</a:t>
            </a:r>
          </a:p>
          <a:p>
            <a:pPr marL="76200" indent="0">
              <a:buNone/>
            </a:pPr>
            <a:r>
              <a:rPr lang="en-US" sz="2000" dirty="0">
                <a:latin typeface="Cambria" panose="02040503050406030204" pitchFamily="18" charset="0"/>
                <a:ea typeface="Cambria" panose="02040503050406030204" pitchFamily="18" charset="0"/>
              </a:rPr>
              <a:t>       Research cyberbullying statistics and trends.</a:t>
            </a:r>
          </a:p>
          <a:p>
            <a:pPr marL="76200" indent="0">
              <a:buNone/>
            </a:pPr>
            <a:r>
              <a:rPr lang="en-US" sz="2000" dirty="0">
                <a:latin typeface="Cambria" panose="02040503050406030204" pitchFamily="18" charset="0"/>
                <a:ea typeface="Cambria" panose="02040503050406030204" pitchFamily="18" charset="0"/>
              </a:rPr>
              <a:t>       Define project goals and outcomes.</a:t>
            </a:r>
          </a:p>
          <a:p>
            <a:pPr>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Phase 2: Design &amp; Conceptualization (Weeks 4-6)</a:t>
            </a:r>
            <a:endParaRPr lang="en-US" sz="2000" dirty="0">
              <a:latin typeface="Cambria" panose="02040503050406030204" pitchFamily="18" charset="0"/>
              <a:ea typeface="Cambria" panose="02040503050406030204" pitchFamily="18" charset="0"/>
            </a:endParaRPr>
          </a:p>
          <a:p>
            <a:pPr marL="76200" indent="0">
              <a:buNone/>
            </a:pPr>
            <a:r>
              <a:rPr lang="en-US" sz="2000" dirty="0">
                <a:latin typeface="Cambria" panose="02040503050406030204" pitchFamily="18" charset="0"/>
                <a:ea typeface="Cambria" panose="02040503050406030204" pitchFamily="18" charset="0"/>
              </a:rPr>
              <a:t>      Develop app concept and features.</a:t>
            </a:r>
          </a:p>
          <a:p>
            <a:pPr marL="76200" indent="0">
              <a:buNone/>
            </a:pPr>
            <a:r>
              <a:rPr lang="en-US" sz="2000" dirty="0">
                <a:latin typeface="Cambria" panose="02040503050406030204" pitchFamily="18" charset="0"/>
                <a:ea typeface="Cambria" panose="02040503050406030204" pitchFamily="18" charset="0"/>
              </a:rPr>
              <a:t>      Create wireframes and user journey.</a:t>
            </a:r>
          </a:p>
          <a:p>
            <a:pPr marL="76200" indent="0">
              <a:buNone/>
            </a:pPr>
            <a:r>
              <a:rPr lang="en-US" sz="2000" dirty="0">
                <a:latin typeface="Cambria" panose="02040503050406030204" pitchFamily="18" charset="0"/>
                <a:ea typeface="Cambria" panose="02040503050406030204" pitchFamily="18" charset="0"/>
              </a:rPr>
              <a:t>      Plan for content (educational materials, reporting features).</a:t>
            </a:r>
          </a:p>
          <a:p>
            <a:pPr marL="152400" indent="0">
              <a:spcBef>
                <a:spcPts val="0"/>
              </a:spcBef>
              <a:buSzPct val="100000"/>
              <a:buNone/>
            </a:pPr>
            <a:endParaRPr lang="en-IN"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Phase 3: Development (weeks 6-10)</a:t>
            </a:r>
            <a:endParaRPr lang="en-US" sz="2000" dirty="0">
              <a:latin typeface="Cambria" panose="02040503050406030204" pitchFamily="18" charset="0"/>
              <a:ea typeface="Cambria" panose="02040503050406030204" pitchFamily="18" charset="0"/>
            </a:endParaRPr>
          </a:p>
          <a:p>
            <a:pPr marL="76200" indent="0">
              <a:buNone/>
            </a:pPr>
            <a:r>
              <a:rPr lang="en-US" sz="2000" dirty="0">
                <a:latin typeface="Cambria" panose="02040503050406030204" pitchFamily="18" charset="0"/>
                <a:ea typeface="Cambria" panose="02040503050406030204" pitchFamily="18" charset="0"/>
              </a:rPr>
              <a:t>       Build core features (e.g., user profiles, reporting system, chatbot).</a:t>
            </a:r>
          </a:p>
          <a:p>
            <a:pPr marL="76200" indent="0">
              <a:buNone/>
            </a:pPr>
            <a:r>
              <a:rPr lang="en-US" sz="2000" dirty="0">
                <a:latin typeface="Cambria" panose="02040503050406030204" pitchFamily="18" charset="0"/>
                <a:ea typeface="Cambria" panose="02040503050406030204" pitchFamily="18" charset="0"/>
              </a:rPr>
              <a:t>       Backend and database setup . Integrate security and privacy controls.</a:t>
            </a:r>
          </a:p>
          <a:p>
            <a:endParaRPr lang="en-GB" sz="2000" dirty="0"/>
          </a:p>
        </p:txBody>
      </p:sp>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Content Placeholder 4">
            <a:extLst>
              <a:ext uri="{FF2B5EF4-FFF2-40B4-BE49-F238E27FC236}">
                <a16:creationId xmlns:a16="http://schemas.microsoft.com/office/drawing/2014/main" id="{2273C44C-E4E9-B732-F7EC-030F964CBA05}"/>
              </a:ext>
            </a:extLst>
          </p:cNvPr>
          <p:cNvSpPr>
            <a:spLocks noGrp="1"/>
          </p:cNvSpPr>
          <p:nvPr>
            <p:ph idx="1"/>
          </p:nvPr>
        </p:nvSpPr>
        <p:spPr>
          <a:xfrm>
            <a:off x="812800" y="1143001"/>
            <a:ext cx="10668000" cy="4952997"/>
          </a:xfrm>
        </p:spPr>
        <p:txBody>
          <a:bodyPr>
            <a:normAutofit/>
          </a:bodyPr>
          <a:lstStyle/>
          <a:p>
            <a:pPr algn="just"/>
            <a:r>
              <a:rPr lang="en-US" sz="2000" dirty="0">
                <a:latin typeface="Cambria" panose="02040503050406030204" pitchFamily="18" charset="0"/>
                <a:ea typeface="Cambria" panose="02040503050406030204" pitchFamily="18" charset="0"/>
              </a:rPr>
              <a:t>Increased awareness of cyberbullying among users, promoting a safer online environment.</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Empowerment of victims with real-time support and resources to combat bullying.</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Reduction in cyberbullying incidents through proactive monitoring and reporting features.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Improved emotional well-being of users through peer support and professional guidance.</a:t>
            </a:r>
            <a:endParaRPr lang="en-IN" sz="2000"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7849E06C-C41D-2152-8C35-2273B7D276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7251" y="3953435"/>
            <a:ext cx="2950095" cy="2357718"/>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143001"/>
            <a:ext cx="8231328" cy="4952997"/>
          </a:xfrm>
        </p:spPr>
        <p:txBody>
          <a:bodyPr>
            <a:normAutofit/>
          </a:bodyPr>
          <a:lstStyle/>
          <a:p>
            <a:pPr algn="just"/>
            <a:r>
              <a:rPr lang="en-US" sz="2000" dirty="0">
                <a:latin typeface="Cambria" panose="02040503050406030204" pitchFamily="18" charset="0"/>
                <a:ea typeface="Cambria" panose="02040503050406030204" pitchFamily="18" charset="0"/>
              </a:rPr>
              <a:t>In conclusion, </a:t>
            </a:r>
            <a:r>
              <a:rPr lang="en-US" sz="2000" i="1" dirty="0">
                <a:latin typeface="Cambria" panose="02040503050406030204" pitchFamily="18" charset="0"/>
                <a:ea typeface="Cambria" panose="02040503050406030204" pitchFamily="18" charset="0"/>
              </a:rPr>
              <a:t>Billy - Buddy Against Cyber Bullying</a:t>
            </a:r>
            <a:r>
              <a:rPr lang="en-US" sz="2000" dirty="0">
                <a:latin typeface="Cambria" panose="02040503050406030204" pitchFamily="18" charset="0"/>
                <a:ea typeface="Cambria" panose="02040503050406030204" pitchFamily="18" charset="0"/>
              </a:rPr>
              <a:t> is a vital initiative aimed at empowering individuals to recognize and confront online bullying. Through proactive strategies, user-friendly tools, and a supportive community, the platform fosters a safer digital environment. By educating users and providing resources, Billy promotes empathy and positive online behavior. As cyberbullying continues to grow, Billy remains committed to creating lasting change. Together, we can reduce the impact of online harassment and build a more respectful online world.</a:t>
            </a:r>
            <a:endParaRPr lang="en-GB" sz="2000"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0D420E7B-7763-2783-CC7B-023779CDC0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128" y="1203212"/>
            <a:ext cx="2861002" cy="4904233"/>
          </a:xfrm>
          <a:prstGeom prst="rect">
            <a:avLst/>
          </a:prstGeom>
        </p:spPr>
      </p:pic>
      <p:pic>
        <p:nvPicPr>
          <p:cNvPr id="11" name="Picture 10">
            <a:extLst>
              <a:ext uri="{FF2B5EF4-FFF2-40B4-BE49-F238E27FC236}">
                <a16:creationId xmlns:a16="http://schemas.microsoft.com/office/drawing/2014/main" id="{7D617035-99F7-0B86-FE8B-FC88D55ECCE6}"/>
              </a:ext>
            </a:extLst>
          </p:cNvPr>
          <p:cNvPicPr>
            <a:picLocks noChangeAspect="1"/>
          </p:cNvPicPr>
          <p:nvPr/>
        </p:nvPicPr>
        <p:blipFill>
          <a:blip r:embed="rId3"/>
          <a:stretch>
            <a:fillRect/>
          </a:stretch>
        </p:blipFill>
        <p:spPr>
          <a:xfrm>
            <a:off x="3343289" y="4083363"/>
            <a:ext cx="3746705" cy="2024082"/>
          </a:xfrm>
          <a:prstGeom prst="rect">
            <a:avLst/>
          </a:prstGeom>
        </p:spPr>
      </p:pic>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rPr>
              <a:t>                               https://github.com/sandanaveenreddy</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US" sz="2000" dirty="0">
                <a:latin typeface="Cambria" panose="02040503050406030204" pitchFamily="18" charset="0"/>
                <a:ea typeface="Cambria" panose="02040503050406030204" pitchFamily="18" charset="0"/>
              </a:rPr>
              <a:t>Turner, M. (2019). Social media platforms and the rise of cyberbullying. </a:t>
            </a:r>
            <a:r>
              <a:rPr lang="en-US" sz="2000" i="1" dirty="0">
                <a:latin typeface="Cambria" panose="02040503050406030204" pitchFamily="18" charset="0"/>
                <a:ea typeface="Cambria" panose="02040503050406030204" pitchFamily="18" charset="0"/>
              </a:rPr>
              <a:t>Internet Law Review, 15</a:t>
            </a:r>
            <a:r>
              <a:rPr lang="en-US" sz="2000" dirty="0">
                <a:latin typeface="Cambria" panose="02040503050406030204" pitchFamily="18" charset="0"/>
                <a:ea typeface="Cambria" panose="02040503050406030204" pitchFamily="18" charset="0"/>
              </a:rPr>
              <a:t>(1), 23-28.</a:t>
            </a:r>
          </a:p>
          <a:p>
            <a:endParaRPr lang="en-GB"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J. Doe and L. Williams, "A comprehensive study on digital bullying," </a:t>
            </a:r>
            <a:r>
              <a:rPr lang="en-US" sz="2000" i="1" dirty="0">
                <a:latin typeface="Cambria" panose="02040503050406030204" pitchFamily="18" charset="0"/>
                <a:ea typeface="Cambria" panose="02040503050406030204" pitchFamily="18" charset="0"/>
              </a:rPr>
              <a:t>Cyberpsychology J.</a:t>
            </a:r>
            <a:r>
              <a:rPr lang="en-US" sz="2000" dirty="0">
                <a:latin typeface="Cambria" panose="02040503050406030204" pitchFamily="18" charset="0"/>
                <a:ea typeface="Cambria" panose="02040503050406030204" pitchFamily="18" charset="0"/>
              </a:rPr>
              <a:t>, vol. 18, no. 2, pp. 113-120, Mar. 2021.</a:t>
            </a:r>
          </a:p>
          <a:p>
            <a:endParaRPr lang="en-GB"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Johnson, B. (2021). Machine learning applications in identifying cyberbullying behavior. In </a:t>
            </a:r>
            <a:r>
              <a:rPr lang="en-US" sz="2000" i="1" dirty="0">
                <a:latin typeface="Cambria" panose="02040503050406030204" pitchFamily="18" charset="0"/>
                <a:ea typeface="Cambria" panose="02040503050406030204" pitchFamily="18" charset="0"/>
              </a:rPr>
              <a:t>Proceedings of the 10th International Conference on Artificial Intelligence and Ethics</a:t>
            </a:r>
            <a:r>
              <a:rPr lang="en-US" sz="2000" dirty="0">
                <a:latin typeface="Cambria" panose="02040503050406030204" pitchFamily="18" charset="0"/>
                <a:ea typeface="Cambria" panose="02040503050406030204" pitchFamily="18" charset="0"/>
              </a:rPr>
              <a:t> (pp. 120-125). New York, NY, USA.</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Doe, J., &amp; Williams, L. (2021). A comprehensive study on digital bullying. </a:t>
            </a:r>
            <a:r>
              <a:rPr lang="en-US" sz="2000" i="1" dirty="0">
                <a:latin typeface="Cambria" panose="02040503050406030204" pitchFamily="18" charset="0"/>
                <a:ea typeface="Cambria" panose="02040503050406030204" pitchFamily="18" charset="0"/>
              </a:rPr>
              <a:t>Cyberpsychology Journal, 18</a:t>
            </a:r>
            <a:r>
              <a:rPr lang="en-US" sz="2000" dirty="0">
                <a:latin typeface="Cambria" panose="02040503050406030204" pitchFamily="18" charset="0"/>
                <a:ea typeface="Cambria" panose="02040503050406030204" pitchFamily="18" charset="0"/>
              </a:rPr>
              <a:t>(2), 113-120.</a:t>
            </a:r>
          </a:p>
          <a:p>
            <a:endParaRPr lang="en-US" sz="2000"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1227932" y="1335741"/>
            <a:ext cx="10252867" cy="4760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dirty="0"/>
              <a:t>Project work mapping with SDG</a:t>
            </a:r>
            <a:endParaRPr lang="en-IN" dirty="0"/>
          </a:p>
        </p:txBody>
      </p:sp>
      <p:pic>
        <p:nvPicPr>
          <p:cNvPr id="5" name="Picture 4">
            <a:extLst>
              <a:ext uri="{FF2B5EF4-FFF2-40B4-BE49-F238E27FC236}">
                <a16:creationId xmlns:a16="http://schemas.microsoft.com/office/drawing/2014/main" id="{6617F0E0-D70C-F170-4B9A-F4CB8549A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0" y="1807509"/>
            <a:ext cx="7429500" cy="3714750"/>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10667999" cy="5060575"/>
          </a:xfrm>
        </p:spPr>
        <p:txBody>
          <a:bodyPr>
            <a:normAutofit/>
          </a:bodyPr>
          <a:lstStyle/>
          <a:p>
            <a:r>
              <a:rPr lang="en-US" sz="2000" b="0" dirty="0">
                <a:effectLst/>
                <a:latin typeface="Cambria" panose="02040503050406030204" pitchFamily="18" charset="0"/>
                <a:ea typeface="Cambria" panose="02040503050406030204" pitchFamily="18" charset="0"/>
              </a:rPr>
              <a:t>Cyberbullying may be a relatively new phenomenon, but the increase in social media sites and the ever-growing use of digital devices provide a ripe environment for the proliferation of bullying tactics. Unfortunately, it is something we must learn to live with and defend ourselves from. </a:t>
            </a:r>
            <a:endParaRPr lang="en-US" sz="2000" dirty="0">
              <a:latin typeface="Cambria" panose="02040503050406030204" pitchFamily="18" charset="0"/>
              <a:ea typeface="Cambria" panose="02040503050406030204" pitchFamily="18" charset="0"/>
            </a:endParaRPr>
          </a:p>
          <a:p>
            <a:pPr algn="just"/>
            <a:r>
              <a:rPr lang="en-US" sz="2000" b="0" dirty="0">
                <a:effectLst/>
                <a:latin typeface="Cambria" panose="02040503050406030204" pitchFamily="18" charset="0"/>
                <a:ea typeface="Cambria" panose="02040503050406030204" pitchFamily="18" charset="0"/>
              </a:rPr>
              <a:t>According to the global anti-bullying campaign by </a:t>
            </a:r>
            <a:r>
              <a:rPr lang="en-US" sz="2000" b="0" dirty="0">
                <a:effectLst/>
                <a:latin typeface="Cambria" panose="02040503050406030204" pitchFamily="18" charset="0"/>
                <a:ea typeface="Cambria" panose="02040503050406030204" pitchFamily="18" charset="0"/>
                <a:hlinkClick r:id="rId2"/>
              </a:rPr>
              <a:t>DoSomething.org</a:t>
            </a:r>
            <a:r>
              <a:rPr lang="en-US" sz="2000" b="0" dirty="0">
                <a:effectLst/>
                <a:latin typeface="Cambria" panose="02040503050406030204" pitchFamily="18" charset="0"/>
                <a:ea typeface="Cambria" panose="02040503050406030204" pitchFamily="18" charset="0"/>
              </a:rPr>
              <a:t>, about 37% of young people between the ages of 12 and 17 have been bullied online, and 30% have experienced it more than once. And worryingly, young people who experience cyberbullying are at a greater risk for both self-harm and suicidal behavior.</a:t>
            </a:r>
            <a:endParaRPr lang="en-US" sz="2000"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72E04EB1-515F-CC14-533A-E2FB13234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443" y="3822326"/>
            <a:ext cx="4762500" cy="2381250"/>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799" y="1143001"/>
            <a:ext cx="7981577" cy="4952997"/>
          </a:xfrm>
        </p:spPr>
        <p:txBody>
          <a:bodyPr>
            <a:normAutofit/>
          </a:bodyPr>
          <a:lstStyle/>
          <a:p>
            <a:pPr algn="just"/>
            <a:r>
              <a:rPr lang="en-US" dirty="0">
                <a:latin typeface="Cambria" panose="02040503050406030204" pitchFamily="18" charset="0"/>
                <a:ea typeface="Cambria" panose="02040503050406030204" pitchFamily="18" charset="0"/>
              </a:rPr>
              <a:t>Cyberbullying has emerged as a significant social issue, particularly among adolescents, leading to psychological distress, anxiety, and depression. Research indicates that social media platforms serve as prime environments for such behavior, with anonymity fostering increased harassment. Numerous studies emphasize the need for proactive intervention and educational tools to mitigate the impacts of cyberbullying. Peer-support systems and AI-driven solutions are identified as promising methods for early detection and prevention</a:t>
            </a:r>
            <a:endParaRPr lang="en-GB"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3F88D3C0-63C3-4A69-CE85-184788D4F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076" y="2357437"/>
            <a:ext cx="2143125" cy="2143125"/>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812799" y="1143001"/>
            <a:ext cx="10667999" cy="4952997"/>
          </a:xfrm>
        </p:spPr>
        <p:txBody>
          <a:bodyPr>
            <a:normAutofit/>
          </a:bodyPr>
          <a:lstStyle/>
          <a:p>
            <a:pPr algn="just"/>
            <a:r>
              <a:rPr lang="en-US" sz="2000" dirty="0">
                <a:latin typeface="Cambria" panose="02040503050406030204" pitchFamily="18" charset="0"/>
                <a:ea typeface="Cambria" panose="02040503050406030204" pitchFamily="18" charset="0"/>
              </a:rPr>
              <a:t>Existing methods to combat cyberbullying, such as content filtering, manual reporting, and AI-based moderation, have notable drawbacks:</a:t>
            </a:r>
          </a:p>
          <a:p>
            <a:pPr marL="0" indent="0" algn="just">
              <a:buNone/>
            </a:pPr>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Manual reporting</a:t>
            </a:r>
            <a:r>
              <a:rPr lang="en-US" sz="2000" dirty="0">
                <a:latin typeface="Cambria" panose="02040503050406030204" pitchFamily="18" charset="0"/>
                <a:ea typeface="Cambria" panose="02040503050406030204" pitchFamily="18" charset="0"/>
              </a:rPr>
              <a:t> puts the burden on victims, who may hesitate due to fear of retaliation or shame.</a:t>
            </a:r>
          </a:p>
          <a:p>
            <a:pPr marL="0" indent="0" algn="just">
              <a:buNone/>
            </a:pPr>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Lack of real-time support</a:t>
            </a:r>
            <a:r>
              <a:rPr lang="en-US" sz="2000" dirty="0">
                <a:latin typeface="Cambria" panose="02040503050406030204" pitchFamily="18" charset="0"/>
                <a:ea typeface="Cambria" panose="02040503050406030204" pitchFamily="18" charset="0"/>
              </a:rPr>
              <a:t> leaves victims feeling isolated, as responses are often delayed.</a:t>
            </a:r>
          </a:p>
          <a:p>
            <a:pPr marL="0" indent="0" algn="just">
              <a:buNone/>
            </a:pPr>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Lack of education</a:t>
            </a:r>
            <a:r>
              <a:rPr lang="en-US" sz="2000" dirty="0">
                <a:latin typeface="Cambria" panose="02040503050406030204" pitchFamily="18" charset="0"/>
                <a:ea typeface="Cambria" panose="02040503050406030204" pitchFamily="18" charset="0"/>
              </a:rPr>
              <a:t> for users on recognizing and addressing cyberbullying means existing methods miss opportunities for empowerment.</a:t>
            </a:r>
          </a:p>
          <a:p>
            <a:pPr algn="just"/>
            <a:endParaRPr lang="en-US" sz="2000" dirty="0">
              <a:latin typeface="Cambria" panose="02040503050406030204" pitchFamily="18" charset="0"/>
              <a:ea typeface="Cambria" panose="02040503050406030204" pitchFamily="18" charset="0"/>
            </a:endParaRPr>
          </a:p>
          <a:p>
            <a:pPr algn="just"/>
            <a:r>
              <a:rPr lang="en-US" sz="2000" b="1" dirty="0">
                <a:effectLst/>
                <a:latin typeface="Times New Roman" panose="02020603050405020304" pitchFamily="18" charset="0"/>
                <a:ea typeface="Times New Roman" panose="02020603050405020304" pitchFamily="18" charset="0"/>
              </a:rPr>
              <a:t>Social Media Content Moderation </a:t>
            </a:r>
            <a:r>
              <a:rPr lang="en-US" sz="2000" dirty="0">
                <a:effectLst/>
                <a:latin typeface="Times New Roman" panose="02020603050405020304" pitchFamily="18" charset="0"/>
                <a:ea typeface="Times New Roman" panose="02020603050405020304" pitchFamily="18" charset="0"/>
              </a:rPr>
              <a:t>Social media uses algorithms combined with human moderation to identify and eliminate injurious content, including cyberbullying. </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143001"/>
            <a:ext cx="8833224" cy="4952997"/>
          </a:xfrm>
        </p:spPr>
        <p:txBody>
          <a:bodyPr>
            <a:normAutofit/>
          </a:bodyPr>
          <a:lstStyle/>
          <a:p>
            <a:pPr algn="just"/>
            <a:r>
              <a:rPr lang="en-US" sz="2000" b="1" dirty="0">
                <a:latin typeface="Cambria" panose="02040503050406030204" pitchFamily="18" charset="0"/>
                <a:ea typeface="Cambria" panose="02040503050406030204" pitchFamily="18" charset="0"/>
              </a:rPr>
              <a:t>User Registration:</a:t>
            </a:r>
            <a:r>
              <a:rPr lang="en-US" sz="2000" dirty="0">
                <a:latin typeface="Cambria" panose="02040503050406030204" pitchFamily="18" charset="0"/>
                <a:ea typeface="Cambria" panose="02040503050406030204" pitchFamily="18" charset="0"/>
              </a:rPr>
              <a:t> Users sign up with verified credentials to ensure accountability.</a:t>
            </a:r>
          </a:p>
          <a:p>
            <a:pPr marL="0" indent="0" algn="just">
              <a:buNone/>
            </a:pPr>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Real-time Alerts:</a:t>
            </a:r>
            <a:r>
              <a:rPr lang="en-US" sz="2000" dirty="0">
                <a:latin typeface="Cambria" panose="02040503050406030204" pitchFamily="18" charset="0"/>
                <a:ea typeface="Cambria" panose="02040503050406030204" pitchFamily="18" charset="0"/>
              </a:rPr>
              <a:t> When harmful content is detected, notify both the victim and a trusted adult or authority figure.</a:t>
            </a:r>
          </a:p>
          <a:p>
            <a:pPr algn="just"/>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Parental Dashboard:</a:t>
            </a:r>
            <a:r>
              <a:rPr lang="en-US" sz="2000" dirty="0">
                <a:latin typeface="Cambria" panose="02040503050406030204" pitchFamily="18" charset="0"/>
                <a:ea typeface="Cambria" panose="02040503050406030204" pitchFamily="18" charset="0"/>
              </a:rPr>
              <a:t> Offer a separate dashboard for parents to track their children's online safety and well-being.</a:t>
            </a:r>
          </a:p>
          <a:p>
            <a:pPr algn="just"/>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Anonymity Protection:</a:t>
            </a:r>
            <a:r>
              <a:rPr lang="en-US" sz="2000" dirty="0">
                <a:latin typeface="Cambria" panose="02040503050406030204" pitchFamily="18" charset="0"/>
                <a:ea typeface="Cambria" panose="02040503050406030204" pitchFamily="18" charset="0"/>
              </a:rPr>
              <a:t> Safeguard victims' identities when they report incidents to protect them from further harm.</a:t>
            </a:r>
          </a:p>
          <a:p>
            <a:pPr algn="just"/>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Community Support Groups:</a:t>
            </a:r>
            <a:r>
              <a:rPr lang="en-US" sz="2000" dirty="0">
                <a:latin typeface="Cambria" panose="02040503050406030204" pitchFamily="18" charset="0"/>
                <a:ea typeface="Cambria" panose="02040503050406030204" pitchFamily="18" charset="0"/>
              </a:rPr>
              <a:t> Create safe online spaces where victims can interact with others for emotional support and advice.</a:t>
            </a: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43001"/>
            <a:ext cx="7945718" cy="4952997"/>
          </a:xfrm>
        </p:spPr>
        <p:txBody>
          <a:bodyPr>
            <a:normAutofit/>
          </a:bodyPr>
          <a:lstStyle/>
          <a:p>
            <a:pPr marL="0" indent="0" algn="just">
              <a:buNone/>
            </a:pP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To promote a safe online environment for teenagers and young adults by offering real-time interventions.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To provide resources and emotional support to victims of cyberbullying through trained professionals.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To collaborate with schools, parents, and community organizations to create anti-cyberbullying initiatives.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To measure the effectiveness of interventions and continually improve through user feedback.</a:t>
            </a:r>
            <a:endParaRPr lang="en-GB" sz="20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3987D226-AA89-16F2-A32D-07C4B3342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424" y="2628900"/>
            <a:ext cx="2847975" cy="1600200"/>
          </a:xfrm>
          <a:prstGeom prst="rect">
            <a:avLst/>
          </a:prstGeom>
        </p:spPr>
      </p:pic>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1143001"/>
            <a:ext cx="10668000" cy="4952997"/>
          </a:xfrm>
        </p:spPr>
        <p:txBody>
          <a:bodyPr>
            <a:normAutofit/>
          </a:bodyPr>
          <a:lstStyle/>
          <a:p>
            <a:r>
              <a:rPr lang="en-US" sz="2000" b="1" dirty="0">
                <a:latin typeface="Cambria" panose="02040503050406030204" pitchFamily="18" charset="0"/>
                <a:ea typeface="Cambria" panose="02040503050406030204" pitchFamily="18" charset="0"/>
              </a:rPr>
              <a:t>Research</a:t>
            </a:r>
            <a:r>
              <a:rPr lang="en-US" sz="2000" dirty="0">
                <a:latin typeface="Cambria" panose="02040503050406030204" pitchFamily="18" charset="0"/>
                <a:ea typeface="Cambria" panose="02040503050406030204" pitchFamily="18" charset="0"/>
              </a:rPr>
              <a:t>: Conduct comprehensive research on cyberbullying patterns, victims' demographics, and behavior to inform design.</a:t>
            </a:r>
          </a:p>
          <a:p>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User-Centered Design</a:t>
            </a:r>
            <a:r>
              <a:rPr lang="en-US" sz="2000" dirty="0">
                <a:latin typeface="Cambria" panose="02040503050406030204" pitchFamily="18" charset="0"/>
                <a:ea typeface="Cambria" panose="02040503050406030204" pitchFamily="18" charset="0"/>
              </a:rPr>
              <a:t>: Develop an intuitive interface focusing on ease of use, empathy, and accessibility for diverse users.</a:t>
            </a:r>
          </a:p>
          <a:p>
            <a:endParaRPr lang="en-US"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Testing and Iteration</a:t>
            </a:r>
            <a:r>
              <a:rPr lang="en-US" sz="2000" dirty="0">
                <a:latin typeface="Cambria" panose="02040503050406030204" pitchFamily="18" charset="0"/>
                <a:ea typeface="Cambria" panose="02040503050406030204" pitchFamily="18" charset="0"/>
              </a:rPr>
              <a:t>: Conduct usability testing with target audiences and iterate based on feedback to ensure effectiveness and reliability.</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This methodology focuses on research, technology, collaboration, and user-centered design to create an impactful tool against cyberbullying.</a:t>
            </a: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11" name="Content Placeholder 10">
            <a:extLst>
              <a:ext uri="{FF2B5EF4-FFF2-40B4-BE49-F238E27FC236}">
                <a16:creationId xmlns:a16="http://schemas.microsoft.com/office/drawing/2014/main" id="{C28BFE4B-504E-A020-E7A8-7781ECFA7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337" y="1181100"/>
            <a:ext cx="7400925" cy="4876800"/>
          </a:xfr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r>
              <a:rPr lang="en-IN" sz="2000" dirty="0">
                <a:latin typeface="Cambria" panose="02040503050406030204" pitchFamily="18" charset="0"/>
                <a:ea typeface="Cambria" panose="02040503050406030204" pitchFamily="18" charset="0"/>
              </a:rPr>
              <a:t>User Interface (UI) </a:t>
            </a: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Real-time Chat Monitoring</a:t>
            </a: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Incident Reporting Module</a:t>
            </a: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Support System Integration</a:t>
            </a: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149</TotalTime>
  <Words>1058</Words>
  <Application>Microsoft Office PowerPoint</Application>
  <PresentationFormat>Widescreen</PresentationFormat>
  <Paragraphs>123</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Cambria</vt:lpstr>
      <vt:lpstr>Times New Roman</vt:lpstr>
      <vt:lpstr>Verdana</vt:lpstr>
      <vt:lpstr>Bioinformatics</vt:lpstr>
      <vt:lpstr>PSCS200 - Billy - Buddy against cyber bullying </vt:lpstr>
      <vt:lpstr>Introduction</vt:lpstr>
      <vt:lpstr>Literature Review</vt:lpstr>
      <vt:lpstr>Existing method Drawback</vt:lpstr>
      <vt:lpstr>Proposed Method</vt:lpstr>
      <vt:lpstr>Objectives</vt:lpstr>
      <vt:lpstr>Methodology/Modules</vt:lpstr>
      <vt:lpstr>Architecture</vt:lpstr>
      <vt:lpstr>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Sanda Naveen Reddy Chief Information Security Officer</cp:lastModifiedBy>
  <cp:revision>22</cp:revision>
  <dcterms:created xsi:type="dcterms:W3CDTF">2023-03-16T03:26:27Z</dcterms:created>
  <dcterms:modified xsi:type="dcterms:W3CDTF">2025-01-13T02:50:44Z</dcterms:modified>
</cp:coreProperties>
</file>