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56236-4FD0-4089-81FF-2546C6019F88}" type="doc">
      <dgm:prSet loTypeId="urn:microsoft.com/office/officeart/2008/layout/RadialCluster" loCatId="cycle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61860261-690A-4D3E-BAF2-A0A84932E9D6}">
      <dgm:prSet phldrT="[Текст]" custT="1"/>
      <dgm:spPr/>
      <dgm:t>
        <a:bodyPr/>
        <a:lstStyle/>
        <a:p>
          <a:pPr algn="ctr"/>
          <a:r>
            <a:rPr lang="ru-RU" sz="3200" b="1" i="0" dirty="0" err="1" smtClean="0">
              <a:latin typeface="Sylfaen" panose="010A0502050306030303" pitchFamily="18" charset="0"/>
            </a:rPr>
            <a:t>Մասնագիտական</a:t>
          </a:r>
          <a:r>
            <a:rPr lang="ru-RU" sz="3200" b="1" i="0" dirty="0" smtClean="0">
              <a:latin typeface="Sylfaen" panose="010A0502050306030303" pitchFamily="18" charset="0"/>
            </a:rPr>
            <a:t> </a:t>
          </a:r>
          <a:r>
            <a:rPr lang="ru-RU" sz="3200" b="1" i="0" dirty="0" err="1" smtClean="0">
              <a:latin typeface="Sylfaen" panose="010A0502050306030303" pitchFamily="18" charset="0"/>
            </a:rPr>
            <a:t>կոմպետենտությունը</a:t>
          </a:r>
          <a:r>
            <a:rPr lang="ru-RU" sz="3200" b="1" i="0" dirty="0" smtClean="0">
              <a:latin typeface="Sylfaen" panose="010A0502050306030303" pitchFamily="18" charset="0"/>
            </a:rPr>
            <a:t> </a:t>
          </a:r>
          <a:r>
            <a:rPr lang="ru-RU" sz="3200" b="1" i="0" dirty="0" err="1" smtClean="0">
              <a:latin typeface="Sylfaen" panose="010A0502050306030303" pitchFamily="18" charset="0"/>
            </a:rPr>
            <a:t>բաղկացած</a:t>
          </a:r>
          <a:r>
            <a:rPr lang="ru-RU" sz="3200" b="1" i="0" dirty="0" smtClean="0">
              <a:latin typeface="Sylfaen" panose="010A0502050306030303" pitchFamily="18" charset="0"/>
            </a:rPr>
            <a:t> է </a:t>
          </a:r>
          <a:endParaRPr lang="ru-RU" sz="3200" b="1" i="0" dirty="0">
            <a:latin typeface="Sylfaen" panose="010A0502050306030303" pitchFamily="18" charset="0"/>
          </a:endParaRPr>
        </a:p>
      </dgm:t>
    </dgm:pt>
    <dgm:pt modelId="{8561E0A7-25DE-45C8-8C3F-FE9018D5E2C3}" type="parTrans" cxnId="{8A9FF0A5-8BDF-43BA-83E3-5032B7FAF6D3}">
      <dgm:prSet/>
      <dgm:spPr/>
      <dgm:t>
        <a:bodyPr/>
        <a:lstStyle/>
        <a:p>
          <a:endParaRPr lang="ru-RU"/>
        </a:p>
      </dgm:t>
    </dgm:pt>
    <dgm:pt modelId="{072CBB27-8726-48C7-9755-91796380D05A}" type="sibTrans" cxnId="{8A9FF0A5-8BDF-43BA-83E3-5032B7FAF6D3}">
      <dgm:prSet/>
      <dgm:spPr/>
      <dgm:t>
        <a:bodyPr/>
        <a:lstStyle/>
        <a:p>
          <a:endParaRPr lang="ru-RU"/>
        </a:p>
      </dgm:t>
    </dgm:pt>
    <dgm:pt modelId="{4C58088F-DA7B-4F16-A583-9B23C9B647BC}">
      <dgm:prSet phldrT="[Текст]" custT="1"/>
      <dgm:spPr/>
      <dgm:t>
        <a:bodyPr/>
        <a:lstStyle/>
        <a:p>
          <a:r>
            <a:rPr lang="ru-RU" sz="3400" dirty="0" smtClean="0"/>
            <a:t>▪ </a:t>
          </a:r>
          <a:r>
            <a:rPr lang="ru-RU" sz="3200" dirty="0" err="1" smtClean="0"/>
            <a:t>Ելակետային</a:t>
          </a:r>
          <a:r>
            <a:rPr lang="ru-RU" sz="3200" dirty="0" smtClean="0"/>
            <a:t> </a:t>
          </a:r>
          <a:r>
            <a:rPr lang="ru-RU" sz="3200" dirty="0" err="1" smtClean="0"/>
            <a:t>կոմպետենցիաներ</a:t>
          </a:r>
          <a:endParaRPr lang="ru-RU" sz="3200" dirty="0"/>
        </a:p>
      </dgm:t>
    </dgm:pt>
    <dgm:pt modelId="{BEF658AA-D81A-44B0-B5DE-C95EE52DF502}" type="parTrans" cxnId="{0FC95B9C-EF75-40D1-AE27-06B394D86EBC}">
      <dgm:prSet/>
      <dgm:spPr/>
      <dgm:t>
        <a:bodyPr/>
        <a:lstStyle/>
        <a:p>
          <a:endParaRPr lang="ru-RU"/>
        </a:p>
      </dgm:t>
    </dgm:pt>
    <dgm:pt modelId="{8CD95033-C0BF-4698-A0FD-1E593269BF92}" type="sibTrans" cxnId="{0FC95B9C-EF75-40D1-AE27-06B394D86EBC}">
      <dgm:prSet/>
      <dgm:spPr/>
      <dgm:t>
        <a:bodyPr/>
        <a:lstStyle/>
        <a:p>
          <a:endParaRPr lang="ru-RU"/>
        </a:p>
      </dgm:t>
    </dgm:pt>
    <dgm:pt modelId="{7912E0C0-E3ED-4203-9169-1213093BCB7C}">
      <dgm:prSet phldrT="[Текст]"/>
      <dgm:spPr/>
      <dgm:t>
        <a:bodyPr/>
        <a:lstStyle/>
        <a:p>
          <a:r>
            <a:rPr lang="en-US" dirty="0" smtClean="0"/>
            <a:t>▪</a:t>
          </a:r>
          <a:r>
            <a:rPr lang="ru-RU" dirty="0" smtClean="0"/>
            <a:t> </a:t>
          </a:r>
          <a:r>
            <a:rPr lang="ru-RU" dirty="0" err="1" smtClean="0"/>
            <a:t>Մասնագիտական</a:t>
          </a:r>
          <a:r>
            <a:rPr lang="ru-RU" dirty="0" smtClean="0"/>
            <a:t> </a:t>
          </a:r>
          <a:r>
            <a:rPr lang="ru-RU" dirty="0" err="1" smtClean="0"/>
            <a:t>կոմպետենցիաներ</a:t>
          </a:r>
          <a:endParaRPr lang="ru-RU" dirty="0"/>
        </a:p>
      </dgm:t>
    </dgm:pt>
    <dgm:pt modelId="{0542A4FA-C8AD-4E53-908A-CA89AD3C26C1}" type="parTrans" cxnId="{8167612E-39F8-404D-BFF4-A91157A95D7E}">
      <dgm:prSet/>
      <dgm:spPr/>
      <dgm:t>
        <a:bodyPr/>
        <a:lstStyle/>
        <a:p>
          <a:endParaRPr lang="ru-RU"/>
        </a:p>
      </dgm:t>
    </dgm:pt>
    <dgm:pt modelId="{2E02F43B-C4C7-4C0E-89D0-ACA5C16282EB}" type="sibTrans" cxnId="{8167612E-39F8-404D-BFF4-A91157A95D7E}">
      <dgm:prSet/>
      <dgm:spPr/>
      <dgm:t>
        <a:bodyPr/>
        <a:lstStyle/>
        <a:p>
          <a:endParaRPr lang="ru-RU"/>
        </a:p>
      </dgm:t>
    </dgm:pt>
    <dgm:pt modelId="{E9CBCCA6-DC4D-4582-8E00-48CA01E716B5}">
      <dgm:prSet phldrT="[Текст]"/>
      <dgm:spPr/>
      <dgm:t>
        <a:bodyPr/>
        <a:lstStyle/>
        <a:p>
          <a:r>
            <a:rPr lang="en-US" dirty="0" smtClean="0"/>
            <a:t>▪</a:t>
          </a:r>
          <a:r>
            <a:rPr lang="ru-RU" dirty="0" smtClean="0"/>
            <a:t> </a:t>
          </a:r>
          <a:r>
            <a:rPr lang="ru-RU" dirty="0" err="1" smtClean="0">
              <a:latin typeface="Sylfaen" panose="010A0502050306030303" pitchFamily="18" charset="0"/>
            </a:rPr>
            <a:t>Առարկայական</a:t>
          </a:r>
          <a:r>
            <a:rPr lang="ru-RU" dirty="0" smtClean="0">
              <a:latin typeface="Sylfaen" panose="010A0502050306030303" pitchFamily="18" charset="0"/>
            </a:rPr>
            <a:t> </a:t>
          </a:r>
          <a:r>
            <a:rPr lang="ru-RU" dirty="0" err="1" smtClean="0">
              <a:latin typeface="Sylfaen" panose="010A0502050306030303" pitchFamily="18" charset="0"/>
            </a:rPr>
            <a:t>կոմպետենցիաներ</a:t>
          </a:r>
          <a:endParaRPr lang="ru-RU" dirty="0">
            <a:latin typeface="Sylfaen" panose="010A0502050306030303" pitchFamily="18" charset="0"/>
          </a:endParaRPr>
        </a:p>
      </dgm:t>
    </dgm:pt>
    <dgm:pt modelId="{A4F246AD-597A-4E3E-A62E-BAEE66E4CC3C}" type="parTrans" cxnId="{D159A685-0F5D-4D91-AA50-4C4C61D4F3C5}">
      <dgm:prSet/>
      <dgm:spPr/>
      <dgm:t>
        <a:bodyPr/>
        <a:lstStyle/>
        <a:p>
          <a:endParaRPr lang="ru-RU"/>
        </a:p>
      </dgm:t>
    </dgm:pt>
    <dgm:pt modelId="{09308A16-F0A3-4EAD-90BF-282E78D763BE}" type="sibTrans" cxnId="{D159A685-0F5D-4D91-AA50-4C4C61D4F3C5}">
      <dgm:prSet/>
      <dgm:spPr/>
      <dgm:t>
        <a:bodyPr/>
        <a:lstStyle/>
        <a:p>
          <a:endParaRPr lang="ru-RU"/>
        </a:p>
      </dgm:t>
    </dgm:pt>
    <dgm:pt modelId="{A3832915-48CA-4ED9-94AE-A95DCECCC17C}" type="pres">
      <dgm:prSet presAssocID="{19E56236-4FD0-4089-81FF-2546C6019F8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1EBE0D3C-44C2-4F95-9129-059F8D4508FB}" type="pres">
      <dgm:prSet presAssocID="{61860261-690A-4D3E-BAF2-A0A84932E9D6}" presName="singleCycle" presStyleCnt="0"/>
      <dgm:spPr/>
    </dgm:pt>
    <dgm:pt modelId="{A1EE6569-5C2E-458D-9852-A558CCC9D4E4}" type="pres">
      <dgm:prSet presAssocID="{61860261-690A-4D3E-BAF2-A0A84932E9D6}" presName="singleCenter" presStyleLbl="node1" presStyleIdx="0" presStyleCnt="4" custScaleX="432442" custScaleY="92552" custLinFactNeighborX="-4766" custLinFactNeighborY="-13728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EB4A1413-4BAA-4BA4-8572-6F474034818E}" type="pres">
      <dgm:prSet presAssocID="{BEF658AA-D81A-44B0-B5DE-C95EE52DF502}" presName="Name56" presStyleLbl="parChTrans1D2" presStyleIdx="0" presStyleCnt="3"/>
      <dgm:spPr/>
      <dgm:t>
        <a:bodyPr/>
        <a:lstStyle/>
        <a:p>
          <a:endParaRPr lang="ru-RU"/>
        </a:p>
      </dgm:t>
    </dgm:pt>
    <dgm:pt modelId="{8BE9B8D0-DA80-45CE-9075-B46669EEA15F}" type="pres">
      <dgm:prSet presAssocID="{4C58088F-DA7B-4F16-A583-9B23C9B647BC}" presName="text0" presStyleLbl="node1" presStyleIdx="1" presStyleCnt="4" custScaleX="589561" custScaleY="74639" custRadScaleRad="103325" custRadScaleInc="-133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67E61A-3B3F-49DB-A282-1CACC95F02E9}" type="pres">
      <dgm:prSet presAssocID="{0542A4FA-C8AD-4E53-908A-CA89AD3C26C1}" presName="Name56" presStyleLbl="parChTrans1D2" presStyleIdx="1" presStyleCnt="3"/>
      <dgm:spPr/>
      <dgm:t>
        <a:bodyPr/>
        <a:lstStyle/>
        <a:p>
          <a:endParaRPr lang="ru-RU"/>
        </a:p>
      </dgm:t>
    </dgm:pt>
    <dgm:pt modelId="{1F66AB25-5C5C-4973-9ED8-366BC4FE9CF0}" type="pres">
      <dgm:prSet presAssocID="{7912E0C0-E3ED-4203-9169-1213093BCB7C}" presName="text0" presStyleLbl="node1" presStyleIdx="2" presStyleCnt="4" custScaleX="303200" custRadScaleRad="90215" custRadScaleInc="91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D0BC49-FADC-4797-91E9-86406DA40EDF}" type="pres">
      <dgm:prSet presAssocID="{A4F246AD-597A-4E3E-A62E-BAEE66E4CC3C}" presName="Name56" presStyleLbl="parChTrans1D2" presStyleIdx="2" presStyleCnt="3"/>
      <dgm:spPr/>
      <dgm:t>
        <a:bodyPr/>
        <a:lstStyle/>
        <a:p>
          <a:endParaRPr lang="ru-RU"/>
        </a:p>
      </dgm:t>
    </dgm:pt>
    <dgm:pt modelId="{5EF06EEF-1C7D-4CD4-A55F-D785F9D5F242}" type="pres">
      <dgm:prSet presAssocID="{E9CBCCA6-DC4D-4582-8E00-48CA01E716B5}" presName="text0" presStyleLbl="node1" presStyleIdx="3" presStyleCnt="4" custScaleX="347567" custRadScaleRad="92955" custRadScaleInc="-5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0422EFD-7E0F-4B51-B574-E59C5A652678}" type="presOf" srcId="{19E56236-4FD0-4089-81FF-2546C6019F88}" destId="{A3832915-48CA-4ED9-94AE-A95DCECCC17C}" srcOrd="0" destOrd="0" presId="urn:microsoft.com/office/officeart/2008/layout/RadialCluster"/>
    <dgm:cxn modelId="{8167612E-39F8-404D-BFF4-A91157A95D7E}" srcId="{61860261-690A-4D3E-BAF2-A0A84932E9D6}" destId="{7912E0C0-E3ED-4203-9169-1213093BCB7C}" srcOrd="1" destOrd="0" parTransId="{0542A4FA-C8AD-4E53-908A-CA89AD3C26C1}" sibTransId="{2E02F43B-C4C7-4C0E-89D0-ACA5C16282EB}"/>
    <dgm:cxn modelId="{0FC95B9C-EF75-40D1-AE27-06B394D86EBC}" srcId="{61860261-690A-4D3E-BAF2-A0A84932E9D6}" destId="{4C58088F-DA7B-4F16-A583-9B23C9B647BC}" srcOrd="0" destOrd="0" parTransId="{BEF658AA-D81A-44B0-B5DE-C95EE52DF502}" sibTransId="{8CD95033-C0BF-4698-A0FD-1E593269BF92}"/>
    <dgm:cxn modelId="{9545FAB8-7661-4259-B833-ACD15247C851}" type="presOf" srcId="{4C58088F-DA7B-4F16-A583-9B23C9B647BC}" destId="{8BE9B8D0-DA80-45CE-9075-B46669EEA15F}" srcOrd="0" destOrd="0" presId="urn:microsoft.com/office/officeart/2008/layout/RadialCluster"/>
    <dgm:cxn modelId="{B6408E7C-9E83-40F4-A6A6-7EC735F03195}" type="presOf" srcId="{BEF658AA-D81A-44B0-B5DE-C95EE52DF502}" destId="{EB4A1413-4BAA-4BA4-8572-6F474034818E}" srcOrd="0" destOrd="0" presId="urn:microsoft.com/office/officeart/2008/layout/RadialCluster"/>
    <dgm:cxn modelId="{57C75358-69E5-4035-B82F-8CE1753BD10C}" type="presOf" srcId="{E9CBCCA6-DC4D-4582-8E00-48CA01E716B5}" destId="{5EF06EEF-1C7D-4CD4-A55F-D785F9D5F242}" srcOrd="0" destOrd="0" presId="urn:microsoft.com/office/officeart/2008/layout/RadialCluster"/>
    <dgm:cxn modelId="{6166C5EC-AAB9-46E5-B946-DC71E4EF85F6}" type="presOf" srcId="{A4F246AD-597A-4E3E-A62E-BAEE66E4CC3C}" destId="{02D0BC49-FADC-4797-91E9-86406DA40EDF}" srcOrd="0" destOrd="0" presId="urn:microsoft.com/office/officeart/2008/layout/RadialCluster"/>
    <dgm:cxn modelId="{D159A685-0F5D-4D91-AA50-4C4C61D4F3C5}" srcId="{61860261-690A-4D3E-BAF2-A0A84932E9D6}" destId="{E9CBCCA6-DC4D-4582-8E00-48CA01E716B5}" srcOrd="2" destOrd="0" parTransId="{A4F246AD-597A-4E3E-A62E-BAEE66E4CC3C}" sibTransId="{09308A16-F0A3-4EAD-90BF-282E78D763BE}"/>
    <dgm:cxn modelId="{8A9FF0A5-8BDF-43BA-83E3-5032B7FAF6D3}" srcId="{19E56236-4FD0-4089-81FF-2546C6019F88}" destId="{61860261-690A-4D3E-BAF2-A0A84932E9D6}" srcOrd="0" destOrd="0" parTransId="{8561E0A7-25DE-45C8-8C3F-FE9018D5E2C3}" sibTransId="{072CBB27-8726-48C7-9755-91796380D05A}"/>
    <dgm:cxn modelId="{171C9843-96C1-4AB4-A41E-B8105612A2F4}" type="presOf" srcId="{61860261-690A-4D3E-BAF2-A0A84932E9D6}" destId="{A1EE6569-5C2E-458D-9852-A558CCC9D4E4}" srcOrd="0" destOrd="0" presId="urn:microsoft.com/office/officeart/2008/layout/RadialCluster"/>
    <dgm:cxn modelId="{C72C3D70-A748-493A-93E2-92FDB67E5F59}" type="presOf" srcId="{7912E0C0-E3ED-4203-9169-1213093BCB7C}" destId="{1F66AB25-5C5C-4973-9ED8-366BC4FE9CF0}" srcOrd="0" destOrd="0" presId="urn:microsoft.com/office/officeart/2008/layout/RadialCluster"/>
    <dgm:cxn modelId="{00449C78-B9EA-45C2-B737-FC600025102B}" type="presOf" srcId="{0542A4FA-C8AD-4E53-908A-CA89AD3C26C1}" destId="{3867E61A-3B3F-49DB-A282-1CACC95F02E9}" srcOrd="0" destOrd="0" presId="urn:microsoft.com/office/officeart/2008/layout/RadialCluster"/>
    <dgm:cxn modelId="{7BE53063-6A30-4F9B-923E-96ECC7D7D13E}" type="presParOf" srcId="{A3832915-48CA-4ED9-94AE-A95DCECCC17C}" destId="{1EBE0D3C-44C2-4F95-9129-059F8D4508FB}" srcOrd="0" destOrd="0" presId="urn:microsoft.com/office/officeart/2008/layout/RadialCluster"/>
    <dgm:cxn modelId="{7D5DB4AA-35BB-4593-87F6-E1755468B433}" type="presParOf" srcId="{1EBE0D3C-44C2-4F95-9129-059F8D4508FB}" destId="{A1EE6569-5C2E-458D-9852-A558CCC9D4E4}" srcOrd="0" destOrd="0" presId="urn:microsoft.com/office/officeart/2008/layout/RadialCluster"/>
    <dgm:cxn modelId="{D464FA7F-09B3-4E26-B3E6-FB241D358DEE}" type="presParOf" srcId="{1EBE0D3C-44C2-4F95-9129-059F8D4508FB}" destId="{EB4A1413-4BAA-4BA4-8572-6F474034818E}" srcOrd="1" destOrd="0" presId="urn:microsoft.com/office/officeart/2008/layout/RadialCluster"/>
    <dgm:cxn modelId="{F3CE77E4-7774-4EAC-B0F3-85DF8A05F1C7}" type="presParOf" srcId="{1EBE0D3C-44C2-4F95-9129-059F8D4508FB}" destId="{8BE9B8D0-DA80-45CE-9075-B46669EEA15F}" srcOrd="2" destOrd="0" presId="urn:microsoft.com/office/officeart/2008/layout/RadialCluster"/>
    <dgm:cxn modelId="{BDC7E30D-71F6-47AC-966F-A9DE1A73E4C4}" type="presParOf" srcId="{1EBE0D3C-44C2-4F95-9129-059F8D4508FB}" destId="{3867E61A-3B3F-49DB-A282-1CACC95F02E9}" srcOrd="3" destOrd="0" presId="urn:microsoft.com/office/officeart/2008/layout/RadialCluster"/>
    <dgm:cxn modelId="{418BAE0B-8F79-40A6-91CC-BED4A2F8A557}" type="presParOf" srcId="{1EBE0D3C-44C2-4F95-9129-059F8D4508FB}" destId="{1F66AB25-5C5C-4973-9ED8-366BC4FE9CF0}" srcOrd="4" destOrd="0" presId="urn:microsoft.com/office/officeart/2008/layout/RadialCluster"/>
    <dgm:cxn modelId="{11C94E4E-80D5-4627-98EE-C67D67F7AA6F}" type="presParOf" srcId="{1EBE0D3C-44C2-4F95-9129-059F8D4508FB}" destId="{02D0BC49-FADC-4797-91E9-86406DA40EDF}" srcOrd="5" destOrd="0" presId="urn:microsoft.com/office/officeart/2008/layout/RadialCluster"/>
    <dgm:cxn modelId="{1C690F2E-6A4B-473B-8EFC-2A552BFD3A3D}" type="presParOf" srcId="{1EBE0D3C-44C2-4F95-9129-059F8D4508FB}" destId="{5EF06EEF-1C7D-4CD4-A55F-D785F9D5F24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E6569-5C2E-458D-9852-A558CCC9D4E4}">
      <dsp:nvSpPr>
        <dsp:cNvPr id="0" name=""/>
        <dsp:cNvSpPr/>
      </dsp:nvSpPr>
      <dsp:spPr>
        <a:xfrm>
          <a:off x="154985" y="2171719"/>
          <a:ext cx="8357655" cy="1788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i="0" kern="1200" dirty="0" err="1" smtClean="0">
              <a:latin typeface="Sylfaen" panose="010A0502050306030303" pitchFamily="18" charset="0"/>
            </a:rPr>
            <a:t>Մասնագիտական</a:t>
          </a:r>
          <a:r>
            <a:rPr lang="ru-RU" sz="3200" b="1" i="0" kern="1200" dirty="0" smtClean="0">
              <a:latin typeface="Sylfaen" panose="010A0502050306030303" pitchFamily="18" charset="0"/>
            </a:rPr>
            <a:t> </a:t>
          </a:r>
          <a:r>
            <a:rPr lang="ru-RU" sz="3200" b="1" i="0" kern="1200" dirty="0" err="1" smtClean="0">
              <a:latin typeface="Sylfaen" panose="010A0502050306030303" pitchFamily="18" charset="0"/>
            </a:rPr>
            <a:t>կոմպետենտությունը</a:t>
          </a:r>
          <a:r>
            <a:rPr lang="ru-RU" sz="3200" b="1" i="0" kern="1200" dirty="0" smtClean="0">
              <a:latin typeface="Sylfaen" panose="010A0502050306030303" pitchFamily="18" charset="0"/>
            </a:rPr>
            <a:t> </a:t>
          </a:r>
          <a:r>
            <a:rPr lang="ru-RU" sz="3200" b="1" i="0" kern="1200" dirty="0" err="1" smtClean="0">
              <a:latin typeface="Sylfaen" panose="010A0502050306030303" pitchFamily="18" charset="0"/>
            </a:rPr>
            <a:t>բաղկացած</a:t>
          </a:r>
          <a:r>
            <a:rPr lang="ru-RU" sz="3200" b="1" i="0" kern="1200" dirty="0" smtClean="0">
              <a:latin typeface="Sylfaen" panose="010A0502050306030303" pitchFamily="18" charset="0"/>
            </a:rPr>
            <a:t> է </a:t>
          </a:r>
          <a:endParaRPr lang="ru-RU" sz="3200" b="1" i="0" kern="1200" dirty="0">
            <a:latin typeface="Sylfaen" panose="010A0502050306030303" pitchFamily="18" charset="0"/>
          </a:endParaRPr>
        </a:p>
      </dsp:txBody>
      <dsp:txXfrm>
        <a:off x="242303" y="2259037"/>
        <a:ext cx="8183019" cy="1614084"/>
      </dsp:txXfrm>
    </dsp:sp>
    <dsp:sp modelId="{EB4A1413-4BAA-4BA4-8572-6F474034818E}">
      <dsp:nvSpPr>
        <dsp:cNvPr id="0" name=""/>
        <dsp:cNvSpPr/>
      </dsp:nvSpPr>
      <dsp:spPr>
        <a:xfrm rot="15974884">
          <a:off x="3823953" y="1749129"/>
          <a:ext cx="8469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6996" y="0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9B8D0-DA80-45CE-9075-B46669EEA15F}">
      <dsp:nvSpPr>
        <dsp:cNvPr id="0" name=""/>
        <dsp:cNvSpPr/>
      </dsp:nvSpPr>
      <dsp:spPr>
        <a:xfrm>
          <a:off x="370978" y="360048"/>
          <a:ext cx="7634140" cy="96648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▪ </a:t>
          </a:r>
          <a:r>
            <a:rPr lang="ru-RU" sz="3200" kern="1200" dirty="0" err="1" smtClean="0"/>
            <a:t>Ելակետային</a:t>
          </a:r>
          <a:r>
            <a:rPr lang="ru-RU" sz="3200" kern="1200" dirty="0" smtClean="0"/>
            <a:t> </a:t>
          </a:r>
          <a:r>
            <a:rPr lang="ru-RU" sz="3200" kern="1200" dirty="0" err="1" smtClean="0"/>
            <a:t>կոմպետենցիաներ</a:t>
          </a:r>
          <a:endParaRPr lang="ru-RU" sz="3200" kern="1200" dirty="0"/>
        </a:p>
      </dsp:txBody>
      <dsp:txXfrm>
        <a:off x="418158" y="407228"/>
        <a:ext cx="7539780" cy="872129"/>
      </dsp:txXfrm>
    </dsp:sp>
    <dsp:sp modelId="{3867E61A-3B3F-49DB-A282-1CACC95F02E9}">
      <dsp:nvSpPr>
        <dsp:cNvPr id="0" name=""/>
        <dsp:cNvSpPr/>
      </dsp:nvSpPr>
      <dsp:spPr>
        <a:xfrm rot="2632578">
          <a:off x="5097194" y="4374485"/>
          <a:ext cx="11947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759" y="0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6AB25-5C5C-4973-9ED8-366BC4FE9CF0}">
      <dsp:nvSpPr>
        <dsp:cNvPr id="0" name=""/>
        <dsp:cNvSpPr/>
      </dsp:nvSpPr>
      <dsp:spPr>
        <a:xfrm>
          <a:off x="4835491" y="4788532"/>
          <a:ext cx="3926093" cy="129488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▪</a:t>
          </a:r>
          <a:r>
            <a:rPr lang="ru-RU" sz="3100" kern="1200" dirty="0" smtClean="0"/>
            <a:t> </a:t>
          </a:r>
          <a:r>
            <a:rPr lang="ru-RU" sz="3100" kern="1200" dirty="0" err="1" smtClean="0"/>
            <a:t>Մասնագիտական</a:t>
          </a:r>
          <a:r>
            <a:rPr lang="ru-RU" sz="3100" kern="1200" dirty="0" smtClean="0"/>
            <a:t> </a:t>
          </a:r>
          <a:r>
            <a:rPr lang="ru-RU" sz="3100" kern="1200" dirty="0" err="1" smtClean="0"/>
            <a:t>կոմպետենցիաներ</a:t>
          </a:r>
          <a:endParaRPr lang="ru-RU" sz="3100" kern="1200" dirty="0"/>
        </a:p>
      </dsp:txBody>
      <dsp:txXfrm>
        <a:off x="4898702" y="4851743"/>
        <a:ext cx="3799671" cy="1168463"/>
      </dsp:txXfrm>
    </dsp:sp>
    <dsp:sp modelId="{02D0BC49-FADC-4797-91E9-86406DA40EDF}">
      <dsp:nvSpPr>
        <dsp:cNvPr id="0" name=""/>
        <dsp:cNvSpPr/>
      </dsp:nvSpPr>
      <dsp:spPr>
        <a:xfrm rot="7849667">
          <a:off x="2691611" y="4358251"/>
          <a:ext cx="10514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1469" y="0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06EEF-1C7D-4CD4-A55F-D785F9D5F242}">
      <dsp:nvSpPr>
        <dsp:cNvPr id="0" name=""/>
        <dsp:cNvSpPr/>
      </dsp:nvSpPr>
      <dsp:spPr>
        <a:xfrm>
          <a:off x="63923" y="4756063"/>
          <a:ext cx="4500595" cy="129488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▪</a:t>
          </a:r>
          <a:r>
            <a:rPr lang="ru-RU" sz="3200" kern="1200" dirty="0" smtClean="0"/>
            <a:t> </a:t>
          </a:r>
          <a:r>
            <a:rPr lang="ru-RU" sz="3200" kern="1200" dirty="0" err="1" smtClean="0">
              <a:latin typeface="Sylfaen" panose="010A0502050306030303" pitchFamily="18" charset="0"/>
            </a:rPr>
            <a:t>Առարկայական</a:t>
          </a:r>
          <a:r>
            <a:rPr lang="ru-RU" sz="3200" kern="1200" dirty="0" smtClean="0">
              <a:latin typeface="Sylfaen" panose="010A0502050306030303" pitchFamily="18" charset="0"/>
            </a:rPr>
            <a:t> </a:t>
          </a:r>
          <a:r>
            <a:rPr lang="ru-RU" sz="3200" kern="1200" dirty="0" err="1" smtClean="0">
              <a:latin typeface="Sylfaen" panose="010A0502050306030303" pitchFamily="18" charset="0"/>
            </a:rPr>
            <a:t>կոմպետենցիաներ</a:t>
          </a:r>
          <a:endParaRPr lang="ru-RU" sz="3200" kern="1200" dirty="0">
            <a:latin typeface="Sylfaen" panose="010A0502050306030303" pitchFamily="18" charset="0"/>
          </a:endParaRPr>
        </a:p>
      </dsp:txBody>
      <dsp:txXfrm>
        <a:off x="127134" y="4819274"/>
        <a:ext cx="4374173" cy="1168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7E85911-7E0D-4386-9250-2410616B96D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EBBE86-9664-4C3A-B81A-EF004A51973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7721" y="116632"/>
            <a:ext cx="5904656" cy="1552818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hy-AM" sz="3200" b="0" dirty="0">
                <a:solidFill>
                  <a:schemeClr val="tx1"/>
                </a:solidFill>
                <a:effectLst/>
              </a:rPr>
              <a:t>Ուսուցչի մանկավարժական-մասնագիտական կոմպետենտությունը</a:t>
            </a:r>
            <a:endParaRPr lang="ru-RU" sz="32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027" name="Picture 3" descr="C:\Users\Hayk\Desktop\Bundesarchiv_B_145_Bild-F079064-0006,_Bonn,_Gymnasiu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89" y="10732"/>
            <a:ext cx="3110136" cy="198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07504" y="1993443"/>
            <a:ext cx="8970021" cy="4747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Մասնագիտական-մանկավարժական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գործունեության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տեսանկյունից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կոմպետենտությունը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մեկնաբանվում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է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որպես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մասնագիտական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կարողունակություն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: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Կոմպետենտությունը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գործունեության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սուբյեկտի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ձեռքբերումն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է,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որը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ենթադրում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է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համապիտանի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(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ունիվերսալ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)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գիտելիքների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,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կարողությունների,հմտությունների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,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ընդունակությունների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և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անձնային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որակների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դրսևորում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։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Իսկ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կոմպետենցիան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սովորողի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՝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գործունեության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ընթացքում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առարկայացված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կոմպետենտությունն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է,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գիտելիքների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,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կարողությունների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,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անձնային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որակների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,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գործնական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փորձառության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համակարգը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,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որն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էլ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որոշում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է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անձի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՝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գործունեությանը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պատրաստ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լինելը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։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Այսինքն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՝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կոմպետենտությունը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բնութագրում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է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գործունեության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սուբյեկտին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,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իսկ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կոմպետենցիաները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վերաբերում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են</a:t>
            </a:r>
            <a:r>
              <a:rPr lang="ru-RU" sz="2000" i="1" dirty="0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latin typeface="Sylfaen" panose="010A0502050306030303" pitchFamily="18" charset="0"/>
                <a:ea typeface="Calibri"/>
                <a:cs typeface="Sylfaen"/>
              </a:rPr>
              <a:t>գործունեությանը</a:t>
            </a:r>
            <a:r>
              <a:rPr lang="ru-RU" sz="2000" i="1" dirty="0">
                <a:latin typeface="Sylfaen" panose="010A0502050306030303" pitchFamily="18" charset="0"/>
                <a:ea typeface="Calibri"/>
                <a:cs typeface="Sylfaen"/>
              </a:rPr>
              <a:t>։</a:t>
            </a:r>
            <a:endParaRPr lang="ru-RU" sz="2000" i="1" dirty="0">
              <a:latin typeface="Sylfaen" panose="010A0502050306030303" pitchFamily="18" charset="0"/>
            </a:endParaRPr>
          </a:p>
          <a:p>
            <a:endParaRPr lang="ru-RU" sz="1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1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  <p:sndAc>
          <p:stSnd>
            <p:snd r:embed="rId2" name="drumroll.wav"/>
          </p:stSnd>
        </p:sndAc>
      </p:transition>
    </mc:Choice>
    <mc:Fallback>
      <p:transition spd="slow" advClick="0" advTm="6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512511" cy="8227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/>
              <a:t>Իմացական-ճանաչողական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կարողանալ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օգտվել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ուսումնամեթոդական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>
                <a:latin typeface="Sylfaen" panose="010A0502050306030303" pitchFamily="18" charset="0"/>
                <a:ea typeface="Calibri"/>
                <a:cs typeface="Sylfaen"/>
              </a:rPr>
              <a:t>և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գիտական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տեղեկատվությունից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, </a:t>
            </a:r>
            <a:endParaRPr lang="ru-RU" sz="2000" dirty="0" smtClean="0">
              <a:latin typeface="Sylfaen" panose="010A0502050306030303" pitchFamily="18" charset="0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000" dirty="0" err="1" smtClean="0">
                <a:latin typeface="Sylfaen" panose="010A0502050306030303" pitchFamily="18" charset="0"/>
                <a:ea typeface="Calibri"/>
                <a:cs typeface="Sylfaen"/>
              </a:rPr>
              <a:t>ուսումնասիրել</a:t>
            </a:r>
            <a:r>
              <a:rPr lang="en-US" sz="2000" dirty="0" smtClean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ծրագրային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>
                <a:latin typeface="Sylfaen" panose="010A0502050306030303" pitchFamily="18" charset="0"/>
                <a:ea typeface="Calibri"/>
                <a:cs typeface="Sylfaen"/>
              </a:rPr>
              <a:t>և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ուսումնամեթոդական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  <a:ea typeface="Calibri"/>
                <a:cs typeface="Sylfaen"/>
              </a:rPr>
              <a:t>նյութերը</a:t>
            </a:r>
            <a:r>
              <a:rPr lang="en-US" sz="2000" dirty="0" smtClean="0">
                <a:latin typeface="Sylfaen" panose="010A0502050306030303" pitchFamily="18" charset="0"/>
                <a:ea typeface="Calibri"/>
                <a:cs typeface="Times New Roman"/>
              </a:rPr>
              <a:t>,</a:t>
            </a:r>
            <a:endParaRPr lang="ru-RU" sz="2000" dirty="0">
              <a:latin typeface="Sylfaen" panose="010A0502050306030303" pitchFamily="18" charset="0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տիրապետել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սովորողների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տարիքային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,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հոգեբանական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>
                <a:latin typeface="Sylfaen" panose="010A0502050306030303" pitchFamily="18" charset="0"/>
                <a:ea typeface="Calibri"/>
                <a:cs typeface="Sylfaen"/>
              </a:rPr>
              <a:t>և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անհատական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առանձնահատկություններին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, </a:t>
            </a:r>
            <a:endParaRPr lang="ru-RU" sz="2000" dirty="0">
              <a:latin typeface="Sylfaen" panose="010A0502050306030303" pitchFamily="18" charset="0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գիտակցել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գործունեության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ուժեղ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>
                <a:latin typeface="Sylfaen" panose="010A0502050306030303" pitchFamily="18" charset="0"/>
                <a:ea typeface="Calibri"/>
                <a:cs typeface="Sylfaen"/>
              </a:rPr>
              <a:t>և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թույլ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կողմերը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,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իրականացնել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ռեֆլեքսիա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, </a:t>
            </a:r>
            <a:endParaRPr lang="ru-RU" sz="2000" dirty="0" smtClean="0">
              <a:latin typeface="Sylfaen" panose="010A0502050306030303" pitchFamily="18" charset="0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000" dirty="0" err="1" smtClean="0">
                <a:latin typeface="Sylfaen" panose="010A0502050306030303" pitchFamily="18" charset="0"/>
                <a:ea typeface="Calibri"/>
                <a:cs typeface="Sylfaen"/>
              </a:rPr>
              <a:t>տիրապետել</a:t>
            </a:r>
            <a:r>
              <a:rPr lang="en-US" sz="2000" dirty="0" smtClean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աշակերտների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ուսումնական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գործունեության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արդյունքների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վերահսկողության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ու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գնահատման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մեթոդներին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ու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  <a:ea typeface="Calibri"/>
                <a:cs typeface="Sylfaen"/>
              </a:rPr>
              <a:t>ձևերին</a:t>
            </a:r>
            <a:r>
              <a:rPr lang="en-US" sz="2000" dirty="0" smtClean="0">
                <a:latin typeface="Sylfaen" panose="010A0502050306030303" pitchFamily="18" charset="0"/>
                <a:ea typeface="Calibri"/>
                <a:cs typeface="Times New Roman"/>
              </a:rPr>
              <a:t>,</a:t>
            </a:r>
            <a:endParaRPr lang="ru-RU" sz="2000" dirty="0">
              <a:latin typeface="Sylfaen" panose="010A0502050306030303" pitchFamily="18" charset="0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յուրացնել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ՙուսուցիչ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Times New Roman"/>
              </a:rPr>
              <a:t>-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դպրոց</a:t>
            </a:r>
            <a:r>
              <a:rPr lang="en-US" sz="2000" dirty="0">
                <a:latin typeface="Sylfaen" panose="010A0502050306030303" pitchFamily="18" charset="0"/>
                <a:ea typeface="Calibri"/>
                <a:cs typeface="Sylfaen"/>
              </a:rPr>
              <a:t>՚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,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ՙուսուցիչ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Times New Roman"/>
              </a:rPr>
              <a:t>-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դասարան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Sylfaen"/>
              </a:rPr>
              <a:t>՚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,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ՙուսուցիչ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Times New Roman"/>
              </a:rPr>
              <a:t>-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աշակերտ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-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ծնող</a:t>
            </a:r>
            <a:r>
              <a:rPr lang="en-US" sz="2000" dirty="0">
                <a:latin typeface="Sylfaen" panose="010A0502050306030303" pitchFamily="18" charset="0"/>
                <a:ea typeface="Calibri"/>
                <a:cs typeface="Sylfaen"/>
              </a:rPr>
              <a:t>՚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,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ՙուսուցիչ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Times New Roman"/>
              </a:rPr>
              <a:t>-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մանկավարժական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կոլեկտիվ</a:t>
            </a:r>
            <a:r>
              <a:rPr lang="en-US" sz="2000" dirty="0">
                <a:latin typeface="Sylfaen" panose="010A0502050306030303" pitchFamily="18" charset="0"/>
                <a:ea typeface="Calibri"/>
                <a:cs typeface="Sylfaen"/>
              </a:rPr>
              <a:t>՚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համագործակցության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Sylfaen" panose="010A0502050306030303" pitchFamily="18" charset="0"/>
                <a:ea typeface="Calibri"/>
                <a:cs typeface="Sylfaen"/>
              </a:rPr>
              <a:t>ձևերը</a:t>
            </a:r>
            <a:r>
              <a:rPr lang="en-US" sz="2000" dirty="0">
                <a:latin typeface="Sylfaen" panose="010A0502050306030303" pitchFamily="18" charset="0"/>
                <a:ea typeface="Calibri"/>
                <a:cs typeface="Times New Roman"/>
              </a:rPr>
              <a:t>:</a:t>
            </a:r>
            <a:endParaRPr lang="ru-RU" sz="2000" dirty="0">
              <a:latin typeface="Sylfaen" panose="010A0502050306030303" pitchFamily="18" charset="0"/>
              <a:ea typeface="Calibri"/>
              <a:cs typeface="Times New Roman"/>
            </a:endParaRPr>
          </a:p>
          <a:p>
            <a:pPr marL="45720" indent="0">
              <a:buNone/>
            </a:pPr>
            <a:endParaRPr lang="ru-RU" sz="1800" dirty="0">
              <a:latin typeface="Sylfaen" panose="010A0502050306030303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11560" y="836712"/>
            <a:ext cx="77768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73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7000">
        <p14:prism isInverted="1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6984776" cy="7920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err="1">
                <a:effectLst/>
                <a:latin typeface="Sylfaen" panose="010A0502050306030303" pitchFamily="18" charset="0"/>
              </a:rPr>
              <a:t>Առարկայական-մեթոդական</a:t>
            </a:r>
            <a:endParaRPr lang="ru-RU" sz="4000" dirty="0">
              <a:latin typeface="Sylfaen" panose="010A050205030603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0038" y="1196752"/>
            <a:ext cx="9012476" cy="5400600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latin typeface="Sylfaen"/>
                <a:ea typeface="Calibri"/>
                <a:cs typeface="Sylfaen"/>
              </a:rPr>
              <a:t>նախագծել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ու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պլանավորել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ուսումնական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պարապմունքը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latin typeface="Sylfaen"/>
                <a:ea typeface="Calibri"/>
                <a:cs typeface="Sylfaen"/>
              </a:rPr>
              <a:t>սահմանել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ուսումնական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խնդիրներն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ու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նպատակները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որոշել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ուսումնասիրվող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նյութի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տեղն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ու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նշանակությունն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ուսումնական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latin typeface="Sylfaen"/>
                <a:ea typeface="Calibri"/>
                <a:cs typeface="Sylfaen"/>
              </a:rPr>
              <a:t>դասընթացում</a:t>
            </a:r>
            <a:endParaRPr lang="ru-RU" sz="2400" dirty="0" smtClean="0">
              <a:latin typeface="Sylfaen"/>
              <a:ea typeface="Calibri"/>
              <a:cs typeface="Sylfae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err="1" smtClean="0">
                <a:latin typeface="Sylfaen"/>
                <a:ea typeface="Calibri"/>
                <a:cs typeface="Sylfaen"/>
              </a:rPr>
              <a:t>ապահովել</a:t>
            </a:r>
            <a:r>
              <a:rPr lang="en-US" sz="2400" dirty="0" smtClean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դասի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առանձին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փուլերի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միջև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հաջորդականությունն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ու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դասի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տրամաբանական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ամբողջականությունը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տնօրինել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ուսումնական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ժամանակահատվածը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տիրապետել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անհատական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զույգերով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խմբային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աշխատանքի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կազմակերպման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latin typeface="Sylfaen"/>
                <a:ea typeface="Calibri"/>
                <a:cs typeface="Sylfaen"/>
              </a:rPr>
              <a:t>հմտություններին</a:t>
            </a:r>
            <a:r>
              <a:rPr lang="en-US" sz="2400" dirty="0" smtClean="0">
                <a:latin typeface="Arial Armenian"/>
                <a:ea typeface="Calibri"/>
                <a:cs typeface="Times New Roman"/>
              </a:rPr>
              <a:t>: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endParaRPr lang="ru-RU" b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755576" y="1016732"/>
            <a:ext cx="7560840" cy="360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20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7000">
        <p14:prism isInverted="1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1297" y="1412776"/>
            <a:ext cx="8964488" cy="5283967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latin typeface="Sylfaen"/>
                <a:ea typeface="Calibri"/>
                <a:cs typeface="Sylfaen"/>
              </a:rPr>
              <a:t>տիրապետել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ինքնակազմակերպման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ինքնակառավարման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կարողությունների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սովորողներին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ներկայացնել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կարգապահական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բնույթի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պահանջներ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latin typeface="Sylfaen"/>
                <a:ea typeface="Calibri"/>
                <a:cs typeface="Sylfaen"/>
              </a:rPr>
              <a:t>վերահսկել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հանձնարարված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աշխատանքի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կատարման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ընթացքը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հետևողական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լինել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կարողանալ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ապահովել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սովորողների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latin typeface="Sylfaen"/>
                <a:ea typeface="Calibri"/>
                <a:cs typeface="Sylfaen"/>
              </a:rPr>
              <a:t>ուշադրությունը</a:t>
            </a:r>
            <a:endParaRPr lang="ru-RU" sz="2400" dirty="0" smtClean="0">
              <a:latin typeface="Sylfaen"/>
              <a:ea typeface="Calibri"/>
              <a:cs typeface="Sylfae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err="1" smtClean="0">
                <a:latin typeface="Sylfaen"/>
                <a:ea typeface="Calibri"/>
                <a:cs typeface="Sylfaen"/>
              </a:rPr>
              <a:t>կողմնորոշվել</a:t>
            </a:r>
            <a:r>
              <a:rPr lang="en-US" sz="2400" dirty="0" smtClean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ըստ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իրավիճակի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ճկուն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արագ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գնահատել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բախումնային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անկանխատեսելի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իրավիճակները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 smtClean="0">
                <a:latin typeface="Sylfaen"/>
                <a:ea typeface="Calibri"/>
                <a:cs typeface="Sylfaen"/>
              </a:rPr>
              <a:t>սովորողներին</a:t>
            </a:r>
            <a:r>
              <a:rPr lang="en-US" sz="2400" dirty="0" smtClean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ներգրավել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բանավեճի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Sylfaen"/>
              </a:rPr>
              <a:t>դերախաղերի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latin typeface="Sylfaen"/>
                <a:ea typeface="Calibri"/>
                <a:cs typeface="Sylfaen"/>
              </a:rPr>
              <a:t>մեջ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971600" y="188640"/>
            <a:ext cx="7175351" cy="800766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err="1">
                <a:effectLst/>
                <a:latin typeface="Sylfaen" panose="010A0502050306030303" pitchFamily="18" charset="0"/>
              </a:rPr>
              <a:t>Կազմակերպական</a:t>
            </a:r>
            <a:endParaRPr lang="ru-RU" sz="4000" dirty="0">
              <a:latin typeface="Sylfaen" panose="010A0502050306030303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55576" y="1196752"/>
            <a:ext cx="75608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7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7000">
        <p14:prism isInverted="1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6512511" cy="11430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0" indent="0" algn="ctr">
              <a:buNone/>
            </a:pP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lfaen" panose="010A0502050306030303" pitchFamily="18" charset="0"/>
              </a:rPr>
              <a:t>Հաղորդակցական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8856984" cy="5256584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 err="1">
                <a:latin typeface="Sylfaen"/>
                <a:ea typeface="Calibri"/>
                <a:cs typeface="Sylfaen"/>
              </a:rPr>
              <a:t>տիրապետել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հաղորդակցման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միջոցների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գործառույթների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ու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ոճերի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վերաբերյալ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գիտելիքների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Sylfaen"/>
                <a:ea typeface="Calibri"/>
                <a:cs typeface="Sylfaen"/>
              </a:rPr>
              <a:t>փոխներգործության</a:t>
            </a:r>
            <a:r>
              <a:rPr lang="en-US" sz="1600" dirty="0" smtClean="0">
                <a:latin typeface="Arial Armenian"/>
                <a:ea typeface="Calibri"/>
                <a:cs typeface="Times New Roman"/>
              </a:rPr>
              <a:t>,</a:t>
            </a:r>
            <a:endParaRPr lang="ru-RU" sz="1600" dirty="0" smtClean="0">
              <a:latin typeface="Arial Armeni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 err="1" smtClean="0">
                <a:latin typeface="Sylfaen"/>
                <a:ea typeface="Calibri"/>
                <a:cs typeface="Sylfaen"/>
              </a:rPr>
              <a:t>ունենալ</a:t>
            </a:r>
            <a:r>
              <a:rPr lang="en-US" sz="1600" dirty="0" smtClean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մանկավարժական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տակտ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վերահսկել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իր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ֆիզիկական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>
                <a:latin typeface="Sylfaen"/>
                <a:ea typeface="Calibri"/>
                <a:cs typeface="Sylfaen"/>
              </a:rPr>
              <a:t>և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հոգեկան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վիճակը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կառավարել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սեփական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հուզազգայական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>
                <a:latin typeface="Sylfaen"/>
                <a:ea typeface="Calibri"/>
                <a:cs typeface="Sylfaen"/>
              </a:rPr>
              <a:t>և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կամային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ոլորտը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endParaRPr lang="ru-RU" sz="1600" dirty="0" smtClean="0">
              <a:latin typeface="Arial Armeni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 err="1" smtClean="0">
                <a:latin typeface="Sylfaen"/>
                <a:ea typeface="Calibri"/>
                <a:cs typeface="Sylfaen"/>
              </a:rPr>
              <a:t>համարժեք</a:t>
            </a:r>
            <a:r>
              <a:rPr lang="en-US" sz="1600" dirty="0" smtClean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արձագանքել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սովորողների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վարքային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դրսևորումներին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կողմնորոշվել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 </a:t>
            </a:r>
            <a:r>
              <a:rPr lang="en-US" sz="1600" dirty="0" err="1" smtClean="0">
                <a:latin typeface="Sylfaen"/>
                <a:ea typeface="Calibri"/>
                <a:cs typeface="Sylfaen"/>
              </a:rPr>
              <a:t>մանկավարժական</a:t>
            </a:r>
            <a:r>
              <a:rPr lang="en-US" sz="1600" dirty="0" smtClean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իրավիճակներում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>
                <a:latin typeface="Sylfaen"/>
                <a:ea typeface="Calibri"/>
                <a:cs typeface="Sylfaen"/>
              </a:rPr>
              <a:t>և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համարժեք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Sylfaen"/>
                <a:ea typeface="Calibri"/>
                <a:cs typeface="Sylfaen"/>
              </a:rPr>
              <a:t>գնահատել</a:t>
            </a:r>
            <a:endParaRPr lang="ru-RU" sz="1600" dirty="0" smtClean="0">
              <a:latin typeface="Sylfaen"/>
              <a:ea typeface="Calibri"/>
              <a:cs typeface="Sylfae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 smtClean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կանխատեսել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մանկավարժական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իրավիճակները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տիրապետել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խոսքային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>
                <a:latin typeface="Sylfaen"/>
                <a:ea typeface="Calibri"/>
                <a:cs typeface="Sylfaen"/>
              </a:rPr>
              <a:t>և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Sylfaen"/>
                <a:ea typeface="Calibri"/>
                <a:cs typeface="Sylfaen"/>
              </a:rPr>
              <a:t>ոչ</a:t>
            </a:r>
            <a:r>
              <a:rPr lang="ru-RU" sz="1600" dirty="0" smtClean="0">
                <a:latin typeface="Sylfaen"/>
                <a:ea typeface="Calibri"/>
                <a:cs typeface="Sylfaen"/>
              </a:rPr>
              <a:t> </a:t>
            </a:r>
            <a:r>
              <a:rPr lang="en-US" sz="1600" dirty="0" err="1" smtClean="0">
                <a:latin typeface="Sylfaen"/>
                <a:ea typeface="Calibri"/>
                <a:cs typeface="Sylfaen"/>
              </a:rPr>
              <a:t>խոսքային</a:t>
            </a:r>
            <a:r>
              <a:rPr lang="en-US" sz="1600" dirty="0" smtClean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կարողությունների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ստեղծել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հետադարձ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կապ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 err="1">
                <a:latin typeface="Sylfaen"/>
                <a:ea typeface="Calibri"/>
                <a:cs typeface="Sylfaen"/>
              </a:rPr>
              <a:t>յուրացնել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խոսքի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տեխնիկայի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հմտություններ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(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շնչառություն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ձայն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Sylfaen"/>
                <a:ea typeface="Calibri"/>
                <a:cs typeface="Sylfaen"/>
              </a:rPr>
              <a:t>առոգանություն</a:t>
            </a:r>
            <a:r>
              <a:rPr lang="en-US" sz="1400" dirty="0"/>
              <a:t>)</a:t>
            </a:r>
            <a:r>
              <a:rPr lang="en-US" sz="1600" dirty="0" smtClean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Sylfaen"/>
                <a:ea typeface="Calibri"/>
                <a:cs typeface="Sylfaen"/>
              </a:rPr>
              <a:t>հաղթահարել</a:t>
            </a:r>
            <a:r>
              <a:rPr lang="en-US" sz="1600" dirty="0" smtClean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անվստահությունը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վախը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լարվածությունը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կաշկանդվածությունը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 err="1">
                <a:latin typeface="Sylfaen"/>
                <a:ea typeface="Calibri"/>
                <a:cs typeface="Sylfaen"/>
              </a:rPr>
              <a:t>տիրապետել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մանկավարժի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կերպարին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հարիր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պահվածքին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կեցվածքին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միմիկային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շարժումներին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արտաքին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տեսքի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Sylfaen"/>
                <a:ea typeface="Calibri"/>
                <a:cs typeface="Sylfaen"/>
              </a:rPr>
              <a:t>գեղագիտական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Sylfaen"/>
                <a:ea typeface="Calibri"/>
                <a:cs typeface="Sylfaen"/>
              </a:rPr>
              <a:t>արտահայտչականությանը</a:t>
            </a:r>
            <a:r>
              <a:rPr lang="en-US" sz="1600" dirty="0">
                <a:latin typeface="Arial Armenian"/>
                <a:ea typeface="Calibri"/>
                <a:cs typeface="Times New Roman"/>
              </a:rPr>
              <a:t>: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endParaRPr lang="ru-RU" sz="1600" dirty="0">
              <a:latin typeface="Sylfaen" panose="010A0502050306030303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043608" y="1221338"/>
            <a:ext cx="727280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3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6048672" cy="9361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effectLst/>
              </a:rPr>
              <a:t>Եզրակացություն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7252" y="1268760"/>
            <a:ext cx="9029244" cy="5472608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ru-RU" dirty="0" smtClean="0"/>
              <a:t>  </a:t>
            </a:r>
            <a:r>
              <a:rPr lang="hy-AM" dirty="0" smtClean="0">
                <a:latin typeface="Sylfaen" panose="010A0502050306030303" pitchFamily="18" charset="0"/>
              </a:rPr>
              <a:t>Այս </a:t>
            </a:r>
            <a:r>
              <a:rPr lang="hy-AM" dirty="0">
                <a:latin typeface="Sylfaen" panose="010A0502050306030303" pitchFamily="18" charset="0"/>
              </a:rPr>
              <a:t>ամենը ուսումնասիրելով եկա այն եզրակացության,որ ժամանակակից մանկավարժը պետք ունենա ոչ միայն գիտելիքների մեծ բազա,այլ իր գիտելիքները աշակերտներին փոխանցելու  կարողություն,կարողանա տիրապետել ինքնազարգացման հմտություներին ոչ միայն կրթության ոլորտում,այլ նաև ժամանակակից ինֆորմացիոն համակարգերում: Նա պետք է ունենա ոչ ստանդարտ մտածողություն,ինքն իրեն քննադատելու կարողություն: Ըստ իս մանկավարժը պետք է լինի նաև լավ հոգեբան,որպեսզի կարողանա ըմբռնել յուրաքանչյուր աշակերտի յուրովի,կարողանա գտնել նրա առանձնահատկությունները և զարգացնել դրանք երեխայի մոտ: Ժամանակակից մանկավարժը պետք է տիրապետի աշակերտների և շրջապատի հետ շփման,դասը արդյունավետ վարելու, </a:t>
            </a:r>
            <a:r>
              <a:rPr lang="hy-AM" dirty="0"/>
              <a:t>կազմակերպական և հաղորդակցական հմտություններին: </a:t>
            </a:r>
            <a:endParaRPr lang="ru-RU" dirty="0"/>
          </a:p>
        </p:txBody>
      </p:sp>
      <p:pic>
        <p:nvPicPr>
          <p:cNvPr id="9219" name="Picture 3" descr="C:\Users\Hayk\Desktop\психолог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73757" cy="120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Hayk\Desktop\bfda940b5a25907856064c0bcf66db2d - копи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1646343" cy="125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47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7000">
        <p14:prism isInverted="1"/>
        <p:sndAc>
          <p:stSnd>
            <p:snd r:embed="rId2" name="applause.wav"/>
          </p:stSnd>
        </p:sndAc>
      </p:transition>
    </mc:Choice>
    <mc:Fallback>
      <p:transition spd="slow" advClick="0" advTm="7000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623790"/>
              </p:ext>
            </p:extLst>
          </p:nvPr>
        </p:nvGraphicFramePr>
        <p:xfrm>
          <a:off x="168571" y="188640"/>
          <a:ext cx="8946473" cy="644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852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prism isInverted="1"/>
        <p:sndAc>
          <p:stSnd>
            <p:snd r:embed="rId2" name="laser.wav"/>
          </p:stSnd>
        </p:sndAc>
      </p:transition>
    </mc:Choice>
    <mc:Fallback>
      <p:transition spd="slow" advClick="0" advTm="4000">
        <p:fade/>
        <p:sndAc>
          <p:stSnd>
            <p:snd r:embed="rId2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hy-AM" sz="3200" dirty="0">
                <a:effectLst/>
                <a:latin typeface="Sylfaen" panose="010A0502050306030303" pitchFamily="18" charset="0"/>
              </a:rPr>
              <a:t>Յուրաքանչյուր կոմպետենցիա բաղկացած է հետևյալ </a:t>
            </a:r>
            <a:r>
              <a:rPr lang="en-US" sz="3200" dirty="0" err="1" smtClean="0">
                <a:effectLst/>
                <a:latin typeface="Sylfaen" panose="010A0502050306030303" pitchFamily="18" charset="0"/>
              </a:rPr>
              <a:t>ոլորտներից</a:t>
            </a:r>
            <a:endParaRPr lang="ru-RU" sz="3200" dirty="0">
              <a:latin typeface="Sylfaen" panose="010A050205030603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0065"/>
            <a:ext cx="6663605" cy="240853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0" y="3573016"/>
            <a:ext cx="85689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1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43000"/>
          </a:xfrm>
        </p:spPr>
        <p:txBody>
          <a:bodyPr/>
          <a:lstStyle/>
          <a:p>
            <a:pPr indent="0" algn="ctr"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Sylfaen"/>
              </a:rPr>
              <a:t>Մ</a:t>
            </a:r>
            <a:r>
              <a:rPr lang="hy-AM" sz="28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Sylfaen"/>
              </a:rPr>
              <a:t>ասնա</a:t>
            </a:r>
            <a:r>
              <a:rPr lang="en-US" sz="28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Sylfaen"/>
              </a:rPr>
              <a:t>գ</a:t>
            </a:r>
            <a:r>
              <a:rPr lang="hy-AM" sz="28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Sylfaen"/>
              </a:rPr>
              <a:t>իտական</a:t>
            </a:r>
            <a:r>
              <a:rPr lang="hy-AM" sz="28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Arial Armenian"/>
              </a:rPr>
              <a:t> </a:t>
            </a:r>
            <a:r>
              <a:rPr lang="hy-AM" sz="2800" dirty="0" smtClean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Sylfaen"/>
              </a:rPr>
              <a:t>կոմպետենտությ</a:t>
            </a:r>
            <a:r>
              <a:rPr lang="ru-RU" sz="2800" dirty="0" err="1" smtClean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Sylfaen"/>
              </a:rPr>
              <a:t>ան</a:t>
            </a:r>
            <a:r>
              <a:rPr lang="ru-RU" sz="2800" dirty="0" smtClean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Sylfaen"/>
              </a:rPr>
              <a:t> </a:t>
            </a:r>
            <a:r>
              <a:rPr lang="hy-AM" sz="2800" dirty="0" smtClean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Sylfaen"/>
              </a:rPr>
              <a:t>բաղադրամասերի</a:t>
            </a:r>
            <a:r>
              <a:rPr lang="hy-AM" sz="2800" dirty="0" smtClean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Arial Armenian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Arial Armenian"/>
              </a:rPr>
              <a:t>դ</a:t>
            </a:r>
            <a:r>
              <a:rPr lang="hy-AM" sz="2800" dirty="0" smtClean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Sylfaen"/>
              </a:rPr>
              <a:t>ասակար</a:t>
            </a:r>
            <a:r>
              <a:rPr lang="en-US" sz="28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Arial Armenian"/>
              </a:rPr>
              <a:t>գ</a:t>
            </a:r>
            <a:r>
              <a:rPr lang="hy-AM" sz="2800" dirty="0" smtClean="0">
                <a:solidFill>
                  <a:schemeClr val="tx1"/>
                </a:solidFill>
                <a:effectLst/>
                <a:latin typeface="Sylfaen" panose="010A0502050306030303" pitchFamily="18" charset="0"/>
                <a:ea typeface="Times New Roman"/>
                <a:cs typeface="Sylfaen"/>
              </a:rPr>
              <a:t>ումը</a:t>
            </a:r>
            <a:r>
              <a:rPr lang="ru-RU" sz="28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/>
                <a:cs typeface="Times New Roman"/>
              </a:rPr>
              <a:t/>
            </a:r>
            <a:br>
              <a:rPr lang="ru-RU" sz="28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/>
                <a:cs typeface="Times New Roman"/>
              </a:rPr>
            </a:br>
            <a:endParaRPr lang="ru-RU" sz="28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2564904"/>
            <a:ext cx="8856984" cy="4104456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tabLst>
                <a:tab pos="540385" algn="l"/>
              </a:tabLst>
            </a:pP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մասնա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Arial Armenian"/>
              </a:rPr>
              <a:t>գ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իտական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Arial Armenian"/>
              </a:rPr>
              <a:t>գ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իտելիքների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,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կարողությունների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և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հմտությունների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համակարգ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,</a:t>
            </a:r>
            <a:endParaRPr lang="ru-RU" sz="1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tabLst>
                <a:tab pos="540385" algn="l"/>
              </a:tabLst>
            </a:pP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մասնա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Arial Armenian"/>
              </a:rPr>
              <a:t>գ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իտական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խնդիրներն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ինքնուրույն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ստեղծա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Arial Armenian"/>
              </a:rPr>
              <a:t>գ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ործական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լուծելու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ձ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Arial Armenian"/>
              </a:rPr>
              <a:t>գ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տում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և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ունակություն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,</a:t>
            </a:r>
            <a:endParaRPr lang="ru-RU" sz="1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tabLst>
                <a:tab pos="540385" algn="l"/>
              </a:tabLst>
            </a:pP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մարդկանց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հետ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աշխատելու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,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համա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Arial Armenian"/>
              </a:rPr>
              <a:t>գ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ործակցելու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հո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Arial Armenian"/>
              </a:rPr>
              <a:t>գ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եբանական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և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սոցիալ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-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հո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Arial Armenian"/>
              </a:rPr>
              <a:t>գ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եբանական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պատրաստություն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,</a:t>
            </a:r>
            <a:endParaRPr lang="ru-RU" sz="1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tabLst>
                <a:tab pos="540385" algn="l"/>
              </a:tabLst>
            </a:pP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բարոյա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Arial Armenian"/>
              </a:rPr>
              <a:t>գ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աղափարական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հասունություն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և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շփման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,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հաղորդակցման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/>
                <a:ea typeface="Times New Roman"/>
                <a:cs typeface="Sylfaen"/>
              </a:rPr>
              <a:t>մշակույթ</a:t>
            </a:r>
            <a:r>
              <a:rPr lang="hy-AM" sz="2000" dirty="0">
                <a:solidFill>
                  <a:schemeClr val="tx1"/>
                </a:solidFill>
                <a:latin typeface="Arial Armenian"/>
                <a:ea typeface="Times New Roman"/>
                <a:cs typeface="Arial Armenian"/>
              </a:rPr>
              <a:t>:</a:t>
            </a:r>
            <a:endParaRPr lang="ru-RU" sz="1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endParaRPr lang="ru-RU" sz="2000" dirty="0">
              <a:latin typeface="Sylfaen" panose="010A0502050306030303" pitchFamily="18" charset="0"/>
            </a:endParaRPr>
          </a:p>
        </p:txBody>
      </p:sp>
      <p:pic>
        <p:nvPicPr>
          <p:cNvPr id="3075" name="Picture 3" descr="C:\Users\Hayk\Desktop\Без названия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52736"/>
            <a:ext cx="3443833" cy="15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8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849" y="172953"/>
            <a:ext cx="6912768" cy="1224136"/>
          </a:xfrm>
        </p:spPr>
        <p:txBody>
          <a:bodyPr/>
          <a:lstStyle/>
          <a:p>
            <a:pPr marL="0" indent="0" algn="ctr">
              <a:buNone/>
            </a:pPr>
            <a:r>
              <a:rPr lang="hy-AM" sz="2800" dirty="0">
                <a:solidFill>
                  <a:schemeClr val="tx1"/>
                </a:solidFill>
                <a:effectLst/>
              </a:rPr>
              <a:t>Մասնագիտական կոմպետենտությունը </a:t>
            </a:r>
            <a:r>
              <a:rPr lang="ru-RU" sz="2800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2800" dirty="0" smtClean="0">
                <a:solidFill>
                  <a:schemeClr val="tx1"/>
                </a:solidFill>
                <a:effectLst/>
              </a:rPr>
            </a:br>
            <a:r>
              <a:rPr lang="hy-AM" sz="2800" dirty="0" smtClean="0">
                <a:solidFill>
                  <a:schemeClr val="tx1"/>
                </a:solidFill>
                <a:effectLst/>
              </a:rPr>
              <a:t>ենթադրում </a:t>
            </a:r>
            <a:r>
              <a:rPr lang="hy-AM" sz="2800" dirty="0">
                <a:solidFill>
                  <a:schemeClr val="tx1"/>
                </a:solidFill>
                <a:effectLst/>
              </a:rPr>
              <a:t>է`</a:t>
            </a:r>
            <a:r>
              <a:rPr lang="ru-RU" sz="2800" dirty="0">
                <a:solidFill>
                  <a:schemeClr val="tx1"/>
                </a:solidFill>
                <a:effectLst/>
              </a:rPr>
              <a:t/>
            </a:r>
            <a:br>
              <a:rPr lang="ru-RU" sz="2800" dirty="0">
                <a:solidFill>
                  <a:schemeClr val="tx1"/>
                </a:solidFill>
                <a:effectLst/>
              </a:rPr>
            </a:br>
            <a:endParaRPr lang="ru-RU" sz="28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1484784"/>
            <a:ext cx="8568952" cy="5256584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tabLst>
                <a:tab pos="457200" algn="l"/>
                <a:tab pos="630555" algn="l"/>
              </a:tabLs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Որակավորման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բարձր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մակարդակ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,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tabLst>
                <a:tab pos="457200" algn="l"/>
                <a:tab pos="630555" algn="l"/>
              </a:tabLs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Տվյալ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ոլորտում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գործելու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իրավասություն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,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tabLst>
                <a:tab pos="457200" algn="l"/>
                <a:tab pos="630555" algn="l"/>
              </a:tabLs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Մասնագետի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կրթվածության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մակարդակ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,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tabLst>
                <a:tab pos="457200" algn="l"/>
                <a:tab pos="630555" algn="l"/>
              </a:tabLs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Կատարողական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վարպետություն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,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tabLst>
                <a:tab pos="457200" algn="l"/>
                <a:tab pos="630555" algn="l"/>
              </a:tabLst>
            </a:pPr>
            <a:r>
              <a:rPr lang="hy-AM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Ը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նդհանուր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-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մշակութային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կոմպետենտության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/>
                <a:ea typeface="Calibri"/>
                <a:cs typeface="Times New Roman"/>
              </a:rPr>
              <a:t>բաղադրամաս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Armenian"/>
                <a:ea typeface="Calibri"/>
                <a:cs typeface="Times New Roman"/>
              </a:rPr>
              <a:t>: 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4098" name="Picture 2" descr="C:\Users\Hayk\Desktop\Без названия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01208"/>
            <a:ext cx="3240360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ayk\Desktop\психолог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25" y="4653136"/>
            <a:ext cx="3201785" cy="217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ayk\Desktop\images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64" y="620687"/>
            <a:ext cx="2369071" cy="169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3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Inverted="1"/>
      </p:transition>
    </mc:Choice>
    <mc:Fallback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9282"/>
            <a:ext cx="76328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effectLst/>
              </a:rPr>
              <a:t>Մ</a:t>
            </a:r>
            <a:r>
              <a:rPr lang="hy-AM" sz="2800" dirty="0">
                <a:effectLst/>
              </a:rPr>
              <a:t>ասնա</a:t>
            </a:r>
            <a:r>
              <a:rPr lang="en-US" sz="2800" dirty="0">
                <a:effectLst/>
              </a:rPr>
              <a:t>գ</a:t>
            </a:r>
            <a:r>
              <a:rPr lang="hy-AM" sz="2800" dirty="0">
                <a:effectLst/>
              </a:rPr>
              <a:t>իտական-մանկավարժական կոմպետենտության բաղադրամասեր</a:t>
            </a:r>
            <a:r>
              <a:rPr lang="en-US" sz="2800" dirty="0">
                <a:effectLst/>
              </a:rPr>
              <a:t>ն </a:t>
            </a:r>
            <a:r>
              <a:rPr lang="en-US" sz="2800" dirty="0" err="1" smtClean="0">
                <a:effectLst/>
              </a:rPr>
              <a:t>են</a:t>
            </a:r>
            <a:endParaRPr lang="ru-RU" sz="2800" dirty="0">
              <a:latin typeface="Sylfaen" panose="010A0502050306030303" pitchFamily="18" charset="0"/>
            </a:endParaRPr>
          </a:p>
        </p:txBody>
      </p:sp>
      <p:pic>
        <p:nvPicPr>
          <p:cNvPr id="5123" name="Picture 3" descr="C:\Users\Hayk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46" y="2996952"/>
            <a:ext cx="2771799" cy="3716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268760"/>
            <a:ext cx="7128792" cy="5256584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540385" algn="l"/>
              </a:tabLst>
            </a:pPr>
            <a:r>
              <a:rPr lang="en-US" sz="2400" dirty="0" err="1">
                <a:latin typeface="Sylfaen"/>
                <a:ea typeface="Calibri"/>
                <a:cs typeface="Times New Roman"/>
              </a:rPr>
              <a:t>Ոչ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Times New Roman"/>
              </a:rPr>
              <a:t>միայն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Times New Roman"/>
              </a:rPr>
              <a:t>հարուստ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>
                <a:latin typeface="Sylfaen"/>
                <a:ea typeface="Calibri"/>
                <a:cs typeface="Times New Roman"/>
              </a:rPr>
              <a:t>և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Times New Roman"/>
              </a:rPr>
              <a:t>լայն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Times New Roman"/>
              </a:rPr>
              <a:t>առարկայական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Times New Roman"/>
              </a:rPr>
              <a:t>գիտելիքներ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Sylfaen"/>
                <a:ea typeface="Calibri"/>
                <a:cs typeface="Times New Roman"/>
              </a:rPr>
              <a:t>այլ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Times New Roman"/>
              </a:rPr>
              <a:t>նաև</a:t>
            </a:r>
            <a:r>
              <a:rPr lang="en-US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տեսական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>
                <a:latin typeface="Sylfaen"/>
                <a:ea typeface="Calibri"/>
                <a:cs typeface="Times New Roman"/>
              </a:rPr>
              <a:t>գ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իտելիքներ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մանկավարժությունից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հո</a:t>
            </a:r>
            <a:r>
              <a:rPr lang="en-US" sz="2400" dirty="0">
                <a:latin typeface="Sylfaen"/>
                <a:ea typeface="Calibri"/>
                <a:cs typeface="Times New Roman"/>
              </a:rPr>
              <a:t>գ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եբանությունից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և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այլ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>
                <a:latin typeface="Sylfaen"/>
                <a:ea typeface="Calibri"/>
                <a:cs typeface="Times New Roman"/>
              </a:rPr>
              <a:t>գ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իտություններից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,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540385" algn="l"/>
              </a:tabLst>
            </a:pPr>
            <a:r>
              <a:rPr lang="hy-AM" sz="2400" dirty="0">
                <a:latin typeface="Sylfaen"/>
                <a:ea typeface="Calibri"/>
                <a:cs typeface="Times New Roman"/>
              </a:rPr>
              <a:t>սովորողների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և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Sylfaen"/>
                <a:ea typeface="Calibri"/>
                <a:cs typeface="Times New Roman"/>
              </a:rPr>
              <a:t>գործընկերն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երի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հետ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հաղորդակցվելու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և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համա</a:t>
            </a:r>
            <a:r>
              <a:rPr lang="en-US" sz="2400" dirty="0">
                <a:latin typeface="Sylfaen"/>
                <a:ea typeface="Calibri"/>
                <a:cs typeface="Times New Roman"/>
              </a:rPr>
              <a:t>գ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ործակցելու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կարողություններ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և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ունակություններ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,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540385" algn="l"/>
              </a:tabLst>
            </a:pPr>
            <a:r>
              <a:rPr lang="hy-AM" sz="2400" dirty="0">
                <a:latin typeface="Sylfaen"/>
                <a:ea typeface="Calibri"/>
                <a:cs typeface="Times New Roman"/>
              </a:rPr>
              <a:t>դիմացինին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2400" dirty="0">
                <a:latin typeface="Sylfaen"/>
                <a:ea typeface="Calibri"/>
                <a:cs typeface="Times New Roman"/>
              </a:rPr>
              <a:t>գ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նահատելու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,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արժեվորելու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ունակություններ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,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540385" algn="l"/>
              </a:tabLst>
            </a:pPr>
            <a:r>
              <a:rPr lang="hy-AM" sz="2400" dirty="0">
                <a:latin typeface="Sylfaen"/>
                <a:ea typeface="Calibri"/>
                <a:cs typeface="Times New Roman"/>
              </a:rPr>
              <a:t>անձնային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և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մասնա</a:t>
            </a:r>
            <a:r>
              <a:rPr lang="en-US" sz="2400" dirty="0">
                <a:latin typeface="Sylfaen"/>
                <a:ea typeface="Calibri"/>
                <a:cs typeface="Times New Roman"/>
              </a:rPr>
              <a:t>գ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իտական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որակների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 </a:t>
            </a:r>
            <a:r>
              <a:rPr lang="hy-AM" sz="2400" dirty="0">
                <a:latin typeface="Sylfaen"/>
                <a:ea typeface="Calibri"/>
                <a:cs typeface="Times New Roman"/>
              </a:rPr>
              <a:t>առկայություն</a:t>
            </a:r>
            <a:r>
              <a:rPr lang="hy-AM" sz="2400" dirty="0">
                <a:latin typeface="Arial Armenian"/>
                <a:ea typeface="Calibri"/>
                <a:cs typeface="Times New Roman"/>
              </a:rPr>
              <a:t>: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Sylfaen" panose="010A0502050306030303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260648"/>
            <a:ext cx="1667837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64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ՈՒ</a:t>
            </a:r>
            <a:r>
              <a:rPr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սուցչի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մասնագիտական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առանցքային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կոմպետենցիաները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/>
            </a:r>
            <a:b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</a:b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07504" y="1340768"/>
            <a:ext cx="8749480" cy="540060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800" dirty="0" err="1">
                <a:latin typeface="Sylfaen"/>
                <a:ea typeface="Calibri"/>
                <a:cs typeface="Times New Roman"/>
              </a:rPr>
              <a:t>առարկայական</a:t>
            </a:r>
            <a:r>
              <a:rPr lang="en-US" sz="1800" dirty="0" err="1">
                <a:latin typeface="Arial Armenian"/>
                <a:ea typeface="Calibri"/>
                <a:cs typeface="Times New Roman"/>
              </a:rPr>
              <a:t>-</a:t>
            </a:r>
            <a:r>
              <a:rPr lang="en-US" sz="1800" dirty="0" err="1">
                <a:latin typeface="Sylfaen"/>
                <a:ea typeface="Calibri"/>
                <a:cs typeface="Times New Roman"/>
              </a:rPr>
              <a:t>մեթոդական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,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800" dirty="0" err="1">
                <a:latin typeface="Sylfaen"/>
                <a:ea typeface="Calibri"/>
                <a:cs typeface="Times New Roman"/>
              </a:rPr>
              <a:t>հոգեբանամանկավարժական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,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800" dirty="0" err="1">
                <a:latin typeface="Sylfaen"/>
                <a:ea typeface="Calibri"/>
                <a:cs typeface="Times New Roman"/>
              </a:rPr>
              <a:t>ճանաչողական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,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800" dirty="0" err="1">
                <a:latin typeface="Sylfaen"/>
                <a:ea typeface="Calibri"/>
                <a:cs typeface="Times New Roman"/>
              </a:rPr>
              <a:t>սոցիալ</a:t>
            </a:r>
            <a:r>
              <a:rPr lang="en-US" sz="1800" dirty="0" err="1">
                <a:latin typeface="Arial Armenian"/>
                <a:ea typeface="Calibri"/>
                <a:cs typeface="Times New Roman"/>
              </a:rPr>
              <a:t>-</a:t>
            </a:r>
            <a:r>
              <a:rPr lang="en-US" sz="1800" dirty="0" err="1">
                <a:latin typeface="Sylfaen"/>
                <a:ea typeface="Calibri"/>
                <a:cs typeface="Times New Roman"/>
              </a:rPr>
              <a:t>մշակութային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,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800" dirty="0" err="1">
                <a:latin typeface="Sylfaen"/>
                <a:ea typeface="Calibri"/>
                <a:cs typeface="Times New Roman"/>
              </a:rPr>
              <a:t>հանրամշակութային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,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800" dirty="0" err="1">
                <a:latin typeface="Sylfaen"/>
                <a:ea typeface="Calibri"/>
                <a:cs typeface="Times New Roman"/>
              </a:rPr>
              <a:t>գիտահետազոտական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,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800" dirty="0" err="1">
                <a:latin typeface="Sylfaen"/>
                <a:ea typeface="Calibri"/>
                <a:cs typeface="Times New Roman"/>
              </a:rPr>
              <a:t>հաղորդակցական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,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800" dirty="0" err="1">
                <a:latin typeface="Sylfaen"/>
                <a:ea typeface="Calibri"/>
                <a:cs typeface="Times New Roman"/>
              </a:rPr>
              <a:t>կառավարման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,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800" dirty="0" err="1">
                <a:latin typeface="Sylfaen"/>
                <a:ea typeface="Calibri"/>
                <a:cs typeface="Times New Roman"/>
              </a:rPr>
              <a:t>տեղեկատվական</a:t>
            </a:r>
            <a:r>
              <a:rPr lang="en-US" sz="1800" dirty="0" err="1">
                <a:latin typeface="Arial Armenian"/>
                <a:ea typeface="Calibri"/>
                <a:cs typeface="Times New Roman"/>
              </a:rPr>
              <a:t>-</a:t>
            </a:r>
            <a:r>
              <a:rPr lang="en-US" sz="1800" dirty="0" err="1">
                <a:latin typeface="Sylfaen"/>
                <a:ea typeface="Calibri"/>
                <a:cs typeface="Times New Roman"/>
              </a:rPr>
              <a:t>տեխնոլոգիական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,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800" dirty="0" err="1">
                <a:latin typeface="Sylfaen"/>
                <a:ea typeface="Calibri"/>
                <a:cs typeface="Times New Roman"/>
              </a:rPr>
              <a:t>խոսքային</a:t>
            </a:r>
            <a:r>
              <a:rPr lang="en-US" sz="1800" dirty="0" err="1">
                <a:latin typeface="Arial Armenian"/>
                <a:ea typeface="Calibri"/>
                <a:cs typeface="Times New Roman"/>
              </a:rPr>
              <a:t>-</a:t>
            </a:r>
            <a:r>
              <a:rPr lang="en-US" sz="1800" dirty="0" err="1">
                <a:latin typeface="Sylfaen"/>
                <a:ea typeface="Calibri"/>
                <a:cs typeface="Times New Roman"/>
              </a:rPr>
              <a:t>լեզվական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,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800" dirty="0" err="1">
                <a:latin typeface="Sylfaen"/>
                <a:ea typeface="Calibri"/>
                <a:cs typeface="Times New Roman"/>
              </a:rPr>
              <a:t>նախաձեռնողական</a:t>
            </a:r>
            <a:r>
              <a:rPr lang="en-US" sz="1800" dirty="0" err="1">
                <a:latin typeface="Arial Armenian"/>
                <a:ea typeface="Calibri"/>
                <a:cs typeface="Times New Roman"/>
              </a:rPr>
              <a:t>-</a:t>
            </a:r>
            <a:r>
              <a:rPr lang="en-US" sz="1800" dirty="0" err="1">
                <a:latin typeface="Sylfaen"/>
                <a:ea typeface="Calibri"/>
                <a:cs typeface="Times New Roman"/>
              </a:rPr>
              <a:t>կազմակերպական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800" dirty="0">
                <a:latin typeface="Sylfaen"/>
                <a:ea typeface="Calibri"/>
                <a:cs typeface="Times New Roman"/>
              </a:rPr>
              <a:t>և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 </a:t>
            </a:r>
            <a:r>
              <a:rPr lang="en-US" sz="1800" dirty="0" err="1">
                <a:latin typeface="Sylfaen"/>
                <a:ea typeface="Calibri"/>
                <a:cs typeface="Times New Roman"/>
              </a:rPr>
              <a:t>այլն</a:t>
            </a:r>
            <a:r>
              <a:rPr lang="en-US" sz="1800" dirty="0">
                <a:latin typeface="Arial Armenian"/>
                <a:ea typeface="Calibri"/>
                <a:cs typeface="Times New Roman"/>
              </a:rPr>
              <a:t>: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45720" indent="0">
              <a:buNone/>
            </a:pPr>
            <a:endParaRPr lang="ru-RU" sz="1800" dirty="0">
              <a:latin typeface="Sylfaen" panose="010A0502050306030303" pitchFamily="18" charset="0"/>
            </a:endParaRPr>
          </a:p>
        </p:txBody>
      </p:sp>
      <p:pic>
        <p:nvPicPr>
          <p:cNvPr id="6148" name="Picture 4" descr="C:\Users\Hayk\Desktop\1344886289_school-supplies-2-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608" y="1381428"/>
            <a:ext cx="4567852" cy="45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5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7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7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7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7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7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7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7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7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75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75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7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7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5110"/>
            <a:ext cx="6876256" cy="1296144"/>
          </a:xfrm>
        </p:spPr>
        <p:txBody>
          <a:bodyPr/>
          <a:lstStyle/>
          <a:p>
            <a:pPr marL="0" indent="0" algn="ctr">
              <a:buNone/>
            </a:pPr>
            <a:r>
              <a:rPr lang="hy-AM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Ռ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եֆլեքսիան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՝ մ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ասնագիտական-մանկավարժական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կոմպետենտության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կարևոր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բաղադրիչ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628800"/>
            <a:ext cx="8784976" cy="4824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Sylfaen" panose="010A0502050306030303" pitchFamily="18" charset="0"/>
              </a:rPr>
              <a:t>  </a:t>
            </a:r>
            <a:r>
              <a:rPr lang="en-US" sz="1800" dirty="0" err="1" smtClean="0">
                <a:latin typeface="Sylfaen" panose="010A0502050306030303" pitchFamily="18" charset="0"/>
              </a:rPr>
              <a:t>Ռեֆլեքսիան</a:t>
            </a:r>
            <a:r>
              <a:rPr lang="en-US" sz="1800" dirty="0" smtClean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անձի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ներհոգեկան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ակտերի</a:t>
            </a:r>
            <a:r>
              <a:rPr lang="en-US" sz="1800" dirty="0">
                <a:latin typeface="Sylfaen" panose="010A0502050306030303" pitchFamily="18" charset="0"/>
              </a:rPr>
              <a:t> և </a:t>
            </a:r>
            <a:r>
              <a:rPr lang="en-US" sz="1800" dirty="0" err="1">
                <a:latin typeface="Sylfaen" panose="010A0502050306030303" pitchFamily="18" charset="0"/>
              </a:rPr>
              <a:t>վիճակների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ինքնաճանաչման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գործընթացն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smtClean="0">
                <a:latin typeface="Sylfaen" panose="010A0502050306030303" pitchFamily="18" charset="0"/>
              </a:rPr>
              <a:t>է</a:t>
            </a:r>
            <a:r>
              <a:rPr lang="ru-RU" sz="1800" dirty="0" smtClean="0">
                <a:latin typeface="Sylfaen" panose="010A0502050306030303" pitchFamily="18" charset="0"/>
              </a:rPr>
              <a:t>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ylfaen" panose="010A0502050306030303" pitchFamily="18" charset="0"/>
              </a:rPr>
              <a:t>Ռեֆլեքսիան</a:t>
            </a:r>
            <a:r>
              <a:rPr lang="en-US" sz="1800" dirty="0" smtClean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անձին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հնարավորություն</a:t>
            </a:r>
            <a:r>
              <a:rPr lang="en-US" sz="1800" dirty="0">
                <a:latin typeface="Sylfaen" panose="010A0502050306030303" pitchFamily="18" charset="0"/>
              </a:rPr>
              <a:t> է </a:t>
            </a:r>
            <a:r>
              <a:rPr lang="en-US" sz="1800" dirty="0" err="1">
                <a:latin typeface="Sylfaen" panose="010A0502050306030303" pitchFamily="18" charset="0"/>
              </a:rPr>
              <a:t>տալիս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տեսնել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իրեն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կողքից</a:t>
            </a:r>
            <a:r>
              <a:rPr lang="en-US" sz="1800" dirty="0">
                <a:latin typeface="Sylfaen" panose="010A0502050306030303" pitchFamily="18" charset="0"/>
              </a:rPr>
              <a:t>` </a:t>
            </a:r>
            <a:r>
              <a:rPr lang="en-US" sz="1800" dirty="0" err="1">
                <a:latin typeface="Sylfaen" panose="010A0502050306030303" pitchFamily="18" charset="0"/>
              </a:rPr>
              <a:t>այլ</a:t>
            </a:r>
            <a:r>
              <a:rPr lang="en-US" sz="1800" dirty="0">
                <a:latin typeface="Sylfaen" panose="010A0502050306030303" pitchFamily="18" charset="0"/>
              </a:rPr>
              <a:t> “</a:t>
            </a:r>
            <a:r>
              <a:rPr lang="en-US" sz="1800" dirty="0" err="1">
                <a:latin typeface="Sylfaen" panose="010A0502050306030303" pitchFamily="18" charset="0"/>
              </a:rPr>
              <a:t>Ես</a:t>
            </a:r>
            <a:r>
              <a:rPr lang="en-US" sz="1800" dirty="0">
                <a:latin typeface="Sylfaen" panose="010A0502050306030303" pitchFamily="18" charset="0"/>
              </a:rPr>
              <a:t>”-ի </a:t>
            </a:r>
            <a:r>
              <a:rPr lang="en-US" sz="1800" dirty="0" err="1">
                <a:latin typeface="Sylfaen" panose="010A0502050306030303" pitchFamily="18" charset="0"/>
              </a:rPr>
              <a:t>աչքերով</a:t>
            </a:r>
            <a:r>
              <a:rPr lang="en-US" sz="1800" dirty="0">
                <a:latin typeface="Sylfaen" panose="010A0502050306030303" pitchFamily="18" charset="0"/>
              </a:rPr>
              <a:t>, </a:t>
            </a:r>
            <a:endParaRPr lang="ru-RU" sz="1800" dirty="0" smtClean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Sylfaen" panose="010A0502050306030303" pitchFamily="18" charset="0"/>
              </a:rPr>
              <a:t>Ռ</a:t>
            </a:r>
            <a:r>
              <a:rPr lang="en-US" sz="1800" dirty="0" err="1" smtClean="0">
                <a:latin typeface="Sylfaen" panose="010A0502050306030303" pitchFamily="18" charset="0"/>
              </a:rPr>
              <a:t>եֆլեքսիան</a:t>
            </a:r>
            <a:r>
              <a:rPr lang="en-US" sz="1800" dirty="0" smtClean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օգնում</a:t>
            </a:r>
            <a:r>
              <a:rPr lang="en-US" sz="1800" dirty="0">
                <a:latin typeface="Sylfaen" panose="010A0502050306030303" pitchFamily="18" charset="0"/>
              </a:rPr>
              <a:t> է </a:t>
            </a:r>
            <a:r>
              <a:rPr lang="en-US" sz="1800" dirty="0" err="1">
                <a:latin typeface="Sylfaen" panose="010A0502050306030303" pitchFamily="18" charset="0"/>
              </a:rPr>
              <a:t>մարդուն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հասկանալ</a:t>
            </a:r>
            <a:r>
              <a:rPr lang="en-US" sz="1800" dirty="0">
                <a:latin typeface="Sylfaen" panose="010A0502050306030303" pitchFamily="18" charset="0"/>
              </a:rPr>
              <a:t> և </a:t>
            </a:r>
            <a:r>
              <a:rPr lang="en-US" sz="1800" dirty="0" err="1">
                <a:latin typeface="Sylfaen" panose="010A0502050306030303" pitchFamily="18" charset="0"/>
              </a:rPr>
              <a:t>ընդունել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այլ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անձին</a:t>
            </a:r>
            <a:r>
              <a:rPr lang="en-US" sz="1800" dirty="0">
                <a:latin typeface="Sylfaen" panose="010A0502050306030303" pitchFamily="18" charset="0"/>
              </a:rPr>
              <a:t>, </a:t>
            </a:r>
            <a:r>
              <a:rPr lang="en-US" sz="1800" dirty="0" err="1">
                <a:latin typeface="Sylfaen" panose="010A0502050306030303" pitchFamily="18" charset="0"/>
              </a:rPr>
              <a:t>դա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այլ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անձանց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տեսնելու</a:t>
            </a:r>
            <a:r>
              <a:rPr lang="en-US" sz="1800" dirty="0">
                <a:latin typeface="Sylfaen" panose="010A0502050306030303" pitchFamily="18" charset="0"/>
              </a:rPr>
              <a:t> և </a:t>
            </a:r>
            <a:r>
              <a:rPr lang="en-US" sz="1800" dirty="0" err="1">
                <a:latin typeface="Sylfaen" panose="010A0502050306030303" pitchFamily="18" charset="0"/>
              </a:rPr>
              <a:t>նրանց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հոգեվիճակ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ներթափանցելու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ընդունակությունն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smtClean="0">
                <a:latin typeface="Sylfaen" panose="010A0502050306030303" pitchFamily="18" charset="0"/>
              </a:rPr>
              <a:t>է</a:t>
            </a:r>
            <a:endParaRPr lang="ru-RU" sz="1800" dirty="0" smtClean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ylfaen" panose="010A0502050306030303" pitchFamily="18" charset="0"/>
              </a:rPr>
              <a:t>Ռեֆլեքսիայի</a:t>
            </a:r>
            <a:r>
              <a:rPr lang="en-US" sz="1800" dirty="0" smtClean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դերը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նշանակալից</a:t>
            </a:r>
            <a:r>
              <a:rPr lang="en-US" sz="1800" dirty="0">
                <a:latin typeface="Sylfaen" panose="010A0502050306030303" pitchFamily="18" charset="0"/>
              </a:rPr>
              <a:t> է </a:t>
            </a:r>
            <a:r>
              <a:rPr lang="en-US" sz="1800" dirty="0" err="1">
                <a:latin typeface="Sylfaen" panose="010A0502050306030303" pitchFamily="18" charset="0"/>
              </a:rPr>
              <a:t>նաև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մանկավարժի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կողմից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սեփական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փորձի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իմաստավորման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գործընթացում</a:t>
            </a:r>
            <a:r>
              <a:rPr lang="en-US" sz="1800" dirty="0">
                <a:latin typeface="Sylfaen" panose="010A0502050306030303" pitchFamily="18" charset="0"/>
              </a:rPr>
              <a:t>: </a:t>
            </a:r>
            <a:endParaRPr lang="ru-RU" sz="1800" dirty="0" smtClean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ylfaen" panose="010A0502050306030303" pitchFamily="18" charset="0"/>
              </a:rPr>
              <a:t>` </a:t>
            </a:r>
            <a:r>
              <a:rPr lang="en-US" sz="1800" dirty="0">
                <a:latin typeface="Sylfaen" panose="010A0502050306030303" pitchFamily="18" charset="0"/>
              </a:rPr>
              <a:t>§</a:t>
            </a:r>
            <a:r>
              <a:rPr lang="en-US" sz="1800" dirty="0" err="1">
                <a:latin typeface="Sylfaen" panose="010A0502050306030303" pitchFamily="18" charset="0"/>
              </a:rPr>
              <a:t>Փորձ</a:t>
            </a:r>
            <a:r>
              <a:rPr lang="en-US" sz="1800" dirty="0">
                <a:latin typeface="Sylfaen" panose="010A0502050306030303" pitchFamily="18" charset="0"/>
              </a:rPr>
              <a:t> + </a:t>
            </a:r>
            <a:r>
              <a:rPr lang="en-US" sz="1800" dirty="0" err="1">
                <a:latin typeface="Sylfaen" panose="010A0502050306030303" pitchFamily="18" charset="0"/>
              </a:rPr>
              <a:t>Ռեֆլեքսիա</a:t>
            </a:r>
            <a:r>
              <a:rPr lang="en-US" sz="1800" dirty="0">
                <a:latin typeface="Sylfaen" panose="010A0502050306030303" pitchFamily="18" charset="0"/>
              </a:rPr>
              <a:t> = </a:t>
            </a:r>
            <a:r>
              <a:rPr lang="en-US" sz="1800" dirty="0" err="1">
                <a:latin typeface="Sylfaen" panose="010A0502050306030303" pitchFamily="18" charset="0"/>
              </a:rPr>
              <a:t>Զարգացում</a:t>
            </a:r>
            <a:endParaRPr lang="ru-RU" sz="1800" dirty="0" smtClean="0">
              <a:latin typeface="Sylfaen" panose="010A0502050306030303" pitchFamily="18" charset="0"/>
            </a:endParaRPr>
          </a:p>
        </p:txBody>
      </p:sp>
      <p:pic>
        <p:nvPicPr>
          <p:cNvPr id="7170" name="Picture 2" descr="C:\Users\Hayk\Desktop\MCCS54INJRAINE3EIWL76ONTDQ - копи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632"/>
            <a:ext cx="208823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2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96144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Մասնագիտական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մանկավարժական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կոմպետենցիաներ</a:t>
            </a: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ի </a:t>
            </a:r>
            <a:r>
              <a:rPr lang="ru-R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</a:rPr>
              <a:t>խմբերը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988841"/>
            <a:ext cx="8784976" cy="223224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b="1" i="1" dirty="0" smtClean="0"/>
              <a:t>  </a:t>
            </a:r>
            <a:r>
              <a:rPr lang="en-US" sz="2800" dirty="0" err="1" smtClean="0"/>
              <a:t>Իմացական-ճանաչողական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 </a:t>
            </a:r>
            <a:r>
              <a:rPr lang="en-US" sz="2800" dirty="0" err="1" smtClean="0"/>
              <a:t>Առարկայական-մեթոդական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 </a:t>
            </a:r>
            <a:r>
              <a:rPr lang="en-US" sz="2800" dirty="0" err="1" smtClean="0"/>
              <a:t>Կազմակերպական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 </a:t>
            </a:r>
            <a:r>
              <a:rPr lang="en-US" sz="2800" dirty="0" err="1" smtClean="0"/>
              <a:t>Հաղորդակցական</a:t>
            </a:r>
            <a:r>
              <a:rPr lang="en-US" sz="2800" dirty="0"/>
              <a:t>`</a:t>
            </a: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4" name="Picture 2" descr="C:\Users\Hayk\Desktop\95897737_1346572582398343_6974100408423677952_n - копия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97475"/>
            <a:ext cx="3549067" cy="479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ayk\Desktop\images (2) - копи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4580138" cy="209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676456" y="1797475"/>
            <a:ext cx="308707" cy="47998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8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Воздушный поток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249</TotalTime>
  <Words>679</Words>
  <Application>Microsoft Office PowerPoint</Application>
  <PresentationFormat>Экран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Воздушный поток</vt:lpstr>
      <vt:lpstr>Ուսուցչի մանկավարժական-մասնագիտական կոմպետենտությունը</vt:lpstr>
      <vt:lpstr>Презентация PowerPoint</vt:lpstr>
      <vt:lpstr>Յուրաքանչյուր կոմպետենցիա բաղկացած է հետևյալ ոլորտներից</vt:lpstr>
      <vt:lpstr>Մասնագիտական կոմպետենտության բաղադրամասերի դասակարգումը </vt:lpstr>
      <vt:lpstr>Մասնագիտական կոմպետենտությունը  ենթադրում է` </vt:lpstr>
      <vt:lpstr>Մասնագիտական-մանկավարժական կոմպետենտության բաղադրամասերն են</vt:lpstr>
      <vt:lpstr>ՈՒսուցչի մասնագիտական առանցքային կոմպետենցիաները </vt:lpstr>
      <vt:lpstr>Ռեֆլեքսիան՝ մասնագիտական-մանկավարժական կոմպետենտության կարևոր բաղադրիչ</vt:lpstr>
      <vt:lpstr>Մասնագիտական մանկավարժական կոմպետենցիաների խմբերը</vt:lpstr>
      <vt:lpstr>Իմացական-ճանաչողական </vt:lpstr>
      <vt:lpstr>Առարկայական-մեթոդական</vt:lpstr>
      <vt:lpstr>Կազմակերպական</vt:lpstr>
      <vt:lpstr>Հաղորդակցական</vt:lpstr>
      <vt:lpstr>Եզրակացություն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Ուսուցչի մանկավարժական-մասնագիտական կոմպետենտությունը</dc:title>
  <dc:creator>Hayk</dc:creator>
  <cp:lastModifiedBy>Hayk</cp:lastModifiedBy>
  <cp:revision>25</cp:revision>
  <dcterms:created xsi:type="dcterms:W3CDTF">2021-01-17T21:46:18Z</dcterms:created>
  <dcterms:modified xsi:type="dcterms:W3CDTF">2021-01-23T12:05:19Z</dcterms:modified>
</cp:coreProperties>
</file>