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1" r:id="rId3"/>
  </p:sldMasterIdLst>
  <p:notesMasterIdLst>
    <p:notesMasterId r:id="rId24"/>
  </p:notesMasterIdLst>
  <p:handoutMasterIdLst>
    <p:handoutMasterId r:id="rId25"/>
  </p:handoutMasterIdLst>
  <p:sldIdLst>
    <p:sldId id="263" r:id="rId4"/>
    <p:sldId id="265" r:id="rId5"/>
    <p:sldId id="286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69" r:id="rId14"/>
    <p:sldId id="278" r:id="rId15"/>
    <p:sldId id="279" r:id="rId16"/>
    <p:sldId id="298" r:id="rId17"/>
    <p:sldId id="284" r:id="rId18"/>
    <p:sldId id="280" r:id="rId19"/>
    <p:sldId id="281" r:id="rId20"/>
    <p:sldId id="282" r:id="rId21"/>
    <p:sldId id="283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shwin.katkar" initials="r" lastIdx="3" clrIdx="0"/>
  <p:cmAuthor id="1" name="Vaibhav" initials="VM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9" autoAdjust="0"/>
    <p:restoredTop sz="94721" autoAdjust="0"/>
  </p:normalViewPr>
  <p:slideViewPr>
    <p:cSldViewPr>
      <p:cViewPr>
        <p:scale>
          <a:sx n="60" d="100"/>
          <a:sy n="60" d="100"/>
        </p:scale>
        <p:origin x="-2304" y="-672"/>
      </p:cViewPr>
      <p:guideLst>
        <p:guide orient="horz" pos="2160"/>
        <p:guide orient="horz" pos="672"/>
        <p:guide pos="2880"/>
        <p:guide pos="240"/>
        <p:guide pos="4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572E0-08BA-4505-8842-295AED4BC35E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58E-ED50-442B-BD35-5EF11997A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4840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4B83-ACB4-49E6-B4F6-BA54F385EB1B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9A34-B105-4741-AC7F-8EBF458DA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9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7" name="Picture 1" descr="C:\Users\jawad.ansari\Desktop\De Gruyter\Rave Logo - (MS Office &amp; Multimedia)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"/>
            <a:ext cx="2813050" cy="16105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38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12A67294-A758-4ADD-A8A5-85E2ECBAA8D6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r>
              <a:rPr lang="en-US" dirty="0" smtClean="0"/>
              <a:t>www.rave-tech.com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9248" y="39624"/>
            <a:ext cx="124650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38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4500" y="2489537"/>
            <a:ext cx="3124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yriad Pro" pitchFamily="34" charset="0"/>
              </a:rPr>
              <a:t>Thank  You</a:t>
            </a:r>
          </a:p>
          <a:p>
            <a:r>
              <a:rPr lang="en-US" sz="1500" dirty="0" smtClean="0">
                <a:latin typeface="Myriad Pro" pitchFamily="34" charset="0"/>
              </a:rPr>
              <a:t>Web: www.rave-tech.com </a:t>
            </a:r>
          </a:p>
          <a:p>
            <a:r>
              <a:rPr lang="en-US" sz="1500" dirty="0" smtClean="0">
                <a:latin typeface="Myriad Pro" pitchFamily="34" charset="0"/>
              </a:rPr>
              <a:t>Email: info@rave-tech.com</a:t>
            </a:r>
            <a:endParaRPr lang="en-US" sz="1500" dirty="0">
              <a:latin typeface="Myriad Pro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 descr="C:\Users\jawad.ansari\Desktop\De Gruyter\Rave Logo - (MS Office &amp; Multimedia)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"/>
            <a:ext cx="2813050" cy="1610566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8"/>
          <p:cNvSpPr>
            <a:spLocks noChangeShapeType="1"/>
          </p:cNvSpPr>
          <p:nvPr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38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C:\Users\jawad.ansari\Desktop\De Gruyter\Rave Logo - (MS Office &amp; Multimedia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1" y="58042"/>
            <a:ext cx="1219200" cy="64217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657E-3838-49DF-9C99-299E75F65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54984"/>
            <a:ext cx="571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Myriad Pro" pitchFamily="34" charset="0"/>
              </a:rPr>
              <a:t>RPS - Formulary Complete</a:t>
            </a:r>
          </a:p>
          <a:p>
            <a:endParaRPr lang="fr-CA" sz="2000" b="1" dirty="0" smtClean="0">
              <a:latin typeface="Myriad Pro" pitchFamily="34" charset="0"/>
            </a:endParaRPr>
          </a:p>
          <a:p>
            <a:r>
              <a:rPr lang="en-US" sz="2000" b="1" dirty="0" smtClean="0">
                <a:latin typeface="Myriad Pro" pitchFamily="34" charset="0"/>
              </a:rPr>
              <a:t>Sprint </a:t>
            </a:r>
            <a:r>
              <a:rPr lang="en-US" sz="2000" b="1" dirty="0" smtClean="0">
                <a:latin typeface="Myriad Pro" pitchFamily="34" charset="0"/>
              </a:rPr>
              <a:t>9 </a:t>
            </a:r>
            <a:r>
              <a:rPr lang="en-US" sz="2000" b="1" dirty="0" smtClean="0">
                <a:latin typeface="Myriad Pro" pitchFamily="34" charset="0"/>
              </a:rPr>
              <a:t>Planning</a:t>
            </a:r>
            <a:endParaRPr lang="fr-CA" sz="2000" b="1" dirty="0" smtClean="0">
              <a:latin typeface="Myriad Pro" pitchFamily="34" charset="0"/>
            </a:endParaRPr>
          </a:p>
          <a:p>
            <a:endParaRPr lang="fr-CA" sz="2000" b="1" dirty="0" smtClean="0">
              <a:latin typeface="Myriad Pro" pitchFamily="34" charset="0"/>
            </a:endParaRPr>
          </a:p>
          <a:p>
            <a:endParaRPr lang="en-US" sz="2000" b="1" dirty="0" smtClean="0">
              <a:latin typeface="Myriad Pro" pitchFamily="34" charset="0"/>
            </a:endParaRPr>
          </a:p>
          <a:p>
            <a:endParaRPr lang="en-US" sz="2000" b="1" dirty="0"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04800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9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Deliverables’ Status</a:t>
            </a:r>
            <a:endParaRPr lang="en-US" sz="2000" dirty="0" smtClean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914399"/>
          <a:ext cx="8839202" cy="460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495800"/>
                <a:gridCol w="1533660"/>
                <a:gridCol w="1742942"/>
              </a:tblGrid>
              <a:tr h="631409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FC-679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access to status editor from local record page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FC-685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Published change to local record not "taking" in live content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FC-687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Welcome back sign not working properly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8855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FC-459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Formulary Status appears to a record if view a record which has formulary status.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8125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FC-486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FC-63_View Published Version link is not working as expected while adding a new record.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baseline="0" dirty="0" smtClean="0"/>
                    </a:p>
                  </a:txBody>
                  <a:tcPr/>
                </a:tc>
              </a:tr>
              <a:tr h="93002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FC-475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 Users-New users are not getting displayed in the list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11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9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Retrospective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668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Worked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Frequent check-ins, and prompt code reviews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High level design approval from Ian.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can be improved</a:t>
            </a:r>
          </a:p>
          <a:p>
            <a:pPr marL="465138" lvl="1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Release Process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James working on this. (Automatic Deployments)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Development and test environment. </a:t>
            </a:r>
          </a:p>
          <a:p>
            <a:pPr marL="922338" lvl="3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Two separate environments being created on Cloud (Dev and QA)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Logging time in JIRA</a:t>
            </a:r>
          </a:p>
          <a:p>
            <a:pPr marL="922338" lvl="3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Observed improvements, but needs betterment. 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 on functionalities to be asked earlier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793750" lvl="1" indent="122238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12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Definition of Done</a:t>
            </a:r>
            <a:endParaRPr lang="en-US" sz="200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Definition of Done will be the System Test Cases  as approved by RPS</a:t>
            </a: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13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Change</a:t>
            </a:r>
            <a:r>
              <a:rPr lang="en-GB" sz="2000" kern="0" dirty="0" smtClean="0">
                <a:solidFill>
                  <a:srgbClr val="FF0000"/>
                </a:solidFill>
                <a:latin typeface="Myriad   "/>
              </a:rPr>
              <a:t> </a:t>
            </a:r>
            <a:r>
              <a:rPr lang="en-GB" sz="2000" kern="0" dirty="0" smtClean="0">
                <a:latin typeface="Myriad   "/>
              </a:rPr>
              <a:t>Requests</a:t>
            </a:r>
            <a:endParaRPr lang="en-US" sz="2000" kern="0" dirty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066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1600" dirty="0" smtClean="0">
                <a:latin typeface="Myriad   "/>
              </a:rPr>
              <a:t>Manage Directories for BNF and </a:t>
            </a:r>
            <a:r>
              <a:rPr lang="en-US" sz="1600" dirty="0" err="1" smtClean="0">
                <a:latin typeface="Myriad   "/>
              </a:rPr>
              <a:t>BNFc</a:t>
            </a:r>
            <a:r>
              <a:rPr lang="en-US" sz="1600" dirty="0" smtClean="0">
                <a:latin typeface="Myriad   "/>
              </a:rPr>
              <a:t> implemented</a:t>
            </a:r>
          </a:p>
          <a:p>
            <a:pPr marL="285750" indent="-285750"/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Applying Formulary Status for Drug Therapeutic combination. (Adding, editing, and auditing included)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1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14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9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Retrospective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501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Worked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Frequent check-ins, and prompt code reviews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High level design approval from Ian.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can be improved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Stable Development and test environment. </a:t>
            </a:r>
          </a:p>
          <a:p>
            <a:pPr marL="922338" lvl="3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Two separate environments being created on Cloud (Dev and QA)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smtClean="0">
                <a:latin typeface="Myriad   "/>
                <a:cs typeface="Segoe UI" pitchFamily="34" charset="0"/>
              </a:rPr>
              <a:t>Questions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on functionalities to be asked earlier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793750" lvl="1" indent="122238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15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37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Non Stable Development and Test environment  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The delay caused due to environmental issues can impact deliverables..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Environment issues identified in previous sprint are to be resolved on priority. 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Multiple meetings if required to iron out open issues.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Budget 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 contd.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latin typeface="Myriad   "/>
                <a:cs typeface="Segoe UI" pitchFamily="34" charset="0"/>
              </a:rPr>
              <a:t>Turnaround time for clarifications </a:t>
            </a:r>
            <a:r>
              <a:rPr lang="en-US" sz="1600" kern="0" dirty="0">
                <a:latin typeface="Myriad   "/>
                <a:cs typeface="Segoe UI" pitchFamily="34" charset="0"/>
              </a:rPr>
              <a:t>– Clarifications if not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answered at the earliest could </a:t>
            </a:r>
            <a:r>
              <a:rPr lang="en-US" sz="1600" kern="0" dirty="0">
                <a:latin typeface="Myriad   "/>
                <a:cs typeface="Segoe UI" pitchFamily="34" charset="0"/>
              </a:rPr>
              <a:t>impact on the deliverables/ cause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proactively share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list of clarifications with RPS periodically.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RPS to reply to clarifications with </a:t>
            </a:r>
            <a:r>
              <a:rPr lang="en-US" sz="1600" kern="0" dirty="0">
                <a:latin typeface="Myriad   "/>
                <a:cs typeface="Segoe UI" pitchFamily="34" charset="0"/>
              </a:rPr>
              <a:t>a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one </a:t>
            </a:r>
            <a:r>
              <a:rPr lang="en-US" sz="1600" kern="0" dirty="0">
                <a:latin typeface="Myriad   "/>
                <a:cs typeface="Segoe UI" pitchFamily="34" charset="0"/>
              </a:rPr>
              <a:t>day turnaround time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to minimize the impact </a:t>
            </a:r>
            <a:r>
              <a:rPr lang="en-US" sz="1600" kern="0" dirty="0">
                <a:latin typeface="Myriad   "/>
                <a:cs typeface="Segoe UI" pitchFamily="34" charset="0"/>
              </a:rPr>
              <a:t>on the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deliverables and avoid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continue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development </a:t>
            </a:r>
            <a:r>
              <a:rPr lang="en-US" sz="1600" kern="0" dirty="0">
                <a:latin typeface="Myriad   "/>
                <a:cs typeface="Segoe UI" pitchFamily="34" charset="0"/>
              </a:rPr>
              <a:t>making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assumptions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Idle Time, Budget 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 contd.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Not following coding best practices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Code not following best practices, leads to  Refactoring of code. This causes rework and impacts deliverables.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Peer review before checking-in code.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Ensuring the issues identified in earlier review are not repeated.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Budget 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 contd.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37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Delay in finalizing web design 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The delay in not getting a sign-off early into the sprint can impact deliverables..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Quick response from RPS on proposed changes by web design team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Multiple meetings if required to iron out open issues.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Discussion of design before working on a new module.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Budget 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solidFill>
                  <a:prstClr val="black"/>
                </a:solidFill>
                <a:latin typeface="Myriad   "/>
              </a:rPr>
              <a:t>Questions?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9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Myriad   "/>
              </a:rPr>
              <a:t>Agenda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28600" y="838200"/>
            <a:ext cx="8382000" cy="5562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Myriad Pro Semibold" charset="0"/>
                <a:cs typeface="Myriad Pro Semibold" charset="0"/>
              </a:rPr>
              <a:t>Sprint </a:t>
            </a:r>
            <a:r>
              <a:rPr lang="en-US" sz="1600" dirty="0" smtClean="0">
                <a:latin typeface="Myriad Pro Semibold" charset="0"/>
                <a:cs typeface="Myriad Pro Semibold" charset="0"/>
              </a:rPr>
              <a:t>9 </a:t>
            </a:r>
            <a:r>
              <a:rPr lang="en-US" sz="1600" dirty="0" smtClean="0">
                <a:latin typeface="Myriad Pro Semibold" charset="0"/>
                <a:cs typeface="Myriad Pro Semibold" charset="0"/>
              </a:rPr>
              <a:t>Deliverables’ Status</a:t>
            </a:r>
            <a:endParaRPr lang="en-US" sz="1600" dirty="0" smtClean="0">
              <a:latin typeface="Myriad   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9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metrics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9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Retrospective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smtClean="0">
                <a:latin typeface="Myriad   "/>
                <a:cs typeface="Segoe UI" pitchFamily="34" charset="0"/>
              </a:rPr>
              <a:t>Risks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&amp; Impact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Questions?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 smtClean="0">
              <a:latin typeface="Myriad   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3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04800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9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Deliverables’ Status</a:t>
            </a:r>
            <a:endParaRPr lang="en-US" sz="2000" dirty="0" smtClean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838201"/>
          <a:ext cx="8839202" cy="570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495800"/>
                <a:gridCol w="1533660"/>
                <a:gridCol w="1742942"/>
              </a:tblGrid>
              <a:tr h="567093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7561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FC-686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 options displaying when not logged in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7561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FC-447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FC50-Edit note functionality is not working properly.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7561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FC-604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 note link not working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System test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71561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FC-602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button for adding notes is unintuitive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System test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94515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FC-592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differences link still present on view previous version of a record or note page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600" baseline="0" dirty="0" smtClean="0"/>
                    </a:p>
                  </a:txBody>
                  <a:tcPr/>
                </a:tc>
              </a:tr>
              <a:tr h="11308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FC-34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Easily access local content creation to place a note on a record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4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04800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9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Deliverables’ Status</a:t>
            </a:r>
            <a:endParaRPr lang="en-US" sz="2000" dirty="0" smtClean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914399"/>
          <a:ext cx="8839202" cy="5578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495800"/>
                <a:gridCol w="1533660"/>
                <a:gridCol w="1742942"/>
              </a:tblGrid>
              <a:tr h="631409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FC-623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Approval process error (local note)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FC-36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previous version of note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FC-444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FC-147-Links/documents not getting opened in the records/notes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System test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8855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FC-441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 and File upload for Records and Notes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53342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FC-57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Reorder snippets and any note attached to a record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Confirmed on local test environment. Needs a deployment on cloud to confirm</a:t>
                      </a:r>
                    </a:p>
                    <a:p>
                      <a:endParaRPr lang="en-US" sz="1600" baseline="0" dirty="0" smtClean="0"/>
                    </a:p>
                  </a:txBody>
                  <a:tcPr/>
                </a:tc>
              </a:tr>
              <a:tr h="93002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FC-693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Notes should be valid with either a title or content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5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04800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9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Deliverables’ Status</a:t>
            </a:r>
            <a:endParaRPr lang="en-US" sz="2000" dirty="0" smtClean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914399"/>
          <a:ext cx="8839202" cy="555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495800"/>
                <a:gridCol w="1533660"/>
                <a:gridCol w="1742942"/>
              </a:tblGrid>
              <a:tr h="631409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FC-35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Amend a note on a record (NB duplicates FC-51)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in Progress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FC-639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note does not work: (1) publish immediately from admin page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FC-640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note does not work: (2) add from monograph page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885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FC-471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 "Delete directly" and "Recommend deletion" buttons are not available on create note page.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in Progress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533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FC-641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note does not work: (3) target selector has mind of its own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in Progress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600" baseline="0" dirty="0" smtClean="0"/>
                    </a:p>
                  </a:txBody>
                  <a:tcPr/>
                </a:tc>
              </a:tr>
              <a:tr h="93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 for admin to insert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noticeboard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notices on home page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04800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9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Deliverables’ Status</a:t>
            </a:r>
            <a:endParaRPr lang="en-US" sz="2000" dirty="0" smtClean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914399"/>
          <a:ext cx="8839202" cy="555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495800"/>
                <a:gridCol w="1533660"/>
                <a:gridCol w="1742942"/>
              </a:tblGrid>
              <a:tr h="631409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RSS feed on home page for drug recalls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FC-586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FC-438_Editing Formulary Status_Assigned Formulary Status on Thruptic use cannot be deleted.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FC-501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Recommend deletion "approve" button functionality is not working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8855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FC-699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 records where status is only change table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53342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FC-504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 not displayed when amended draft record is submitted for approval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baseline="0" dirty="0" smtClean="0"/>
                    </a:p>
                  </a:txBody>
                  <a:tcPr/>
                </a:tc>
              </a:tr>
              <a:tr h="93002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FC-512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 439-Formulary Status not getting assigned to monograph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04800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9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Deliverables’ Status</a:t>
            </a:r>
            <a:endParaRPr lang="en-US" sz="2000" dirty="0" smtClean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914399"/>
          <a:ext cx="8839202" cy="5121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495800"/>
                <a:gridCol w="1533660"/>
                <a:gridCol w="1742942"/>
              </a:tblGrid>
              <a:tr h="631409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FC-515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Directories - not able to delete a directory - displays internal server error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FC-582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Directories - not able to view the created directories and records in Documents on Home Page under local guidance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FC-506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 Users - Users with different associated formularies are displayed within the Manage users list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8855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FC-483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FC-238_Review Changes_Pending Approval Screen Links and Documents are increased each time when click on submitted record for approval and back button.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8125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FC-479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 147- Records -Able to save a published record as draft for the second time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baseline="0" dirty="0" smtClean="0"/>
                    </a:p>
                  </a:txBody>
                  <a:tcPr/>
                </a:tc>
              </a:tr>
              <a:tr h="93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FC-418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sign in button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04800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9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Deliverables’ Status</a:t>
            </a:r>
            <a:endParaRPr lang="en-US" sz="2000" dirty="0" smtClean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914399"/>
          <a:ext cx="8839202" cy="553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495800"/>
                <a:gridCol w="1533660"/>
                <a:gridCol w="1742942"/>
              </a:tblGrid>
              <a:tr h="631409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FC-417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password link showing for read only users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FC-416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 out button for not signed in users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FC-148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Easily access local record content editing page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Progress, delay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885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FC-70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Audit trail to include snippet associations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8125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Reviewer’s options for formulary status changes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baseline="0" dirty="0" smtClean="0"/>
                    </a:p>
                  </a:txBody>
                  <a:tcPr/>
                </a:tc>
              </a:tr>
              <a:tr h="93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Reviewer’s options for content changes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3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FC-41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Optionally skip ratification stage when deleting a note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04800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9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Deliverables’ Status</a:t>
            </a:r>
            <a:endParaRPr lang="en-US" sz="2000" dirty="0" smtClean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914399"/>
          <a:ext cx="8839202" cy="5526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495800"/>
                <a:gridCol w="1533660"/>
                <a:gridCol w="1742942"/>
              </a:tblGrid>
              <a:tr h="631409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story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FC-40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 content deletion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FC-31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 assigned formulary status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21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Formulary status marker to accompany drug record title in navigation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Progress, delay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885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FC-11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Formulary status options can be edited even if already applied to drug records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8125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FC-634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Workflow: Manage Publishing Queue is not the latest approved version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System Test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600" baseline="0" dirty="0" smtClean="0"/>
                    </a:p>
                  </a:txBody>
                  <a:tcPr/>
                </a:tc>
              </a:tr>
              <a:tr h="93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FC-635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Workflow: review submission page has duplicate buttons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3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FC-636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Workflow: Approve record deletion or record amendment not working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PT-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21277</TotalTime>
  <Words>1186</Words>
  <Application>Microsoft Office PowerPoint</Application>
  <PresentationFormat>On-screen Show (4:3)</PresentationFormat>
  <Paragraphs>308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Corporate PPT- Title page</vt:lpstr>
      <vt:lpstr>Custom Design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Formulary Complete Product Replacement</dc:title>
  <dc:creator>jawad.ansari@northgate-is.com</dc:creator>
  <cp:lastModifiedBy>Sandarbh Sharma</cp:lastModifiedBy>
  <cp:revision>827</cp:revision>
  <dcterms:created xsi:type="dcterms:W3CDTF">2011-08-30T13:10:06Z</dcterms:created>
  <dcterms:modified xsi:type="dcterms:W3CDTF">2016-02-27T12:10:09Z</dcterms:modified>
</cp:coreProperties>
</file>