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theme/theme4.xml" ContentType="application/vnd.openxmlformats-officedocument.theme+xml"/>
  <Override PartName="/ppt/theme/theme5.xml" ContentType="application/vnd.openxmlformats-officedocument.them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1" r:id="rId3"/>
  </p:sldMasterIdLst>
  <p:notesMasterIdLst>
    <p:notesMasterId r:id="rId26"/>
  </p:notesMasterIdLst>
  <p:handoutMasterIdLst>
    <p:handoutMasterId r:id="rId27"/>
  </p:handoutMasterIdLst>
  <p:sldIdLst>
    <p:sldId id="263" r:id="rId4"/>
    <p:sldId id="265" r:id="rId5"/>
    <p:sldId id="266" r:id="rId6"/>
    <p:sldId id="267" r:id="rId7"/>
    <p:sldId id="285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4" r:id="rId20"/>
    <p:sldId id="280" r:id="rId21"/>
    <p:sldId id="281" r:id="rId22"/>
    <p:sldId id="282" r:id="rId23"/>
    <p:sldId id="283" r:id="rId24"/>
    <p:sldId id="26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shwin.katkar" initials="r" lastIdx="3" clrIdx="0"/>
  <p:cmAuthor id="1" name="Vaibhav" initials="VM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59" autoAdjust="0"/>
    <p:restoredTop sz="94721" autoAdjust="0"/>
  </p:normalViewPr>
  <p:slideViewPr>
    <p:cSldViewPr>
      <p:cViewPr>
        <p:scale>
          <a:sx n="60" d="100"/>
          <a:sy n="60" d="100"/>
        </p:scale>
        <p:origin x="-1686" y="-276"/>
      </p:cViewPr>
      <p:guideLst>
        <p:guide orient="horz" pos="2160"/>
        <p:guide orient="horz" pos="672"/>
        <p:guide pos="2880"/>
        <p:guide pos="240"/>
        <p:guide pos="4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040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572E0-08BA-4505-8842-295AED4BC35E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DB58E-ED50-442B-BD35-5EF11997A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4840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F4B83-ACB4-49E6-B4F6-BA54F385EB1B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89A34-B105-4741-AC7F-8EBF458DAA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9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8"/>
          <p:cNvSpPr>
            <a:spLocks noChangeShapeType="1"/>
          </p:cNvSpPr>
          <p:nvPr userDrawn="1"/>
        </p:nvSpPr>
        <p:spPr bwMode="auto">
          <a:xfrm>
            <a:off x="457200" y="3886200"/>
            <a:ext cx="6324600" cy="0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38"/>
          <p:cNvSpPr>
            <a:spLocks noChangeShapeType="1"/>
          </p:cNvSpPr>
          <p:nvPr userDrawn="1"/>
        </p:nvSpPr>
        <p:spPr bwMode="auto">
          <a:xfrm>
            <a:off x="457200" y="2171700"/>
            <a:ext cx="6324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1689" y="659069"/>
            <a:ext cx="2082311" cy="597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7" name="Picture 1" descr="C:\Users\jawad.ansari\Desktop\De Gruyter\Rave Logo - (MS Office &amp; Multimedia)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04800"/>
            <a:ext cx="2813050" cy="16105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38"/>
          <p:cNvSpPr>
            <a:spLocks noChangeShapeType="1"/>
          </p:cNvSpPr>
          <p:nvPr userDrawn="1"/>
        </p:nvSpPr>
        <p:spPr bwMode="auto">
          <a:xfrm>
            <a:off x="0" y="6553198"/>
            <a:ext cx="9144000" cy="1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Line 38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fld id="{12A67294-A758-4ADD-A8A5-85E2ECBAA8D6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r>
              <a:rPr lang="en-US" dirty="0" smtClean="0"/>
              <a:t>www.rave-tech.com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fld id="{58990E15-FD39-4340-91B3-6236B54787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Rave_Logo (RGB- MS Office and Multimedia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9248" y="39624"/>
            <a:ext cx="1246506" cy="722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38"/>
          <p:cNvSpPr>
            <a:spLocks noChangeShapeType="1"/>
          </p:cNvSpPr>
          <p:nvPr userDrawn="1"/>
        </p:nvSpPr>
        <p:spPr bwMode="auto">
          <a:xfrm>
            <a:off x="0" y="6553198"/>
            <a:ext cx="9144000" cy="1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38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fld id="{58990E15-FD39-4340-91B3-6236B54787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38"/>
          <p:cNvSpPr>
            <a:spLocks noChangeShapeType="1"/>
          </p:cNvSpPr>
          <p:nvPr userDrawn="1"/>
        </p:nvSpPr>
        <p:spPr bwMode="auto">
          <a:xfrm>
            <a:off x="457200" y="3886200"/>
            <a:ext cx="6324600" cy="0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38"/>
          <p:cNvSpPr>
            <a:spLocks noChangeShapeType="1"/>
          </p:cNvSpPr>
          <p:nvPr userDrawn="1"/>
        </p:nvSpPr>
        <p:spPr bwMode="auto">
          <a:xfrm>
            <a:off x="457200" y="2171700"/>
            <a:ext cx="6324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44500" y="2489537"/>
            <a:ext cx="3124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Myriad Pro" pitchFamily="34" charset="0"/>
              </a:rPr>
              <a:t>Thank  You</a:t>
            </a:r>
          </a:p>
          <a:p>
            <a:r>
              <a:rPr lang="en-US" sz="1500" dirty="0" smtClean="0">
                <a:latin typeface="Myriad Pro" pitchFamily="34" charset="0"/>
              </a:rPr>
              <a:t>Web: www.rave-tech.com </a:t>
            </a:r>
          </a:p>
          <a:p>
            <a:r>
              <a:rPr lang="en-US" sz="1500" dirty="0" smtClean="0">
                <a:latin typeface="Myriad Pro" pitchFamily="34" charset="0"/>
              </a:rPr>
              <a:t>Email: info@rave-tech.com</a:t>
            </a:r>
            <a:endParaRPr lang="en-US" sz="1500" dirty="0">
              <a:latin typeface="Myriad Pro" pitchFamily="34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1689" y="659069"/>
            <a:ext cx="2082311" cy="597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" descr="C:\Users\jawad.ansari\Desktop\De Gruyter\Rave Logo - (MS Office &amp; Multimedia)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04800"/>
            <a:ext cx="2813050" cy="1610566"/>
          </a:xfrm>
          <a:prstGeom prst="rect">
            <a:avLst/>
          </a:prstGeom>
          <a:noFill/>
        </p:spPr>
      </p:pic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8"/>
          <p:cNvSpPr>
            <a:spLocks noChangeShapeType="1"/>
          </p:cNvSpPr>
          <p:nvPr/>
        </p:nvSpPr>
        <p:spPr bwMode="auto">
          <a:xfrm>
            <a:off x="0" y="6553198"/>
            <a:ext cx="9144000" cy="1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Line 38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fld id="{58990E15-FD39-4340-91B3-6236B54787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C:\Users\jawad.ansari\Desktop\De Gruyter\Rave Logo - (MS Office &amp; Multimedia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1" y="58042"/>
            <a:ext cx="1219200" cy="64217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7657E-3838-49DF-9C99-299E75F65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54984"/>
            <a:ext cx="571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Myriad Pro" pitchFamily="34" charset="0"/>
              </a:rPr>
              <a:t>RPS - Formulary Complete</a:t>
            </a:r>
          </a:p>
          <a:p>
            <a:endParaRPr lang="fr-CA" sz="2000" b="1" dirty="0" smtClean="0">
              <a:latin typeface="Myriad Pro" pitchFamily="34" charset="0"/>
            </a:endParaRPr>
          </a:p>
          <a:p>
            <a:r>
              <a:rPr lang="en-US" sz="2000" b="1" dirty="0" smtClean="0">
                <a:latin typeface="Myriad Pro" pitchFamily="34" charset="0"/>
              </a:rPr>
              <a:t>Sprint </a:t>
            </a:r>
            <a:r>
              <a:rPr lang="en-US" sz="2000" b="1" dirty="0" smtClean="0">
                <a:latin typeface="Myriad Pro" pitchFamily="34" charset="0"/>
              </a:rPr>
              <a:t>6</a:t>
            </a:r>
            <a:r>
              <a:rPr lang="en-US" sz="2000" b="1" dirty="0" smtClean="0">
                <a:latin typeface="Myriad Pro" pitchFamily="34" charset="0"/>
              </a:rPr>
              <a:t> </a:t>
            </a:r>
            <a:r>
              <a:rPr lang="en-US" sz="2000" b="1" dirty="0" smtClean="0">
                <a:latin typeface="Myriad Pro" pitchFamily="34" charset="0"/>
              </a:rPr>
              <a:t>Planning</a:t>
            </a:r>
            <a:endParaRPr lang="fr-CA" sz="2000" b="1" dirty="0" smtClean="0">
              <a:latin typeface="Myriad Pro" pitchFamily="34" charset="0"/>
            </a:endParaRPr>
          </a:p>
          <a:p>
            <a:endParaRPr lang="fr-CA" sz="2000" b="1" dirty="0" smtClean="0">
              <a:latin typeface="Myriad Pro" pitchFamily="34" charset="0"/>
            </a:endParaRPr>
          </a:p>
          <a:p>
            <a:endParaRPr lang="en-US" sz="2000" b="1" dirty="0" smtClean="0">
              <a:latin typeface="Myriad Pro" pitchFamily="34" charset="0"/>
            </a:endParaRPr>
          </a:p>
          <a:p>
            <a:endParaRPr lang="en-US" sz="2000" b="1" dirty="0"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10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Overall Project Status contd. 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83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>
              <a:latin typeface="Myriad   "/>
              <a:cs typeface="Segoe UI" pitchFamily="34" charset="0"/>
            </a:endParaRPr>
          </a:p>
          <a:p>
            <a:pPr marL="0" lvl="1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15696878"/>
              </p:ext>
            </p:extLst>
          </p:nvPr>
        </p:nvGraphicFramePr>
        <p:xfrm>
          <a:off x="152400" y="838200"/>
          <a:ext cx="88392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/>
                <a:gridCol w="1591056"/>
                <a:gridCol w="1712013"/>
                <a:gridCol w="28843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Deliverables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Plan of 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Revised Plan of 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Monitor content changes: audit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Export formulary content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These</a:t>
                      </a:r>
                      <a:r>
                        <a:rPr lang="en-US" baseline="0" dirty="0" smtClean="0"/>
                        <a:t> reports are still under discussion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Admin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</a:t>
                      </a:r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Drug</a:t>
                      </a:r>
                      <a:r>
                        <a:rPr lang="en-US" baseline="0" dirty="0" smtClean="0"/>
                        <a:t> Comparison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De-scoped (Comparison</a:t>
                      </a:r>
                      <a:r>
                        <a:rPr lang="en-US" baseline="0" dirty="0" smtClean="0"/>
                        <a:t> across drugs still in scope)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Annotation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De-scoped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View Changes</a:t>
                      </a:r>
                      <a:r>
                        <a:rPr lang="en-US" baseline="0" dirty="0" smtClean="0"/>
                        <a:t> across BNF versions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</a:t>
                      </a:r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Reduced</a:t>
                      </a:r>
                      <a:r>
                        <a:rPr lang="en-US" baseline="0" dirty="0" smtClean="0"/>
                        <a:t> scope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Migration 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3 onwards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</a:t>
                      </a:r>
                      <a:r>
                        <a:rPr lang="en-US" dirty="0" smtClean="0"/>
                        <a:t>6,7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Migration activity </a:t>
                      </a:r>
                      <a:r>
                        <a:rPr lang="en-US" sz="1800" dirty="0" smtClean="0"/>
                        <a:t> was initiated </a:t>
                      </a:r>
                      <a:r>
                        <a:rPr lang="en-US" sz="1800" baseline="0" dirty="0" smtClean="0"/>
                        <a:t>in </a:t>
                      </a:r>
                      <a:r>
                        <a:rPr lang="en-US" sz="1800" baseline="0" dirty="0" smtClean="0"/>
                        <a:t>sprint 5.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To be continued in Sprint 6,7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475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11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6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Plan  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83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>
              <a:latin typeface="Myriad   "/>
              <a:cs typeface="Segoe UI" pitchFamily="34" charset="0"/>
            </a:endParaRPr>
          </a:p>
          <a:p>
            <a:pPr marL="0" lvl="1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15696878"/>
              </p:ext>
            </p:extLst>
          </p:nvPr>
        </p:nvGraphicFramePr>
        <p:xfrm>
          <a:off x="152400" y="838201"/>
          <a:ext cx="8839201" cy="5452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7643"/>
                <a:gridCol w="4261757"/>
                <a:gridCol w="2209801"/>
              </a:tblGrid>
              <a:tr h="356190">
                <a:tc>
                  <a:txBody>
                    <a:bodyPr/>
                    <a:lstStyle/>
                    <a:p>
                      <a:r>
                        <a:rPr lang="en-US" dirty="0" smtClean="0"/>
                        <a:t>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853439"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Audit trail log of all admin actions 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Only logging information in database, not generating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915291"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Setting Formulary Status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for drug depending on breadcrumb</a:t>
                      </a:r>
                    </a:p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for local records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Appearing of customer data on FC.</a:t>
                      </a:r>
                      <a:endParaRPr lang="en-US" sz="1600" dirty="0"/>
                    </a:p>
                  </a:txBody>
                  <a:tcPr/>
                </a:tc>
              </a:tr>
              <a:tr h="1276348"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Changes for "Related info"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 formulary Status, compare drugs etc.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aseline="0" dirty="0" smtClean="0"/>
                    </a:p>
                  </a:txBody>
                  <a:tcPr/>
                </a:tc>
              </a:tr>
              <a:tr h="1276348"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Pending Work for search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 by VTM or AMP id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 by record title (drugs, treatment summaries, preparations, interactions, borderline substances, wound management etc)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 for local records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 auto-complete for all relevant record types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and build search results page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Add-on to existing Search functionality.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475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12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6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Plan  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83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>
              <a:latin typeface="Myriad   "/>
              <a:cs typeface="Segoe UI" pitchFamily="34" charset="0"/>
            </a:endParaRPr>
          </a:p>
          <a:p>
            <a:pPr marL="0" lvl="1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15696878"/>
              </p:ext>
            </p:extLst>
          </p:nvPr>
        </p:nvGraphicFramePr>
        <p:xfrm>
          <a:off x="152400" y="822960"/>
          <a:ext cx="8763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4343400"/>
                <a:gridCol w="2057400"/>
              </a:tblGrid>
              <a:tr h="338896">
                <a:tc>
                  <a:txBody>
                    <a:bodyPr/>
                    <a:lstStyle/>
                    <a:p>
                      <a:r>
                        <a:rPr lang="en-US" dirty="0" smtClean="0"/>
                        <a:t>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Migration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Activity (To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be continued)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 data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migrated  from </a:t>
                      </a:r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Elastic Search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Complete pending development and testing for Sprint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Roll over work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Pending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Testing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be completed.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Managing Directories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Functionality for FC.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Directories to be introduced for  publications BNF and BNFC</a:t>
                      </a: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3" indent="-3492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7D19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is a “change” that will be picked up in Sprint 6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475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13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 smtClean="0">
                <a:latin typeface="Myriad   "/>
              </a:rPr>
              <a:t>Sprint  </a:t>
            </a:r>
            <a:r>
              <a:rPr lang="en-GB" sz="2000" kern="0" dirty="0" smtClean="0">
                <a:latin typeface="Myriad   "/>
              </a:rPr>
              <a:t>6 </a:t>
            </a:r>
            <a:r>
              <a:rPr lang="en-GB" sz="2000" kern="0" dirty="0" smtClean="0">
                <a:latin typeface="Myriad   "/>
              </a:rPr>
              <a:t>Plan - A </a:t>
            </a:r>
            <a:endParaRPr lang="en-US" sz="2000" kern="0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143000"/>
            <a:ext cx="8077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  <a:p>
            <a:endParaRPr lang="en-US" sz="1600" dirty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5410200"/>
            <a:ext cx="807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latin typeface="Myriad   "/>
            </a:endParaRPr>
          </a:p>
          <a:p>
            <a:r>
              <a:rPr lang="en-US" sz="1600" dirty="0" smtClean="0">
                <a:latin typeface="Myriad   "/>
              </a:rPr>
              <a:t>All spare capacity will be used for </a:t>
            </a:r>
            <a:r>
              <a:rPr lang="en-US" sz="1600" dirty="0" smtClean="0">
                <a:latin typeface="Myriad   "/>
              </a:rPr>
              <a:t>stabilizing the code, regression testing etc. </a:t>
            </a:r>
            <a:endParaRPr lang="en-US" sz="1600" dirty="0" smtClean="0">
              <a:latin typeface="Myriad   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808" y="1192212"/>
            <a:ext cx="8926992" cy="383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9516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14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 smtClean="0">
                <a:latin typeface="Myriad   "/>
              </a:rPr>
              <a:t>Sprint  </a:t>
            </a:r>
            <a:r>
              <a:rPr lang="en-GB" sz="2000" kern="0" dirty="0" smtClean="0">
                <a:latin typeface="Myriad   "/>
              </a:rPr>
              <a:t>6 </a:t>
            </a:r>
            <a:r>
              <a:rPr lang="en-GB" sz="2000" kern="0" dirty="0" smtClean="0">
                <a:latin typeface="Myriad   "/>
              </a:rPr>
              <a:t>Plan – B (contingency)</a:t>
            </a:r>
            <a:endParaRPr lang="en-US" sz="2000" kern="0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143000"/>
            <a:ext cx="8077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  <a:p>
            <a:endParaRPr lang="en-US" sz="1600" dirty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4876800"/>
            <a:ext cx="8077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Myriad   "/>
              </a:rPr>
              <a:t>Plan B </a:t>
            </a:r>
            <a:r>
              <a:rPr lang="en-US" sz="1600" dirty="0" smtClean="0">
                <a:latin typeface="Myriad   "/>
              </a:rPr>
              <a:t>has additional testing resources added, if required to complete testing for migration</a:t>
            </a:r>
            <a:endParaRPr lang="en-US" sz="1600" dirty="0" smtClean="0">
              <a:latin typeface="Myriad   "/>
            </a:endParaRPr>
          </a:p>
          <a:p>
            <a:r>
              <a:rPr lang="en-US" sz="1600" dirty="0" smtClean="0">
                <a:latin typeface="Myriad   "/>
              </a:rPr>
              <a:t>This </a:t>
            </a:r>
            <a:r>
              <a:rPr lang="en-US" sz="1600" dirty="0" smtClean="0">
                <a:latin typeface="Myriad   "/>
              </a:rPr>
              <a:t>plan will come into play if </a:t>
            </a:r>
            <a:r>
              <a:rPr lang="en-US" sz="1600" dirty="0" smtClean="0">
                <a:latin typeface="Myriad   "/>
              </a:rPr>
              <a:t>there is a risk identified by 24</a:t>
            </a:r>
            <a:r>
              <a:rPr lang="en-US" sz="1600" baseline="30000" dirty="0" smtClean="0">
                <a:latin typeface="Myriad   "/>
              </a:rPr>
              <a:t>th</a:t>
            </a:r>
            <a:r>
              <a:rPr lang="en-US" sz="1600" dirty="0" smtClean="0">
                <a:latin typeface="Myriad   "/>
              </a:rPr>
              <a:t> December</a:t>
            </a:r>
            <a:endParaRPr lang="en-US" sz="1600" dirty="0" smtClean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  <a:p>
            <a:r>
              <a:rPr lang="en-US" sz="1600" dirty="0" smtClean="0">
                <a:latin typeface="Myriad   "/>
              </a:rPr>
              <a:t>All spare capacity will be used for stabilizing the code, regression testing etc. </a:t>
            </a:r>
          </a:p>
          <a:p>
            <a:endParaRPr lang="en-US" sz="1600" dirty="0" smtClean="0">
              <a:latin typeface="Myriad   "/>
            </a:endParaRPr>
          </a:p>
          <a:p>
            <a:endParaRPr lang="en-US" sz="1600" dirty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8382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68188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15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Definition of Done</a:t>
            </a:r>
            <a:endParaRPr lang="en-US" sz="2000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143000"/>
            <a:ext cx="8077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Myriad   "/>
              </a:rPr>
              <a:t>Definition of Done will be the System Test Cases  as approved by RPS</a:t>
            </a:r>
          </a:p>
          <a:p>
            <a:endParaRPr lang="en-US" sz="1600" dirty="0" smtClean="0">
              <a:latin typeface="Myriad   "/>
            </a:endParaRPr>
          </a:p>
          <a:p>
            <a:endParaRPr lang="en-US" sz="1600" dirty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45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16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 smtClean="0">
                <a:latin typeface="Myriad   "/>
              </a:rPr>
              <a:t>Change</a:t>
            </a:r>
            <a:r>
              <a:rPr lang="en-GB" sz="2000" kern="0" dirty="0" smtClean="0">
                <a:solidFill>
                  <a:srgbClr val="FF0000"/>
                </a:solidFill>
                <a:latin typeface="Myriad   "/>
              </a:rPr>
              <a:t> </a:t>
            </a:r>
            <a:r>
              <a:rPr lang="en-GB" sz="2000" kern="0" dirty="0" smtClean="0">
                <a:latin typeface="Myriad   "/>
              </a:rPr>
              <a:t>Requests</a:t>
            </a:r>
            <a:endParaRPr lang="en-US" sz="2000" kern="0" dirty="0">
              <a:latin typeface="Myriad   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10668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1600" dirty="0" smtClean="0">
                <a:latin typeface="Myriad   "/>
              </a:rPr>
              <a:t>Not Applicable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latin typeface="Myriad   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713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17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>
                <a:latin typeface="Myriad   "/>
              </a:rPr>
              <a:t>Risks &amp; </a:t>
            </a:r>
            <a:r>
              <a:rPr lang="en-GB" sz="2000" kern="0" dirty="0" smtClean="0">
                <a:latin typeface="Myriad   "/>
              </a:rPr>
              <a:t>Impact</a:t>
            </a:r>
            <a:endParaRPr lang="en-US" sz="2000" dirty="0">
              <a:latin typeface="Myriad   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838200"/>
            <a:ext cx="8763000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Non Stable Development and Test environment </a:t>
            </a:r>
            <a:r>
              <a:rPr lang="en-US" sz="1600" b="1" kern="0" dirty="0" smtClean="0">
                <a:latin typeface="Myriad   "/>
                <a:cs typeface="Segoe UI" pitchFamily="34" charset="0"/>
              </a:rPr>
              <a:t>  </a:t>
            </a:r>
            <a:r>
              <a:rPr lang="en-US" sz="1600" kern="0" dirty="0">
                <a:latin typeface="Myriad   "/>
                <a:cs typeface="Segoe UI" pitchFamily="34" charset="0"/>
              </a:rPr>
              <a:t>–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 The delay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caused due to environmental issues can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impact deliverables..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Mitigation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Environment issues identified in previous sprint are to be resolved on priority. 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Multiple meetings if required to iron out open issues.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Contingency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Impact</a:t>
            </a: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Budget and Schedule</a:t>
            </a:r>
          </a:p>
        </p:txBody>
      </p:sp>
    </p:spTree>
    <p:extLst>
      <p:ext uri="{BB962C8B-B14F-4D97-AF65-F5344CB8AC3E}">
        <p14:creationId xmlns="" xmlns:p14="http://schemas.microsoft.com/office/powerpoint/2010/main" val="12619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18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>
                <a:latin typeface="Myriad   "/>
              </a:rPr>
              <a:t>Risks &amp; </a:t>
            </a:r>
            <a:r>
              <a:rPr lang="en-GB" sz="2000" kern="0" dirty="0" smtClean="0">
                <a:latin typeface="Myriad   "/>
              </a:rPr>
              <a:t>Impact contd.</a:t>
            </a:r>
            <a:endParaRPr lang="en-US" sz="2000" dirty="0">
              <a:latin typeface="Myriad   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838200"/>
            <a:ext cx="8763000" cy="413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>
                <a:latin typeface="Myriad   "/>
                <a:cs typeface="Segoe UI" pitchFamily="34" charset="0"/>
              </a:rPr>
              <a:t>Turnaround time for clarifications </a:t>
            </a:r>
            <a:r>
              <a:rPr lang="en-US" sz="1600" kern="0" dirty="0">
                <a:latin typeface="Myriad   "/>
                <a:cs typeface="Segoe UI" pitchFamily="34" charset="0"/>
              </a:rPr>
              <a:t>– Clarifications if not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answered at the earliest could </a:t>
            </a:r>
            <a:r>
              <a:rPr lang="en-US" sz="1600" kern="0" dirty="0">
                <a:latin typeface="Myriad   "/>
                <a:cs typeface="Segoe UI" pitchFamily="34" charset="0"/>
              </a:rPr>
              <a:t>impact on the deliverables/ cause rework.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Mitigation</a:t>
            </a: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Rave </a:t>
            </a:r>
            <a:r>
              <a:rPr lang="en-US" sz="1600" kern="0" dirty="0">
                <a:latin typeface="Myriad   "/>
                <a:cs typeface="Segoe UI" pitchFamily="34" charset="0"/>
              </a:rPr>
              <a:t>to proactively share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list of clarifications with RPS periodically.</a:t>
            </a: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RPS to reply to clarifications with </a:t>
            </a:r>
            <a:r>
              <a:rPr lang="en-US" sz="1600" kern="0" dirty="0">
                <a:latin typeface="Myriad   "/>
                <a:cs typeface="Segoe UI" pitchFamily="34" charset="0"/>
              </a:rPr>
              <a:t>a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one </a:t>
            </a:r>
            <a:r>
              <a:rPr lang="en-US" sz="1600" kern="0" dirty="0">
                <a:latin typeface="Myriad   "/>
                <a:cs typeface="Segoe UI" pitchFamily="34" charset="0"/>
              </a:rPr>
              <a:t>day turnaround time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to minimize the impact </a:t>
            </a:r>
            <a:r>
              <a:rPr lang="en-US" sz="1600" kern="0" dirty="0">
                <a:latin typeface="Myriad   "/>
                <a:cs typeface="Segoe UI" pitchFamily="34" charset="0"/>
              </a:rPr>
              <a:t>on the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deliverables and avoid rework.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Contingency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Rave </a:t>
            </a:r>
            <a:r>
              <a:rPr lang="en-US" sz="1600" kern="0" dirty="0">
                <a:latin typeface="Myriad   "/>
                <a:cs typeface="Segoe UI" pitchFamily="34" charset="0"/>
              </a:rPr>
              <a:t>to continue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development </a:t>
            </a:r>
            <a:r>
              <a:rPr lang="en-US" sz="1600" kern="0" dirty="0">
                <a:latin typeface="Myriad   "/>
                <a:cs typeface="Segoe UI" pitchFamily="34" charset="0"/>
              </a:rPr>
              <a:t>making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assumptions</a:t>
            </a:r>
            <a:endParaRPr lang="en-US" sz="1600" kern="0" dirty="0">
              <a:latin typeface="Myriad   "/>
              <a:cs typeface="Segoe UI" pitchFamily="34" charset="0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Impact</a:t>
            </a: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Idle Time, Budget and Schedule</a:t>
            </a:r>
          </a:p>
        </p:txBody>
      </p:sp>
    </p:spTree>
    <p:extLst>
      <p:ext uri="{BB962C8B-B14F-4D97-AF65-F5344CB8AC3E}">
        <p14:creationId xmlns="" xmlns:p14="http://schemas.microsoft.com/office/powerpoint/2010/main" val="12619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19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>
                <a:latin typeface="Myriad   "/>
              </a:rPr>
              <a:t>Risks &amp; </a:t>
            </a:r>
            <a:r>
              <a:rPr lang="en-GB" sz="2000" kern="0" dirty="0" smtClean="0">
                <a:latin typeface="Myriad   "/>
              </a:rPr>
              <a:t>Impact contd.</a:t>
            </a:r>
            <a:endParaRPr lang="en-US" sz="2000" dirty="0">
              <a:latin typeface="Myriad   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838200"/>
            <a:ext cx="8763000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Not following coding best practices </a:t>
            </a:r>
            <a:r>
              <a:rPr lang="en-US" sz="1600" kern="0" dirty="0">
                <a:latin typeface="Myriad   "/>
                <a:cs typeface="Segoe UI" pitchFamily="34" charset="0"/>
              </a:rPr>
              <a:t>–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 Code not following best practices, leads to  Refactoring of code. This causes rework and impacts deliverables.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Mitigation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Peer review before checking-in code.</a:t>
            </a: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Ensuring the issues identified in earlier review are not repeated.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Contingency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Impact</a:t>
            </a: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Budget and Schedule</a:t>
            </a:r>
          </a:p>
        </p:txBody>
      </p:sp>
    </p:spTree>
    <p:extLst>
      <p:ext uri="{BB962C8B-B14F-4D97-AF65-F5344CB8AC3E}">
        <p14:creationId xmlns="" xmlns:p14="http://schemas.microsoft.com/office/powerpoint/2010/main" val="12619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04800"/>
            <a:ext cx="2971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Myriad   "/>
              </a:rPr>
              <a:t>Agenda</a:t>
            </a:r>
            <a:endParaRPr lang="en-US" sz="2000" dirty="0">
              <a:solidFill>
                <a:schemeClr val="tx1"/>
              </a:solidFill>
              <a:latin typeface="Myriad   "/>
            </a:endParaRPr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2</a:t>
            </a:fld>
            <a:endParaRPr lang="en-US" dirty="0">
              <a:latin typeface="Myriad   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228600" y="838200"/>
            <a:ext cx="8382000" cy="55626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Myriad Pro Semibold" charset="0"/>
                <a:cs typeface="Myriad Pro Semibold" charset="0"/>
              </a:rPr>
              <a:t>Sprint  </a:t>
            </a:r>
            <a:r>
              <a:rPr lang="en-US" sz="1600" dirty="0" smtClean="0">
                <a:latin typeface="Myriad Pro Semibold" charset="0"/>
                <a:cs typeface="Myriad Pro Semibold" charset="0"/>
              </a:rPr>
              <a:t>5 </a:t>
            </a:r>
            <a:r>
              <a:rPr lang="en-US" sz="1600" dirty="0" smtClean="0">
                <a:latin typeface="Myriad Pro Semibold" charset="0"/>
                <a:cs typeface="Myriad Pro Semibold" charset="0"/>
              </a:rPr>
              <a:t>Deliverables’ Status</a:t>
            </a:r>
            <a:endParaRPr lang="en-US" sz="1600" dirty="0" smtClean="0">
              <a:latin typeface="Myriad   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Sprint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5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Retrospective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Sprint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5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metrics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Project Status</a:t>
            </a:r>
            <a:endParaRPr lang="en-US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Sprint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6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Plan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GB" sz="1600" kern="0" dirty="0" smtClean="0">
                <a:latin typeface="Myriad   "/>
                <a:cs typeface="Segoe UI" pitchFamily="34" charset="0"/>
              </a:rPr>
              <a:t>Sprint </a:t>
            </a:r>
            <a:r>
              <a:rPr lang="en-GB" sz="1600" kern="0" dirty="0" smtClean="0">
                <a:latin typeface="Myriad   "/>
                <a:cs typeface="Segoe UI" pitchFamily="34" charset="0"/>
              </a:rPr>
              <a:t>6 </a:t>
            </a:r>
            <a:r>
              <a:rPr lang="en-GB" sz="1600" kern="0" dirty="0" smtClean="0">
                <a:latin typeface="Myriad   "/>
                <a:cs typeface="Segoe UI" pitchFamily="34" charset="0"/>
              </a:rPr>
              <a:t>Implementation Plan A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GB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GB" sz="1600" kern="0" dirty="0" smtClean="0">
                <a:latin typeface="Myriad   "/>
                <a:cs typeface="Segoe UI" pitchFamily="34" charset="0"/>
              </a:rPr>
              <a:t>Sprint </a:t>
            </a:r>
            <a:r>
              <a:rPr lang="en-GB" sz="1600" kern="0" dirty="0" smtClean="0">
                <a:latin typeface="Myriad   "/>
                <a:cs typeface="Segoe UI" pitchFamily="34" charset="0"/>
              </a:rPr>
              <a:t>6 </a:t>
            </a:r>
            <a:r>
              <a:rPr lang="en-GB" sz="1600" kern="0" dirty="0" smtClean="0">
                <a:latin typeface="Myriad   "/>
                <a:cs typeface="Segoe UI" pitchFamily="34" charset="0"/>
              </a:rPr>
              <a:t>Implementation Plan B (Contingency)</a:t>
            </a:r>
            <a:endParaRPr lang="en-GB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GB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Change Requests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Risks &amp; Impact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Questions?</a:t>
            </a:r>
            <a:endParaRPr lang="en-US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GB" sz="1600" kern="0" dirty="0" smtClean="0">
              <a:latin typeface="Myriad   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20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>
                <a:latin typeface="Myriad   "/>
              </a:rPr>
              <a:t>Risks &amp; </a:t>
            </a:r>
            <a:r>
              <a:rPr lang="en-GB" sz="2000" kern="0" dirty="0" smtClean="0">
                <a:latin typeface="Myriad   "/>
              </a:rPr>
              <a:t>Impact contd.</a:t>
            </a:r>
            <a:endParaRPr lang="en-US" sz="2000" dirty="0">
              <a:latin typeface="Myriad   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838200"/>
            <a:ext cx="8763000" cy="376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Delay in finalizing web design  </a:t>
            </a:r>
            <a:r>
              <a:rPr lang="en-US" sz="1600" kern="0" dirty="0">
                <a:latin typeface="Myriad   "/>
                <a:cs typeface="Segoe UI" pitchFamily="34" charset="0"/>
              </a:rPr>
              <a:t>–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 The delay in not getting a sign-off early into the sprint can impact deliverables..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Mitigation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Quick response from RPS on proposed changes by web design team</a:t>
            </a: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Multiple meetings if required to iron out open issues.</a:t>
            </a: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Discussion of design before working on a new module.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Contingency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Impact</a:t>
            </a: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Budget and Schedule</a:t>
            </a:r>
          </a:p>
        </p:txBody>
      </p:sp>
    </p:spTree>
    <p:extLst>
      <p:ext uri="{BB962C8B-B14F-4D97-AF65-F5344CB8AC3E}">
        <p14:creationId xmlns="" xmlns:p14="http://schemas.microsoft.com/office/powerpoint/2010/main" val="12619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21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 smtClean="0">
                <a:solidFill>
                  <a:prstClr val="black"/>
                </a:solidFill>
                <a:latin typeface="Myriad   "/>
              </a:rPr>
              <a:t>Questions?</a:t>
            </a:r>
            <a:endParaRPr lang="en-US" sz="2000" dirty="0">
              <a:solidFill>
                <a:schemeClr val="tx1"/>
              </a:solidFill>
              <a:latin typeface="Myriad   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290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3</a:t>
            </a:fld>
            <a:endParaRPr lang="en-US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304800"/>
            <a:ext cx="6172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5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– Deliverables’ Status</a:t>
            </a:r>
            <a:endParaRPr lang="en-US" sz="2000" dirty="0" smtClean="0">
              <a:latin typeface="Myriad   "/>
            </a:endParaRPr>
          </a:p>
          <a:p>
            <a:endParaRPr lang="en-US" sz="2000" dirty="0">
              <a:latin typeface="Myriad   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04800" y="1082040"/>
          <a:ext cx="85344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538"/>
                <a:gridCol w="3025833"/>
                <a:gridCol w="1749829"/>
                <a:gridCol w="2362200"/>
              </a:tblGrid>
              <a:tr h="349898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smtClean="0"/>
                        <a:t>FC </a:t>
                      </a:r>
                      <a:r>
                        <a:rPr lang="en-US" dirty="0" smtClean="0"/>
                        <a:t>47, 50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tabLst>
                          <a:tab pos="177800" algn="l"/>
                        </a:tabLst>
                      </a:pPr>
                      <a:r>
                        <a:rPr lang="en-US" dirty="0" smtClean="0"/>
                        <a:t>• </a:t>
                      </a:r>
                      <a:r>
                        <a:rPr lang="en-US" dirty="0" smtClean="0"/>
                        <a:t>Reusable content creation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Incomplete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Development complete, pending System test.  System</a:t>
                      </a:r>
                      <a:r>
                        <a:rPr lang="en-US" baseline="0" dirty="0" smtClean="0"/>
                        <a:t> tests could not be completed due to environmental issues impacting the sprint  in its last week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FC </a:t>
                      </a:r>
                      <a:r>
                        <a:rPr lang="en-US" dirty="0" smtClean="0"/>
                        <a:t>238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</a:t>
                      </a:r>
                      <a:r>
                        <a:rPr lang="en-US" dirty="0" smtClean="0"/>
                        <a:t>Review Changes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Incomplete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FC </a:t>
                      </a:r>
                      <a:r>
                        <a:rPr lang="en-US" dirty="0" smtClean="0"/>
                        <a:t>276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</a:t>
                      </a:r>
                      <a:r>
                        <a:rPr lang="en-US" dirty="0" smtClean="0"/>
                        <a:t>Rendering Local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Incomplete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5279">
                <a:tc>
                  <a:txBody>
                    <a:bodyPr/>
                    <a:lstStyle/>
                    <a:p>
                      <a:r>
                        <a:rPr lang="en-US" dirty="0" smtClean="0"/>
                        <a:t>FC </a:t>
                      </a:r>
                      <a:r>
                        <a:rPr lang="en-US" baseline="0" dirty="0" smtClean="0"/>
                        <a:t>274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tabLst>
                          <a:tab pos="177800" algn="l"/>
                        </a:tabLst>
                      </a:pPr>
                      <a:r>
                        <a:rPr lang="en-US" dirty="0" smtClean="0"/>
                        <a:t>• </a:t>
                      </a:r>
                      <a:r>
                        <a:rPr lang="en-US" dirty="0" smtClean="0"/>
                        <a:t>IE 8 integration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Incomplete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35279">
                <a:tc>
                  <a:txBody>
                    <a:bodyPr/>
                    <a:lstStyle/>
                    <a:p>
                      <a:r>
                        <a:rPr lang="en-US" dirty="0" smtClean="0"/>
                        <a:t>FC 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Exception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Incomplete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5279">
                <a:tc>
                  <a:txBody>
                    <a:bodyPr/>
                    <a:lstStyle/>
                    <a:p>
                      <a:r>
                        <a:rPr lang="en-US" dirty="0" smtClean="0"/>
                        <a:t>FC 279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Migration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Ongoing</a:t>
                      </a:r>
                      <a:r>
                        <a:rPr lang="en-US" baseline="0" dirty="0" smtClean="0"/>
                        <a:t> will be completed in Sprint 6,7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Migration strategy finalized. Design</a:t>
                      </a:r>
                      <a:r>
                        <a:rPr lang="en-US" baseline="0" dirty="0" smtClean="0"/>
                        <a:t> complete. </a:t>
                      </a:r>
                      <a:r>
                        <a:rPr lang="en-US" dirty="0" smtClean="0"/>
                        <a:t>Data migration was completed for Notes for drugs. System test pending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19831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4</a:t>
            </a:fld>
            <a:endParaRPr lang="en-US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304800"/>
            <a:ext cx="6172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5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– Deliverables’ Status</a:t>
            </a:r>
            <a:endParaRPr lang="en-US" sz="2000" dirty="0" smtClean="0">
              <a:latin typeface="Myriad   "/>
            </a:endParaRPr>
          </a:p>
          <a:p>
            <a:endParaRPr lang="en-US" sz="2000" dirty="0">
              <a:latin typeface="Myriad   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52400" y="976993"/>
          <a:ext cx="8763000" cy="5533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2362200"/>
                <a:gridCol w="1600200"/>
                <a:gridCol w="3429000"/>
              </a:tblGrid>
              <a:tr h="352374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</a:tr>
              <a:tr h="675384">
                <a:tc>
                  <a:txBody>
                    <a:bodyPr/>
                    <a:lstStyle/>
                    <a:p>
                      <a:r>
                        <a:rPr lang="en-US" dirty="0" smtClean="0"/>
                        <a:t>FC </a:t>
                      </a:r>
                      <a:r>
                        <a:rPr lang="en-US" dirty="0" smtClean="0"/>
                        <a:t>277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</a:t>
                      </a:r>
                      <a:r>
                        <a:rPr lang="en-US" dirty="0" smtClean="0"/>
                        <a:t>Manage Directories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Incomplete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Development complete, pending System test.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Fully</a:t>
                      </a:r>
                      <a:r>
                        <a:rPr lang="en-US" baseline="0" dirty="0" smtClean="0"/>
                        <a:t> tested on local box and ready to be set to Done as soon as deployment is done on Cloud</a:t>
                      </a:r>
                      <a:endParaRPr lang="en-US" dirty="0" smtClean="0"/>
                    </a:p>
                  </a:txBody>
                  <a:tcPr/>
                </a:tc>
              </a:tr>
              <a:tr h="7341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FC 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• Monograph Template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Incomplete</a:t>
                      </a:r>
                    </a:p>
                    <a:p>
                      <a:endParaRPr 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880935">
                <a:tc>
                  <a:txBody>
                    <a:bodyPr/>
                    <a:lstStyle/>
                    <a:p>
                      <a:r>
                        <a:rPr lang="en-US" dirty="0" smtClean="0"/>
                        <a:t>FC272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</a:t>
                      </a:r>
                      <a:r>
                        <a:rPr lang="en-US" dirty="0" smtClean="0"/>
                        <a:t>Split BNF and BNFC into separate indexes in </a:t>
                      </a:r>
                      <a:r>
                        <a:rPr lang="en-US" dirty="0" err="1" smtClean="0"/>
                        <a:t>Elasticsearch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With James</a:t>
                      </a:r>
                      <a:endParaRPr lang="en-US" dirty="0"/>
                    </a:p>
                  </a:txBody>
                  <a:tcPr/>
                </a:tc>
              </a:tr>
              <a:tr h="8809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FC 147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Local record content creation: adding and editing fixed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Complete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704748">
                <a:tc>
                  <a:txBody>
                    <a:bodyPr/>
                    <a:lstStyle/>
                    <a:p>
                      <a:r>
                        <a:rPr lang="en-US" dirty="0" smtClean="0"/>
                        <a:t>FC 279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585717">
                <a:tc>
                  <a:txBody>
                    <a:bodyPr/>
                    <a:lstStyle/>
                    <a:p>
                      <a:r>
                        <a:rPr lang="en-US" dirty="0" smtClean="0"/>
                        <a:t>FC</a:t>
                      </a:r>
                      <a:r>
                        <a:rPr lang="en-US" baseline="0" dirty="0" smtClean="0"/>
                        <a:t> 230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Web design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585717">
                <a:tc>
                  <a:txBody>
                    <a:bodyPr/>
                    <a:lstStyle/>
                    <a:p>
                      <a:r>
                        <a:rPr lang="en-US" dirty="0" smtClean="0"/>
                        <a:t>FC 278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en-US" dirty="0" smtClean="0"/>
                        <a:t>• User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0251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5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5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–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Impediment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6491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Issue</a:t>
            </a: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Testing could not be done on Cloud since last week Thursday due to environmental issues. 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Impact on the sprint deliverables, as stories even though developed could not be system tested.</a:t>
            </a: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Sprint 6 due to start yesterday was postponed by a day as developers could not work yesterday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Steps to resolve</a:t>
            </a: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465138" lvl="1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Offshore team to get access to Azure and deployment rights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804863" lvl="2" indent="-4095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The environmental issues identified in previous sprint need to be picked up on priority and resolved as soon as possible in the current sprint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793750" lvl="1" indent="122238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400" kern="0" dirty="0" smtClean="0">
              <a:solidFill>
                <a:srgbClr val="FF0000"/>
              </a:solidFill>
              <a:latin typeface="Myriad   "/>
              <a:cs typeface="Segoe UI" pitchFamily="34" charset="0"/>
            </a:endParaRPr>
          </a:p>
          <a:p>
            <a:pPr marL="1257300" lvl="3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74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6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5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– Retrospective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626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What Worked</a:t>
            </a: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Frequent check-ins, and prompt code reviews.</a:t>
            </a: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Refactoring Activities.</a:t>
            </a: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Ian’s visit.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The new functionality was coded for post high level design approval from Ian.</a:t>
            </a: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What can be improved</a:t>
            </a:r>
          </a:p>
          <a:p>
            <a:pPr marL="465138" lvl="1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Release Process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Development and test environment. 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Logging time in JIRA</a:t>
            </a: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Questions on functionalities to be asked earlier in the sprint.</a:t>
            </a: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793750" lvl="1" indent="122238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400" kern="0" dirty="0" smtClean="0">
              <a:solidFill>
                <a:srgbClr val="FF0000"/>
              </a:solidFill>
              <a:latin typeface="Myriad   "/>
              <a:cs typeface="Segoe UI" pitchFamily="34" charset="0"/>
            </a:endParaRPr>
          </a:p>
          <a:p>
            <a:pPr marL="1257300" lvl="3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74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7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5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– Metrics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722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400" b="1" kern="0" dirty="0" smtClean="0">
                <a:latin typeface="Myriad   "/>
                <a:cs typeface="Segoe UI" pitchFamily="34" charset="0"/>
              </a:rPr>
              <a:t>Story </a:t>
            </a:r>
            <a:r>
              <a:rPr lang="en-US" sz="1400" b="1" kern="0" dirty="0" smtClean="0">
                <a:latin typeface="Myriad   "/>
                <a:cs typeface="Segoe UI" pitchFamily="34" charset="0"/>
              </a:rPr>
              <a:t>points planned - </a:t>
            </a:r>
            <a:r>
              <a:rPr lang="en-US" sz="1400" b="1" kern="0" dirty="0" smtClean="0">
                <a:latin typeface="Myriad   "/>
                <a:cs typeface="Segoe UI" pitchFamily="34" charset="0"/>
              </a:rPr>
              <a:t>131</a:t>
            </a:r>
            <a:r>
              <a:rPr lang="en-US" sz="1400" b="1" kern="0" dirty="0" smtClean="0">
                <a:latin typeface="Myriad   "/>
                <a:cs typeface="Segoe UI" pitchFamily="34" charset="0"/>
              </a:rPr>
              <a:t> </a:t>
            </a:r>
            <a:r>
              <a:rPr lang="en-US" sz="1400" b="1" kern="0" dirty="0" smtClean="0">
                <a:latin typeface="Myriad   "/>
                <a:cs typeface="Segoe UI" pitchFamily="34" charset="0"/>
              </a:rPr>
              <a:t>SP</a:t>
            </a: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400" b="1" kern="0" dirty="0" smtClean="0">
                <a:latin typeface="Myriad   "/>
                <a:cs typeface="Segoe UI" pitchFamily="34" charset="0"/>
              </a:rPr>
              <a:t>Story </a:t>
            </a:r>
            <a:r>
              <a:rPr lang="en-US" sz="1400" b="1" kern="0" dirty="0" smtClean="0">
                <a:latin typeface="Myriad   "/>
                <a:cs typeface="Segoe UI" pitchFamily="34" charset="0"/>
              </a:rPr>
              <a:t>points rolled over  </a:t>
            </a:r>
            <a:r>
              <a:rPr lang="en-US" sz="1400" b="1" kern="0" dirty="0" smtClean="0">
                <a:latin typeface="Myriad   "/>
                <a:cs typeface="Segoe UI" pitchFamily="34" charset="0"/>
              </a:rPr>
              <a:t>105 </a:t>
            </a:r>
            <a:r>
              <a:rPr lang="en-US" sz="1400" b="1" kern="0" dirty="0" smtClean="0">
                <a:latin typeface="Myriad   "/>
                <a:cs typeface="Segoe UI" pitchFamily="34" charset="0"/>
              </a:rPr>
              <a:t>SP (mostly pending testing</a:t>
            </a:r>
            <a:r>
              <a:rPr lang="en-US" sz="1400" b="1" kern="0" dirty="0" smtClean="0">
                <a:latin typeface="Myriad   "/>
                <a:cs typeface="Segoe UI" pitchFamily="34" charset="0"/>
              </a:rPr>
              <a:t>)</a:t>
            </a: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400" b="1" kern="0" dirty="0" smtClean="0">
                <a:latin typeface="Myriad   "/>
                <a:cs typeface="Segoe UI" pitchFamily="34" charset="0"/>
              </a:rPr>
              <a:t>27 SP was system tested and set to Done today (in 4 hrs of testing). Expecting similar trend to follow for remainder of testing. </a:t>
            </a: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400" b="1" kern="0" dirty="0" smtClean="0">
                <a:latin typeface="Myriad   "/>
                <a:cs typeface="Segoe UI" pitchFamily="34" charset="0"/>
              </a:rPr>
              <a:t>Loss of almost 2.5 days of testing has impacted the sprint deliverables</a:t>
            </a:r>
            <a:endParaRPr lang="en-US" sz="14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400" kern="0" dirty="0" smtClean="0">
              <a:solidFill>
                <a:srgbClr val="FF0000"/>
              </a:solidFill>
              <a:latin typeface="Myriad   "/>
              <a:cs typeface="Segoe UI" pitchFamily="34" charset="0"/>
            </a:endParaRPr>
          </a:p>
          <a:p>
            <a:pPr marL="1257300" lvl="3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sp>
        <p:nvSpPr>
          <p:cNvPr id="14338" name="AutoShape 2" descr="data:image/png;base64,iVBORw0KGgoAAAANSUhEUgAABoAAAAH0CAYAAAAdT+/rAAAgAElEQVR4Xu3ZQREAAAgCQelf2h43awMWf+wcAQIECBAgQIAAAQIECBAgQIAAAQIECBAgQIBASmCpNMIQIECAAAECBAgQIECAAAECBAgQIECAAAECBAicAcgT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Id/pdQAAB0CSURBV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HlPOAfVzp97U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" y="914401"/>
            <a:ext cx="8763001" cy="403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9958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8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5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– Metrics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7001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400" b="1" kern="0" dirty="0" smtClean="0">
                <a:latin typeface="Myriad   "/>
                <a:cs typeface="Segoe UI" pitchFamily="34" charset="0"/>
              </a:rPr>
              <a:t>Remaining effort left from Sprint </a:t>
            </a:r>
            <a:r>
              <a:rPr lang="en-US" sz="1400" b="1" kern="0" dirty="0" smtClean="0">
                <a:latin typeface="Myriad   "/>
                <a:cs typeface="Segoe UI" pitchFamily="34" charset="0"/>
              </a:rPr>
              <a:t>5 </a:t>
            </a:r>
            <a:r>
              <a:rPr lang="en-US" sz="1400" b="1" kern="0" dirty="0" smtClean="0">
                <a:latin typeface="Myriad   "/>
                <a:cs typeface="Segoe UI" pitchFamily="34" charset="0"/>
              </a:rPr>
              <a:t>is </a:t>
            </a:r>
            <a:r>
              <a:rPr lang="en-US" sz="1400" b="1" kern="0" dirty="0" smtClean="0">
                <a:latin typeface="Myriad   "/>
                <a:cs typeface="Segoe UI" pitchFamily="34" charset="0"/>
              </a:rPr>
              <a:t>17 </a:t>
            </a:r>
            <a:r>
              <a:rPr lang="en-US" sz="1400" b="1" kern="0" dirty="0" smtClean="0">
                <a:latin typeface="Myriad   "/>
                <a:cs typeface="Segoe UI" pitchFamily="34" charset="0"/>
              </a:rPr>
              <a:t>person days</a:t>
            </a: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400" b="1" kern="0" dirty="0" smtClean="0">
                <a:latin typeface="Myriad   "/>
                <a:cs typeface="Segoe UI" pitchFamily="34" charset="0"/>
              </a:rPr>
              <a:t>In Story points it is equivalent to 21 SP rolled over to Sprint </a:t>
            </a:r>
            <a:r>
              <a:rPr lang="en-US" sz="1400" b="1" kern="0" dirty="0" smtClean="0">
                <a:latin typeface="Myriad   "/>
                <a:cs typeface="Segoe UI" pitchFamily="34" charset="0"/>
              </a:rPr>
              <a:t>6</a:t>
            </a:r>
            <a:endParaRPr lang="en-US" sz="14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400" kern="0" dirty="0" smtClean="0">
              <a:solidFill>
                <a:srgbClr val="FF0000"/>
              </a:solidFill>
              <a:latin typeface="Myriad   "/>
              <a:cs typeface="Segoe UI" pitchFamily="34" charset="0"/>
            </a:endParaRPr>
          </a:p>
          <a:p>
            <a:pPr marL="1257300" lvl="3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sp>
        <p:nvSpPr>
          <p:cNvPr id="14338" name="AutoShape 2" descr="data:image/png;base64,iVBORw0KGgoAAAANSUhEUgAABoAAAAH0CAYAAAAdT+/rAAAgAElEQVR4Xu3ZQREAAAgCQelf2h43awMWf+wcAQIECBAgQIAAAQIECBAgQIAAAQIECBAgQIBASmCpNMIQIECAAAECBAgQIECAAAECBAgQIECAAAECBAicAcgT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Id/pdQAAB0CSURBV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HlPOAfVzp97U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14400"/>
            <a:ext cx="8763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9958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9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Overall Project Status 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83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>
              <a:latin typeface="Myriad   "/>
              <a:cs typeface="Segoe UI" pitchFamily="34" charset="0"/>
            </a:endParaRPr>
          </a:p>
          <a:p>
            <a:pPr marL="0" lvl="1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15696878"/>
              </p:ext>
            </p:extLst>
          </p:nvPr>
        </p:nvGraphicFramePr>
        <p:xfrm>
          <a:off x="76200" y="1010920"/>
          <a:ext cx="8991600" cy="531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341"/>
                <a:gridCol w="1679459"/>
                <a:gridCol w="1524000"/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Deliverables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Plan of 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Revised Plan of 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Accounts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Development complete, testing in progress.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Search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Re-factored Search module is tested. </a:t>
                      </a:r>
                    </a:p>
                    <a:p>
                      <a:r>
                        <a:rPr lang="en-US" baseline="0" dirty="0" smtClean="0"/>
                        <a:t>Development Pending for Search </a:t>
                      </a:r>
                      <a:r>
                        <a:rPr lang="en-US" baseline="0" dirty="0" smtClean="0"/>
                        <a:t>to include customer data , record </a:t>
                      </a:r>
                      <a:r>
                        <a:rPr lang="en-US" baseline="0" dirty="0" smtClean="0"/>
                        <a:t>titles.  Technical impediment, in discussion with James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Edit the content: formulary status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Development complete, testing in progress.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Edit the local</a:t>
                      </a:r>
                      <a:r>
                        <a:rPr lang="en-US" baseline="0" dirty="0" smtClean="0"/>
                        <a:t>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Development complete, testing in progress.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Edit Notes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Monitor content changes: approval /workflow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</a:t>
                      </a: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Development complete, testing in progress.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475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 PPT- 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18357</TotalTime>
  <Words>1242</Words>
  <Application>Microsoft Office PowerPoint</Application>
  <PresentationFormat>On-screen Show (4:3)</PresentationFormat>
  <Paragraphs>318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Corporate PPT- Title page</vt:lpstr>
      <vt:lpstr>Custom Design</vt:lpstr>
      <vt:lpstr>1_Custom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Formulary Complete Product Replacement</dc:title>
  <dc:creator>jawad.ansari@northgate-is.com</dc:creator>
  <cp:lastModifiedBy>Sandarbh Sharma</cp:lastModifiedBy>
  <cp:revision>778</cp:revision>
  <dcterms:created xsi:type="dcterms:W3CDTF">2011-08-30T13:10:06Z</dcterms:created>
  <dcterms:modified xsi:type="dcterms:W3CDTF">2015-12-15T13:24:27Z</dcterms:modified>
</cp:coreProperties>
</file>