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  <p:sldMasterId id="2147483660" r:id="rId2"/>
    <p:sldMasterId id="2147483661" r:id="rId3"/>
  </p:sldMasterIdLst>
  <p:notesMasterIdLst>
    <p:notesMasterId r:id="rId17"/>
  </p:notesMasterIdLst>
  <p:handoutMasterIdLst>
    <p:handoutMasterId r:id="rId18"/>
  </p:handoutMasterIdLst>
  <p:sldIdLst>
    <p:sldId id="263" r:id="rId4"/>
    <p:sldId id="265" r:id="rId5"/>
    <p:sldId id="342" r:id="rId6"/>
    <p:sldId id="337" r:id="rId7"/>
    <p:sldId id="348" r:id="rId8"/>
    <p:sldId id="343" r:id="rId9"/>
    <p:sldId id="313" r:id="rId10"/>
    <p:sldId id="322" r:id="rId11"/>
    <p:sldId id="312" r:id="rId12"/>
    <p:sldId id="351" r:id="rId13"/>
    <p:sldId id="352" r:id="rId14"/>
    <p:sldId id="304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513" autoAdjust="0"/>
    <p:restoredTop sz="96774" autoAdjust="0"/>
  </p:normalViewPr>
  <p:slideViewPr>
    <p:cSldViewPr>
      <p:cViewPr>
        <p:scale>
          <a:sx n="70" d="100"/>
          <a:sy n="70" d="100"/>
        </p:scale>
        <p:origin x="-1074" y="48"/>
      </p:cViewPr>
      <p:guideLst>
        <p:guide orient="horz" pos="2160"/>
        <p:guide pos="2880"/>
        <p:guide pos="288"/>
        <p:guide pos="4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72E0-08BA-4505-8842-295AED4BC35E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58E-ED50-442B-BD35-5EF11997AD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474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4B83-ACB4-49E6-B4F6-BA54F385EB1B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9A34-B105-4741-AC7F-8EBF458DA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966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600"/>
            <a:ext cx="2179320" cy="126296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12A67294-A758-4ADD-A8A5-85E2ECBAA8D6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r>
              <a:rPr lang="en-US" dirty="0" smtClean="0"/>
              <a:t>www.rave-tech.com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9248" y="39624"/>
            <a:ext cx="124650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4500" y="2489537"/>
            <a:ext cx="312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yriad Pro" pitchFamily="34" charset="0"/>
              </a:rPr>
              <a:t>Thank  You</a:t>
            </a:r>
          </a:p>
          <a:p>
            <a:r>
              <a:rPr lang="en-US" sz="1500" dirty="0" smtClean="0">
                <a:latin typeface="Myriad Pro" pitchFamily="34" charset="0"/>
              </a:rPr>
              <a:t>Web: www.rave-tech.com </a:t>
            </a:r>
          </a:p>
          <a:p>
            <a:r>
              <a:rPr lang="en-US" sz="1500" dirty="0" smtClean="0">
                <a:latin typeface="Myriad Pro" pitchFamily="34" charset="0"/>
              </a:rPr>
              <a:t>Email: info@rave-tech.com</a:t>
            </a:r>
            <a:endParaRPr lang="en-US" sz="1500" dirty="0">
              <a:latin typeface="Myriad Pro" pitchFamily="34" charset="0"/>
            </a:endParaRPr>
          </a:p>
        </p:txBody>
      </p:sp>
      <p:pic>
        <p:nvPicPr>
          <p:cNvPr id="12" name="Picture 11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599"/>
            <a:ext cx="2177441" cy="1261872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0F42-3874-4C98-B649-4A097321DC77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657E-3838-49DF-9C99-299E75F65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844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Myriad Pro" pitchFamily="34" charset="0"/>
              </a:rPr>
              <a:t>RPS </a:t>
            </a:r>
            <a:r>
              <a:rPr lang="en-US" sz="3200" b="1" dirty="0" smtClean="0">
                <a:latin typeface="Myriad Pro" pitchFamily="34" charset="0"/>
              </a:rPr>
              <a:t>– </a:t>
            </a:r>
            <a:r>
              <a:rPr lang="en-US" sz="3200" b="1" dirty="0" smtClean="0">
                <a:latin typeface="Myriad Pro" pitchFamily="34" charset="0"/>
              </a:rPr>
              <a:t>FORMULARY COMPLETE</a:t>
            </a:r>
            <a:endParaRPr lang="en-US" sz="3200" b="1" dirty="0" smtClean="0">
              <a:latin typeface="Myriad Pro" pitchFamily="34" charset="0"/>
            </a:endParaRPr>
          </a:p>
          <a:p>
            <a:pPr algn="ctr"/>
            <a:endParaRPr lang="en-US" sz="3200" b="1" dirty="0">
              <a:latin typeface="Myriad Pro" pitchFamily="34" charset="0"/>
            </a:endParaRPr>
          </a:p>
          <a:p>
            <a:pPr algn="ctr"/>
            <a:r>
              <a:rPr lang="en-US" sz="3200" b="1" dirty="0" smtClean="0">
                <a:latin typeface="Myriad Pro" pitchFamily="34" charset="0"/>
              </a:rPr>
              <a:t>Sprint 2 Planning Meeting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Impact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49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Sprint timelines are short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it will tough to complete development and testing of all the planned deliverable items. 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provide proactive update to the IET if any deliverable needs to be deferred to next releases.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to try to test the deliverables in maximum browsers and devices.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deliver the deferred items and pending browser-devices testing in upcoming sprint.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and Schedule</a:t>
            </a:r>
          </a:p>
        </p:txBody>
      </p:sp>
    </p:spTree>
    <p:extLst>
      <p:ext uri="{BB962C8B-B14F-4D97-AF65-F5344CB8AC3E}">
        <p14:creationId xmlns="" xmlns:p14="http://schemas.microsoft.com/office/powerpoint/2010/main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11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Impact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latin typeface="Myriad   "/>
                <a:cs typeface="Segoe UI" pitchFamily="34" charset="0"/>
              </a:rPr>
              <a:t>Turnaround time for clarifications </a:t>
            </a:r>
            <a:r>
              <a:rPr lang="en-US" sz="1600" kern="0" dirty="0">
                <a:latin typeface="Myriad   "/>
                <a:cs typeface="Segoe UI" pitchFamily="34" charset="0"/>
              </a:rPr>
              <a:t>– Clarifications if not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answered at the earliest could </a:t>
            </a:r>
            <a:r>
              <a:rPr lang="en-US" sz="1600" kern="0" dirty="0">
                <a:latin typeface="Myriad   "/>
                <a:cs typeface="Segoe UI" pitchFamily="34" charset="0"/>
              </a:rPr>
              <a:t>impact on the deliverables/ cause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proactively share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list of clarifications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with RPS periodically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.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RPS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to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reply to clarifications with </a:t>
            </a:r>
            <a:r>
              <a:rPr lang="en-US" sz="1600" kern="0" dirty="0">
                <a:latin typeface="Myriad   "/>
                <a:cs typeface="Segoe UI" pitchFamily="34" charset="0"/>
              </a:rPr>
              <a:t>a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one </a:t>
            </a:r>
            <a:r>
              <a:rPr lang="en-US" sz="1600" kern="0" dirty="0">
                <a:latin typeface="Myriad   "/>
                <a:cs typeface="Segoe UI" pitchFamily="34" charset="0"/>
              </a:rPr>
              <a:t>day turnaround time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to minimize the impact </a:t>
            </a:r>
            <a:r>
              <a:rPr lang="en-US" sz="1600" kern="0" dirty="0">
                <a:latin typeface="Myriad   "/>
                <a:cs typeface="Segoe UI" pitchFamily="34" charset="0"/>
              </a:rPr>
              <a:t>on the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deliverables and avoid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continue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development </a:t>
            </a:r>
            <a:r>
              <a:rPr lang="en-US" sz="1600" kern="0" dirty="0">
                <a:latin typeface="Myriad   "/>
                <a:cs typeface="Segoe UI" pitchFamily="34" charset="0"/>
              </a:rPr>
              <a:t>making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assumptions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and Schedule</a:t>
            </a:r>
          </a:p>
        </p:txBody>
      </p:sp>
    </p:spTree>
    <p:extLst>
      <p:ext uri="{BB962C8B-B14F-4D97-AF65-F5344CB8AC3E}">
        <p14:creationId xmlns="" xmlns:p14="http://schemas.microsoft.com/office/powerpoint/2010/main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12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solidFill>
                  <a:prstClr val="black"/>
                </a:solidFill>
                <a:latin typeface="Myriad   "/>
              </a:rPr>
              <a:t>Questions?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9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Myriad   "/>
              </a:rPr>
              <a:t>Agenda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28600" y="838200"/>
            <a:ext cx="8382000" cy="5562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Myriad Pro Semibold" charset="0"/>
                <a:cs typeface="Myriad Pro Semibold" charset="0"/>
              </a:rPr>
              <a:t>Sprint  1 – Planned Deliverables’ Status</a:t>
            </a:r>
            <a:endParaRPr lang="en-US" sz="1600" dirty="0" smtClean="0">
              <a:latin typeface="Myriad   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1 – Retrospective 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2 – Backlog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2 – Calendar </a:t>
            </a: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Change Requests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Risks &amp; Impact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Questions?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 smtClean="0">
              <a:latin typeface="Myriad   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3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1 –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Planned Deliverables’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" y="1066800"/>
          <a:ext cx="8229600" cy="4724401"/>
        </p:xfrm>
        <a:graphic>
          <a:graphicData uri="http://schemas.openxmlformats.org/drawingml/2006/table">
            <a:tbl>
              <a:tblPr/>
              <a:tblGrid>
                <a:gridCol w="1645266"/>
                <a:gridCol w="2637650"/>
                <a:gridCol w="1801960"/>
                <a:gridCol w="2144724"/>
              </a:tblGrid>
              <a:tr h="257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User Story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Summary 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Remarks 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Status 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4940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FC 98 FC 100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400"/>
                        <a:buFont typeface="Arial"/>
                        <a:buChar char=" 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Sprint 1 base case: View BNF and BNFC records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Requires extensive regression testing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Development complete. Testing in Progress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741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FC 16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400"/>
                        <a:buFont typeface="Arial"/>
                        <a:buChar char=" 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Navigate to record through expandable tree view of contents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 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Completed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4940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FC 17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400"/>
                        <a:buFont typeface="Arial"/>
                        <a:buChar char=" 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Navigate to records through breadcrumb trail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Myriad"/>
                        </a:rPr>
                        <a:t> 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Completed 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741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FC 24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Alert + link to summary when NICE Technology appraisal applies to drug monograph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Myriad"/>
                        </a:rPr>
                        <a:t> 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Completed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Myriad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Myriad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741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FC 26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NICE Technology appraisal summary will include link to external NICE web page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Myriad"/>
                        </a:rPr>
                        <a:t> 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Completed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Myriad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Myriad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988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FC 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On a BNF/BNFC record page any locally added information should be prominent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 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Pending 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267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FC 75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Boilerplate data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 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yriad"/>
                        </a:rPr>
                        <a:t>Completed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98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4</a:t>
            </a:fld>
            <a:endParaRPr lang="en-US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381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yriad   "/>
              </a:rPr>
              <a:t>Cont..</a:t>
            </a:r>
            <a:endParaRPr lang="en-US" sz="1400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1 – Planned Deliverables’ Status</a:t>
            </a:r>
            <a:endParaRPr lang="en-US" sz="2000" dirty="0">
              <a:latin typeface="Myriad   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1" y="1219201"/>
          <a:ext cx="8153399" cy="4571998"/>
        </p:xfrm>
        <a:graphic>
          <a:graphicData uri="http://schemas.openxmlformats.org/drawingml/2006/table">
            <a:tbl>
              <a:tblPr/>
              <a:tblGrid>
                <a:gridCol w="1630032"/>
                <a:gridCol w="2613227"/>
                <a:gridCol w="1785275"/>
                <a:gridCol w="2124865"/>
              </a:tblGrid>
              <a:tr h="247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User Story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Summary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Remarks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Status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47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yriad"/>
                        </a:rPr>
                        <a:t>FC 42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Local record creation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Myriad"/>
                        </a:rPr>
                        <a:t> 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Completed 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247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FC 44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Local record renaming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Myriad"/>
                        </a:rPr>
                        <a:t> 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Completed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Myriad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Myriad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247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FC 45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Local record renaming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Myriad"/>
                        </a:rPr>
                        <a:t> 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Completed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Myriad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Myriad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7140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FC 99, FC 20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• Interactions data for a drug from a list in tree view of contents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latin typeface="Myriad"/>
                        </a:rPr>
                        <a:t>Data not appearing in Elastic Search database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Pending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1904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FC 21, FC 22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• Record pages to include “Related information” links panel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• “Related information” links to include corresponding records for the same drug in the other formulary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latin typeface="Myriad"/>
                        </a:rPr>
                        <a:t>Development over, unit testing in progress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Pending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962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FC 10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yriad"/>
                        </a:rPr>
                        <a:t>Default choice of three colour-coded formulary statuses to be editable and expandable to ten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latin typeface="Myriad"/>
                        </a:rPr>
                        <a:t> 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yriad"/>
                        </a:rPr>
                        <a:t>Pending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98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1 – Retrospective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524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Worked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Prompt Response from the </a:t>
            </a:r>
            <a:r>
              <a:rPr lang="en-US" sz="1400" kern="0" dirty="0" smtClean="0">
                <a:latin typeface="Myriad   "/>
                <a:cs typeface="Segoe UI" pitchFamily="34" charset="0"/>
              </a:rPr>
              <a:t>RPS Team </a:t>
            </a:r>
            <a:r>
              <a:rPr lang="en-US" sz="1400" kern="0" dirty="0" smtClean="0">
                <a:latin typeface="Myriad   "/>
                <a:cs typeface="Segoe UI" pitchFamily="34" charset="0"/>
              </a:rPr>
              <a:t>for the queries raised by </a:t>
            </a:r>
            <a:r>
              <a:rPr lang="en-US" sz="1400" kern="0" dirty="0" smtClean="0">
                <a:latin typeface="Myriad   "/>
                <a:cs typeface="Segoe UI" pitchFamily="34" charset="0"/>
              </a:rPr>
              <a:t>Rave.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Offshore team picking up speed, especially in latter half of sprint.</a:t>
            </a:r>
            <a:endParaRPr lang="en-US" sz="14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Well </a:t>
            </a:r>
            <a:r>
              <a:rPr lang="en-US" sz="1400" kern="0" dirty="0" smtClean="0">
                <a:latin typeface="Myriad   "/>
                <a:cs typeface="Segoe UI" pitchFamily="34" charset="0"/>
              </a:rPr>
              <a:t>conducted (concise and effective) Scrum Meetings</a:t>
            </a:r>
            <a:r>
              <a:rPr lang="en-US" sz="1400" kern="0" dirty="0" smtClean="0">
                <a:latin typeface="Myriad   "/>
                <a:cs typeface="Segoe UI" pitchFamily="34" charset="0"/>
              </a:rPr>
              <a:t>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Coordination between members of Rave team and James.</a:t>
            </a:r>
            <a:endParaRPr lang="en-US" sz="1400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</a:t>
            </a:r>
            <a:r>
              <a:rPr lang="en-US" sz="1600" b="1" kern="0" dirty="0" smtClean="0">
                <a:latin typeface="Myriad   "/>
                <a:cs typeface="Segoe UI" pitchFamily="34" charset="0"/>
              </a:rPr>
              <a:t>can be improved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Web interface should have been frozen very early into the sprint. </a:t>
            </a: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Demo session scheduled tomorrow, to freeze the web UI design for all stories for sprint 2 and some functionality for future sprints</a:t>
            </a: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Going forward the mock up will be frozen before the sprint commences.</a:t>
            </a:r>
          </a:p>
          <a:p>
            <a:pPr marL="804863" lvl="3" indent="-341313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The code has to be made more “</a:t>
            </a:r>
            <a:r>
              <a:rPr lang="en-US" sz="1400" kern="0" dirty="0" err="1" smtClean="0">
                <a:latin typeface="Myriad   "/>
                <a:cs typeface="Segoe UI" pitchFamily="34" charset="0"/>
              </a:rPr>
              <a:t>Scala</a:t>
            </a:r>
            <a:r>
              <a:rPr lang="en-US" sz="1400" kern="0" dirty="0" smtClean="0">
                <a:latin typeface="Myriad   "/>
                <a:cs typeface="Segoe UI" pitchFamily="34" charset="0"/>
              </a:rPr>
              <a:t> like”. </a:t>
            </a:r>
          </a:p>
          <a:p>
            <a:pPr marL="1262063" lvl="4" indent="-341313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latin typeface="Myriad   "/>
                <a:cs typeface="Segoe UI" pitchFamily="34" charset="0"/>
              </a:rPr>
              <a:t>Code review has to be conducted regularly and inputs from Ian, </a:t>
            </a:r>
            <a:r>
              <a:rPr lang="en-US" sz="1400" kern="0" dirty="0" smtClean="0">
                <a:latin typeface="Myriad   "/>
                <a:cs typeface="Segoe UI" pitchFamily="34" charset="0"/>
              </a:rPr>
              <a:t>J</a:t>
            </a:r>
            <a:r>
              <a:rPr lang="en-US" sz="1400" kern="0" dirty="0" smtClean="0">
                <a:latin typeface="Myriad   "/>
                <a:cs typeface="Segoe UI" pitchFamily="34" charset="0"/>
              </a:rPr>
              <a:t>ames have to be incorporated immediately. </a:t>
            </a:r>
            <a:endParaRPr lang="en-US" sz="1400" kern="0" dirty="0" smtClean="0"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98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6</a:t>
            </a:fld>
            <a:endParaRPr lang="en-US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2 – Backlog</a:t>
            </a:r>
            <a:endParaRPr lang="en-US" sz="200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8305800" cy="715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The offshore team proposes the following to be completed in Sprint 2</a:t>
            </a: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Edit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content: individual record notes</a:t>
            </a: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Find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drug information. (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complete)</a:t>
            </a: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Edit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content </a:t>
            </a:r>
            <a:r>
              <a:rPr lang="en-US" sz="1600" kern="0" dirty="0" err="1" smtClean="0">
                <a:latin typeface="Myriad   "/>
                <a:cs typeface="Segoe UI" pitchFamily="34" charset="0"/>
              </a:rPr>
              <a:t>Formulatory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Status (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James)</a:t>
            </a: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Edit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content: nodes (complete)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 </a:t>
            </a: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98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2 Calendar</a:t>
            </a:r>
            <a:endParaRPr lang="en-US" sz="2000" kern="0" dirty="0">
              <a:latin typeface="Myriad   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951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Definition of Done</a:t>
            </a:r>
            <a:endParaRPr lang="en-US" sz="200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Definition of Done will be the System Test Cases  as approved by </a:t>
            </a:r>
            <a:r>
              <a:rPr lang="en-US" sz="1600" dirty="0" smtClean="0">
                <a:latin typeface="Myriad   "/>
              </a:rPr>
              <a:t>RPS</a:t>
            </a:r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Change</a:t>
            </a:r>
            <a:r>
              <a:rPr lang="en-GB" sz="2000" kern="0" dirty="0" smtClean="0">
                <a:solidFill>
                  <a:srgbClr val="FF0000"/>
                </a:solidFill>
                <a:latin typeface="Myriad   "/>
              </a:rPr>
              <a:t> </a:t>
            </a:r>
            <a:r>
              <a:rPr lang="en-GB" sz="2000" kern="0" dirty="0" smtClean="0">
                <a:latin typeface="Myriad   "/>
              </a:rPr>
              <a:t>Requests</a:t>
            </a:r>
            <a:endParaRPr lang="en-US" sz="2000" kern="0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0668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dirty="0" smtClean="0">
                <a:latin typeface="Myriad   "/>
              </a:rPr>
              <a:t>Not Applicable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Myriad   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1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-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25893</TotalTime>
  <Words>617</Words>
  <Application>Microsoft Office PowerPoint</Application>
  <PresentationFormat>On-screen Show (4:3)</PresentationFormat>
  <Paragraphs>157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Corporate PPT- Title page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sujata.garud</dc:creator>
  <cp:lastModifiedBy>Sandarbh Sharma</cp:lastModifiedBy>
  <cp:revision>653</cp:revision>
  <dcterms:created xsi:type="dcterms:W3CDTF">2011-08-30T13:10:06Z</dcterms:created>
  <dcterms:modified xsi:type="dcterms:W3CDTF">2015-09-15T08:53:44Z</dcterms:modified>
</cp:coreProperties>
</file>