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heme/theme4.xml" ContentType="application/vnd.openxmlformats-officedocument.theme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  <p:sldMasterId id="2147483660" r:id="rId2"/>
    <p:sldMasterId id="2147483661" r:id="rId3"/>
  </p:sldMasterIdLst>
  <p:notesMasterIdLst>
    <p:notesMasterId r:id="rId17"/>
  </p:notesMasterIdLst>
  <p:handoutMasterIdLst>
    <p:handoutMasterId r:id="rId18"/>
  </p:handoutMasterIdLst>
  <p:sldIdLst>
    <p:sldId id="263" r:id="rId4"/>
    <p:sldId id="265" r:id="rId5"/>
    <p:sldId id="342" r:id="rId6"/>
    <p:sldId id="353" r:id="rId7"/>
    <p:sldId id="354" r:id="rId8"/>
    <p:sldId id="348" r:id="rId9"/>
    <p:sldId id="343" r:id="rId10"/>
    <p:sldId id="313" r:id="rId11"/>
    <p:sldId id="322" r:id="rId12"/>
    <p:sldId id="312" r:id="rId13"/>
    <p:sldId id="352" r:id="rId14"/>
    <p:sldId id="304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513" autoAdjust="0"/>
    <p:restoredTop sz="96774" autoAdjust="0"/>
  </p:normalViewPr>
  <p:slideViewPr>
    <p:cSldViewPr>
      <p:cViewPr>
        <p:scale>
          <a:sx n="80" d="100"/>
          <a:sy n="80" d="100"/>
        </p:scale>
        <p:origin x="-774" y="498"/>
      </p:cViewPr>
      <p:guideLst>
        <p:guide orient="horz" pos="2160"/>
        <p:guide pos="2880"/>
        <p:guide pos="288"/>
        <p:guide pos="4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040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572E0-08BA-4505-8842-295AED4BC35E}" type="datetimeFigureOut">
              <a:rPr lang="en-US" smtClean="0"/>
              <a:pPr/>
              <a:t>9/14/2015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DB58E-ED50-442B-BD35-5EF11997AD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14740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F4B83-ACB4-49E6-B4F6-BA54F385EB1B}" type="datetimeFigureOut">
              <a:rPr lang="en-US" smtClean="0"/>
              <a:pPr/>
              <a:t>9/14/2015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89A34-B105-4741-AC7F-8EBF458DAA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39661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8"/>
          <p:cNvSpPr>
            <a:spLocks noChangeShapeType="1"/>
          </p:cNvSpPr>
          <p:nvPr userDrawn="1"/>
        </p:nvSpPr>
        <p:spPr bwMode="auto">
          <a:xfrm>
            <a:off x="457200" y="3886200"/>
            <a:ext cx="6324600" cy="0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Line 38"/>
          <p:cNvSpPr>
            <a:spLocks noChangeShapeType="1"/>
          </p:cNvSpPr>
          <p:nvPr userDrawn="1"/>
        </p:nvSpPr>
        <p:spPr bwMode="auto">
          <a:xfrm>
            <a:off x="457200" y="2171700"/>
            <a:ext cx="6324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Picture 6" descr="Rave_Logo (RGB- MS Office and Multimedia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1480" y="609600"/>
            <a:ext cx="2179320" cy="1262961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1689" y="659069"/>
            <a:ext cx="2082311" cy="597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8"/>
          <p:cNvSpPr>
            <a:spLocks noChangeShapeType="1"/>
          </p:cNvSpPr>
          <p:nvPr userDrawn="1"/>
        </p:nvSpPr>
        <p:spPr bwMode="auto">
          <a:xfrm>
            <a:off x="0" y="6553198"/>
            <a:ext cx="9144000" cy="1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Line 38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fld id="{12A67294-A758-4ADD-A8A5-85E2ECBAA8D6}" type="datetimeFigureOut">
              <a:rPr lang="en-US" smtClean="0"/>
              <a:pPr/>
              <a:t>9/14/2015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r>
              <a:rPr lang="en-US" dirty="0" smtClean="0"/>
              <a:t>www.rave-tech.com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fld id="{58990E15-FD39-4340-91B3-6236B54787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Rave_Logo (RGB- MS Office and Multimedia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9248" y="39624"/>
            <a:ext cx="1246506" cy="722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8"/>
          <p:cNvSpPr>
            <a:spLocks noChangeShapeType="1"/>
          </p:cNvSpPr>
          <p:nvPr userDrawn="1"/>
        </p:nvSpPr>
        <p:spPr bwMode="auto">
          <a:xfrm>
            <a:off x="457200" y="3886200"/>
            <a:ext cx="6324600" cy="0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Line 38"/>
          <p:cNvSpPr>
            <a:spLocks noChangeShapeType="1"/>
          </p:cNvSpPr>
          <p:nvPr userDrawn="1"/>
        </p:nvSpPr>
        <p:spPr bwMode="auto">
          <a:xfrm>
            <a:off x="457200" y="2171700"/>
            <a:ext cx="6324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44500" y="2489537"/>
            <a:ext cx="3124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Myriad Pro" pitchFamily="34" charset="0"/>
              </a:rPr>
              <a:t>Thank  You</a:t>
            </a:r>
          </a:p>
          <a:p>
            <a:r>
              <a:rPr lang="en-US" sz="1500" dirty="0" smtClean="0">
                <a:latin typeface="Myriad Pro" pitchFamily="34" charset="0"/>
              </a:rPr>
              <a:t>Web: www.rave-tech.com </a:t>
            </a:r>
          </a:p>
          <a:p>
            <a:r>
              <a:rPr lang="en-US" sz="1500" dirty="0" smtClean="0">
                <a:latin typeface="Myriad Pro" pitchFamily="34" charset="0"/>
              </a:rPr>
              <a:t>Email: info@rave-tech.com</a:t>
            </a:r>
            <a:endParaRPr lang="en-US" sz="1500" dirty="0">
              <a:latin typeface="Myriad Pro" pitchFamily="34" charset="0"/>
            </a:endParaRPr>
          </a:p>
        </p:txBody>
      </p:sp>
      <p:pic>
        <p:nvPicPr>
          <p:cNvPr id="12" name="Picture 11" descr="Rave_Logo (RGB- MS Office and Multimedia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1480" y="609599"/>
            <a:ext cx="2177441" cy="1261872"/>
          </a:xfrm>
          <a:prstGeom prst="rect">
            <a:avLst/>
          </a:prstGeom>
        </p:spPr>
      </p:pic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1689" y="659069"/>
            <a:ext cx="2082311" cy="597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70F42-3874-4C98-B649-4A097321DC77}" type="datetimeFigureOut">
              <a:rPr lang="en-US" smtClean="0"/>
              <a:pPr/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657E-3838-49DF-9C99-299E75F659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184400"/>
            <a:ext cx="662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Myriad Pro" pitchFamily="34" charset="0"/>
              </a:rPr>
              <a:t>RPS </a:t>
            </a:r>
            <a:r>
              <a:rPr lang="en-US" sz="3200" b="1" dirty="0" smtClean="0">
                <a:latin typeface="Myriad Pro" pitchFamily="34" charset="0"/>
              </a:rPr>
              <a:t>– </a:t>
            </a:r>
            <a:r>
              <a:rPr lang="en-US" sz="3200" b="1" dirty="0" smtClean="0">
                <a:latin typeface="Myriad Pro" pitchFamily="34" charset="0"/>
              </a:rPr>
              <a:t>FORMULARY COMPLETE</a:t>
            </a:r>
            <a:endParaRPr lang="en-US" sz="3200" b="1" dirty="0" smtClean="0">
              <a:latin typeface="Myriad Pro" pitchFamily="34" charset="0"/>
            </a:endParaRPr>
          </a:p>
          <a:p>
            <a:pPr algn="ctr"/>
            <a:endParaRPr lang="en-US" sz="3200" b="1" dirty="0">
              <a:latin typeface="Myriad Pro" pitchFamily="34" charset="0"/>
            </a:endParaRPr>
          </a:p>
          <a:p>
            <a:pPr algn="ctr"/>
            <a:r>
              <a:rPr lang="en-US" sz="3200" b="1" dirty="0" smtClean="0">
                <a:latin typeface="Myriad Pro" pitchFamily="34" charset="0"/>
              </a:rPr>
              <a:t>Sprint 2 </a:t>
            </a:r>
            <a:r>
              <a:rPr lang="en-US" sz="3200" b="1" dirty="0" smtClean="0">
                <a:latin typeface="Myriad Pro" pitchFamily="34" charset="0"/>
              </a:rPr>
              <a:t>Review </a:t>
            </a:r>
            <a:endParaRPr lang="en-US" sz="3200" b="1" dirty="0" smtClean="0"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10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 smtClean="0">
                <a:latin typeface="Myriad   "/>
              </a:rPr>
              <a:t>Change</a:t>
            </a:r>
            <a:r>
              <a:rPr lang="en-GB" sz="2000" kern="0" dirty="0" smtClean="0">
                <a:solidFill>
                  <a:srgbClr val="FF0000"/>
                </a:solidFill>
                <a:latin typeface="Myriad   "/>
              </a:rPr>
              <a:t> </a:t>
            </a:r>
            <a:r>
              <a:rPr lang="en-GB" sz="2000" kern="0" dirty="0" smtClean="0">
                <a:latin typeface="Myriad   "/>
              </a:rPr>
              <a:t>Requests</a:t>
            </a:r>
            <a:endParaRPr lang="en-US" sz="2000" kern="0" dirty="0">
              <a:latin typeface="Myriad   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10668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1600" dirty="0" smtClean="0">
                <a:latin typeface="Myriad   "/>
              </a:rPr>
              <a:t>Not Applicable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latin typeface="Myriad   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71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11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>
                <a:latin typeface="Myriad   "/>
              </a:rPr>
              <a:t>Risks &amp; Impact</a:t>
            </a:r>
            <a:endParaRPr lang="en-US" sz="2000" dirty="0">
              <a:latin typeface="Myriad   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838200"/>
            <a:ext cx="8763000" cy="413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>
                <a:latin typeface="Myriad   "/>
                <a:cs typeface="Segoe UI" pitchFamily="34" charset="0"/>
              </a:rPr>
              <a:t>Turnaround time for clarifications </a:t>
            </a:r>
            <a:r>
              <a:rPr lang="en-US" sz="1600" kern="0" dirty="0">
                <a:latin typeface="Myriad   "/>
                <a:cs typeface="Segoe UI" pitchFamily="34" charset="0"/>
              </a:rPr>
              <a:t>– Clarifications if not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answered at the earliest could </a:t>
            </a:r>
            <a:r>
              <a:rPr lang="en-US" sz="1600" kern="0" dirty="0">
                <a:latin typeface="Myriad   "/>
                <a:cs typeface="Segoe UI" pitchFamily="34" charset="0"/>
              </a:rPr>
              <a:t>impact on the deliverables/ cause rework.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Mitigation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Rave </a:t>
            </a:r>
            <a:r>
              <a:rPr lang="en-US" sz="1600" kern="0" dirty="0">
                <a:latin typeface="Myriad   "/>
                <a:cs typeface="Segoe UI" pitchFamily="34" charset="0"/>
              </a:rPr>
              <a:t>to proactively share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list of clarifications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with RPS periodically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.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RPS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to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reply to clarifications with </a:t>
            </a:r>
            <a:r>
              <a:rPr lang="en-US" sz="1600" kern="0" dirty="0">
                <a:latin typeface="Myriad   "/>
                <a:cs typeface="Segoe UI" pitchFamily="34" charset="0"/>
              </a:rPr>
              <a:t>a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one </a:t>
            </a:r>
            <a:r>
              <a:rPr lang="en-US" sz="1600" kern="0" dirty="0">
                <a:latin typeface="Myriad   "/>
                <a:cs typeface="Segoe UI" pitchFamily="34" charset="0"/>
              </a:rPr>
              <a:t>day turnaround time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to minimize the impact </a:t>
            </a:r>
            <a:r>
              <a:rPr lang="en-US" sz="1600" kern="0" dirty="0">
                <a:latin typeface="Myriad   "/>
                <a:cs typeface="Segoe UI" pitchFamily="34" charset="0"/>
              </a:rPr>
              <a:t>on the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deliverables and avoid rework.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Contingency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Rave </a:t>
            </a:r>
            <a:r>
              <a:rPr lang="en-US" sz="1600" kern="0" dirty="0">
                <a:latin typeface="Myriad   "/>
                <a:cs typeface="Segoe UI" pitchFamily="34" charset="0"/>
              </a:rPr>
              <a:t>to continue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development </a:t>
            </a:r>
            <a:r>
              <a:rPr lang="en-US" sz="1600" kern="0" dirty="0">
                <a:latin typeface="Myriad   "/>
                <a:cs typeface="Segoe UI" pitchFamily="34" charset="0"/>
              </a:rPr>
              <a:t>making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assumptions</a:t>
            </a:r>
            <a:endParaRPr lang="en-US" sz="1600" kern="0" dirty="0">
              <a:latin typeface="Myriad   "/>
              <a:cs typeface="Segoe UI" pitchFamily="34" charset="0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Impact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Idle Time, Budget and Schedule</a:t>
            </a:r>
          </a:p>
        </p:txBody>
      </p:sp>
    </p:spTree>
    <p:extLst>
      <p:ext uri="{BB962C8B-B14F-4D97-AF65-F5344CB8AC3E}">
        <p14:creationId xmlns="" xmlns:p14="http://schemas.microsoft.com/office/powerpoint/2010/main" val="12619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12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 smtClean="0">
                <a:solidFill>
                  <a:prstClr val="black"/>
                </a:solidFill>
                <a:latin typeface="Myriad   "/>
              </a:rPr>
              <a:t>Questions?</a:t>
            </a:r>
            <a:endParaRPr lang="en-US" sz="2000" dirty="0">
              <a:solidFill>
                <a:schemeClr val="tx1"/>
              </a:solidFill>
              <a:latin typeface="Myriad   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290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4800"/>
            <a:ext cx="2971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Myriad   "/>
              </a:rPr>
              <a:t>Agenda</a:t>
            </a:r>
            <a:endParaRPr lang="en-US" sz="2000" dirty="0">
              <a:solidFill>
                <a:schemeClr val="tx1"/>
              </a:solidFill>
              <a:latin typeface="Myriad   "/>
            </a:endParaRPr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2</a:t>
            </a:fld>
            <a:endParaRPr lang="en-US" dirty="0">
              <a:latin typeface="Myriad   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228600" y="838200"/>
            <a:ext cx="8382000" cy="55626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Myriad Pro Semibold" charset="0"/>
                <a:cs typeface="Myriad Pro Semibold" charset="0"/>
              </a:rPr>
              <a:t>Sprint  </a:t>
            </a:r>
            <a:r>
              <a:rPr lang="en-US" sz="1600" dirty="0" smtClean="0">
                <a:latin typeface="Myriad Pro Semibold" charset="0"/>
                <a:cs typeface="Myriad Pro Semibold" charset="0"/>
              </a:rPr>
              <a:t>2 </a:t>
            </a:r>
            <a:r>
              <a:rPr lang="en-US" sz="1600" dirty="0" smtClean="0">
                <a:latin typeface="Myriad Pro Semibold" charset="0"/>
                <a:cs typeface="Myriad Pro Semibold" charset="0"/>
              </a:rPr>
              <a:t>– Planned Deliverables’ Status</a:t>
            </a:r>
            <a:endParaRPr lang="en-US" sz="1600" dirty="0" smtClean="0">
              <a:latin typeface="Myriad   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Sprint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2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– Retrospective </a:t>
            </a:r>
            <a:endParaRPr lang="en-US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Sprint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3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–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Stabilization Sprint 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GB" sz="1600" kern="0" dirty="0" smtClean="0">
                <a:latin typeface="Myriad   "/>
                <a:cs typeface="Segoe UI" pitchFamily="34" charset="0"/>
              </a:rPr>
              <a:t>Sprint </a:t>
            </a:r>
            <a:r>
              <a:rPr lang="en-GB" sz="1600" kern="0" dirty="0" smtClean="0">
                <a:latin typeface="Myriad   "/>
                <a:cs typeface="Segoe UI" pitchFamily="34" charset="0"/>
              </a:rPr>
              <a:t>3 </a:t>
            </a:r>
            <a:r>
              <a:rPr lang="en-GB" sz="1600" kern="0" dirty="0" smtClean="0">
                <a:latin typeface="Myriad   "/>
                <a:cs typeface="Segoe UI" pitchFamily="34" charset="0"/>
              </a:rPr>
              <a:t>– Calendar </a:t>
            </a:r>
            <a:endParaRPr lang="en-GB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GB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Change Requests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Risks &amp; Impact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Questions?</a:t>
            </a:r>
            <a:endParaRPr lang="en-US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GB" sz="1600" kern="0" dirty="0" smtClean="0">
              <a:latin typeface="Myriad   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3</a:t>
            </a:fld>
            <a:endParaRPr lang="en-US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304800"/>
            <a:ext cx="6172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2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–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Planned Deliverables’ Status</a:t>
            </a:r>
            <a:endParaRPr lang="en-US" sz="2000" dirty="0" smtClean="0">
              <a:latin typeface="Myriad   "/>
            </a:endParaRPr>
          </a:p>
          <a:p>
            <a:endParaRPr lang="en-US" sz="2000" dirty="0">
              <a:latin typeface="Myriad   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81000" y="1044796"/>
          <a:ext cx="8534400" cy="5691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538"/>
                <a:gridCol w="3025833"/>
                <a:gridCol w="2172393"/>
                <a:gridCol w="1939636"/>
              </a:tblGrid>
              <a:tr h="394121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909510">
                <a:tc>
                  <a:txBody>
                    <a:bodyPr/>
                    <a:lstStyle/>
                    <a:p>
                      <a:r>
                        <a:rPr lang="en-US" dirty="0" smtClean="0"/>
                        <a:t>FC 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tabLst>
                          <a:tab pos="177800" algn="l"/>
                        </a:tabLst>
                      </a:pPr>
                      <a:r>
                        <a:rPr lang="en-US" dirty="0" smtClean="0"/>
                        <a:t>• Adding</a:t>
                      </a:r>
                      <a:r>
                        <a:rPr lang="en-US" baseline="0" dirty="0" smtClean="0"/>
                        <a:t> local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 complete. Testing in 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 extensive regression testing</a:t>
                      </a:r>
                      <a:endParaRPr lang="en-US" dirty="0"/>
                    </a:p>
                  </a:txBody>
                  <a:tcPr/>
                </a:tc>
              </a:tr>
              <a:tr h="2000922">
                <a:tc>
                  <a:txBody>
                    <a:bodyPr/>
                    <a:lstStyle/>
                    <a:p>
                      <a:r>
                        <a:rPr lang="en-US" dirty="0" smtClean="0"/>
                        <a:t>FC 54,</a:t>
                      </a:r>
                      <a:r>
                        <a:rPr lang="en-US" baseline="0" dirty="0" smtClean="0"/>
                        <a:t> FC 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en-US" dirty="0" smtClean="0"/>
                        <a:t>• amend the text of local</a:t>
                      </a:r>
                      <a:r>
                        <a:rPr lang="en-US" baseline="0" dirty="0" smtClean="0"/>
                        <a:t> content</a:t>
                      </a:r>
                      <a:r>
                        <a:rPr lang="en-US" dirty="0" smtClean="0"/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submit my created/edited record for approval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have the option of publishing my created/edited record immediately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System Testing In Progress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182363">
                <a:tc>
                  <a:txBody>
                    <a:bodyPr/>
                    <a:lstStyle/>
                    <a:p>
                      <a:r>
                        <a:rPr lang="en-US" dirty="0" smtClean="0"/>
                        <a:t>FC 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submit an entire note deletion instruction for approval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System Testing In Progress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182363">
                <a:tc>
                  <a:txBody>
                    <a:bodyPr/>
                    <a:lstStyle/>
                    <a:p>
                      <a:r>
                        <a:rPr lang="en-US" dirty="0" smtClean="0"/>
                        <a:t>FC 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Reusable content creation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Requires extensive regression testing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6988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4</a:t>
            </a:fld>
            <a:endParaRPr lang="en-US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304800"/>
            <a:ext cx="6172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2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–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Planned Deliverables’ Status</a:t>
            </a:r>
            <a:endParaRPr lang="en-US" sz="2000" dirty="0" smtClean="0">
              <a:latin typeface="Myriad   "/>
            </a:endParaRPr>
          </a:p>
          <a:p>
            <a:endParaRPr lang="en-US" sz="2000" dirty="0">
              <a:latin typeface="Myriad   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" y="1066800"/>
          <a:ext cx="8077200" cy="5448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3048000"/>
                <a:gridCol w="1333500"/>
                <a:gridCol w="2019300"/>
              </a:tblGrid>
              <a:tr h="429491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1585813">
                <a:tc>
                  <a:txBody>
                    <a:bodyPr/>
                    <a:lstStyle/>
                    <a:p>
                      <a:r>
                        <a:rPr lang="en-US" dirty="0" smtClean="0"/>
                        <a:t>FC </a:t>
                      </a:r>
                      <a:r>
                        <a:rPr lang="en-US" baseline="0" dirty="0" smtClean="0"/>
                        <a:t> 48, FC 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tabLst>
                          <a:tab pos="177800" algn="l"/>
                        </a:tabLst>
                      </a:pPr>
                      <a:r>
                        <a:rPr lang="en-US" dirty="0" smtClean="0"/>
                        <a:t>• Reusable content anchoring/location</a:t>
                      </a:r>
                    </a:p>
                    <a:p>
                      <a:pPr marL="0" indent="0">
                        <a:tabLst>
                          <a:tab pos="177800" algn="l"/>
                        </a:tabLst>
                      </a:pPr>
                      <a:r>
                        <a:rPr lang="en-US" dirty="0" smtClean="0"/>
                        <a:t>• </a:t>
                      </a:r>
                      <a:r>
                        <a:rPr lang="en-US" dirty="0" smtClean="0"/>
                        <a:t>Reusable content anchoring: disambiguation of location context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Requires extensive regression testing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27896">
                <a:tc>
                  <a:txBody>
                    <a:bodyPr/>
                    <a:lstStyle/>
                    <a:p>
                      <a:r>
                        <a:rPr lang="en-US" dirty="0" smtClean="0"/>
                        <a:t>FC 51,</a:t>
                      </a:r>
                      <a:r>
                        <a:rPr lang="en-US" baseline="0" dirty="0" smtClean="0"/>
                        <a:t> 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en-US" dirty="0" smtClean="0"/>
                        <a:t>• Reusable content editing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Reusable content formatting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Pendng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9491">
                <a:tc>
                  <a:txBody>
                    <a:bodyPr/>
                    <a:lstStyle/>
                    <a:p>
                      <a:r>
                        <a:rPr lang="en-US" dirty="0" smtClean="0"/>
                        <a:t>FC 12</a:t>
                      </a:r>
                      <a:r>
                        <a:rPr lang="en-US" baseline="0" dirty="0" smtClean="0"/>
                        <a:t> and FC 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Search for drug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Search for Medicinal Product/preparations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Search for treatment summaries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Grouping of Search Results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3793">
                <a:tc>
                  <a:txBody>
                    <a:bodyPr/>
                    <a:lstStyle/>
                    <a:p>
                      <a:r>
                        <a:rPr lang="en-US" dirty="0" smtClean="0"/>
                        <a:t>FC 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Local record creation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6988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5</a:t>
            </a:fld>
            <a:endParaRPr lang="en-US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304800"/>
            <a:ext cx="6172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1 –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Planned Deliverables’ Status</a:t>
            </a:r>
            <a:endParaRPr lang="en-US" sz="2000" dirty="0" smtClean="0">
              <a:latin typeface="Myriad   "/>
            </a:endParaRPr>
          </a:p>
          <a:p>
            <a:endParaRPr lang="en-US" sz="2000" dirty="0">
              <a:latin typeface="Myriad   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04800" y="883920"/>
          <a:ext cx="8534400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FC </a:t>
                      </a:r>
                      <a:r>
                        <a:rPr lang="en-US" baseline="0" dirty="0" smtClean="0"/>
                        <a:t> 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tabLst>
                          <a:tab pos="177800" algn="l"/>
                        </a:tabLst>
                      </a:pPr>
                      <a:r>
                        <a:rPr lang="en-US" dirty="0" smtClean="0"/>
                        <a:t>• Local record renaming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FC 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en-US" dirty="0" smtClean="0"/>
                        <a:t>• Local record deletion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FC 99, FC 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Interactions data for a drug from a list in tree view of contents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not appearing in Elastic Search database.  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FC 21, FC 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Record pages to include “Related information” links panel and open drug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Development over, unit testing in progress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FC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Three </a:t>
                      </a:r>
                      <a:r>
                        <a:rPr lang="en-US" dirty="0" err="1" smtClean="0"/>
                        <a:t>colour</a:t>
                      </a:r>
                      <a:r>
                        <a:rPr lang="en-US" dirty="0" smtClean="0"/>
                        <a:t>-coded formulary statuses to be editable and expandable to 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6988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6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1 – Retrospective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313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What Worked</a:t>
            </a: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latin typeface="Myriad   "/>
                <a:cs typeface="Segoe UI" pitchFamily="34" charset="0"/>
              </a:rPr>
              <a:t>Prompt Response from the </a:t>
            </a:r>
            <a:r>
              <a:rPr lang="en-US" sz="1400" kern="0" dirty="0" smtClean="0">
                <a:latin typeface="Myriad   "/>
                <a:cs typeface="Segoe UI" pitchFamily="34" charset="0"/>
              </a:rPr>
              <a:t>RPS Team </a:t>
            </a:r>
            <a:r>
              <a:rPr lang="en-US" sz="1400" kern="0" dirty="0" smtClean="0">
                <a:latin typeface="Myriad   "/>
                <a:cs typeface="Segoe UI" pitchFamily="34" charset="0"/>
              </a:rPr>
              <a:t>for the queries raised by </a:t>
            </a:r>
            <a:r>
              <a:rPr lang="en-US" sz="1400" kern="0" dirty="0" smtClean="0">
                <a:latin typeface="Myriad   "/>
                <a:cs typeface="Segoe UI" pitchFamily="34" charset="0"/>
              </a:rPr>
              <a:t>Rave.</a:t>
            </a: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latin typeface="Myriad   "/>
                <a:cs typeface="Segoe UI" pitchFamily="34" charset="0"/>
              </a:rPr>
              <a:t>Well </a:t>
            </a:r>
            <a:r>
              <a:rPr lang="en-US" sz="1400" kern="0" dirty="0" smtClean="0">
                <a:latin typeface="Myriad   "/>
                <a:cs typeface="Segoe UI" pitchFamily="34" charset="0"/>
              </a:rPr>
              <a:t>conducted (concise and effective) Scrum Meetings</a:t>
            </a:r>
            <a:r>
              <a:rPr lang="en-US" sz="1400" kern="0" dirty="0" smtClean="0">
                <a:latin typeface="Myriad   "/>
                <a:cs typeface="Segoe UI" pitchFamily="34" charset="0"/>
              </a:rPr>
              <a:t>.</a:t>
            </a: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latin typeface="Myriad   "/>
                <a:cs typeface="Segoe UI" pitchFamily="34" charset="0"/>
              </a:rPr>
              <a:t>Coordination between members of Rave team and James.</a:t>
            </a:r>
            <a:endParaRPr lang="en-US" sz="1400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What </a:t>
            </a:r>
            <a:r>
              <a:rPr lang="en-US" sz="1600" b="1" kern="0" dirty="0" smtClean="0">
                <a:latin typeface="Myriad   "/>
                <a:cs typeface="Segoe UI" pitchFamily="34" charset="0"/>
              </a:rPr>
              <a:t>can be improved</a:t>
            </a: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latin typeface="Myriad   "/>
                <a:cs typeface="Segoe UI" pitchFamily="34" charset="0"/>
              </a:rPr>
              <a:t>Web interface should have been frozen very early into the sprint. </a:t>
            </a:r>
          </a:p>
          <a:p>
            <a:pPr marL="1257300" lvl="3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latin typeface="Myriad   "/>
                <a:cs typeface="Segoe UI" pitchFamily="34" charset="0"/>
              </a:rPr>
              <a:t>Stabilization Sprint to be used for freezing the web front end for future sprints</a:t>
            </a:r>
          </a:p>
          <a:p>
            <a:pPr marL="1257300" lvl="3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988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7</a:t>
            </a:fld>
            <a:endParaRPr lang="en-US" dirty="0">
              <a:latin typeface="Myriad   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2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–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Stabilization Sprint</a:t>
            </a:r>
            <a:endParaRPr lang="en-US" sz="2000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1066800"/>
            <a:ext cx="8305800" cy="799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The offshore team proposes the following for the Stabilization Sprint</a:t>
            </a:r>
          </a:p>
          <a:p>
            <a:pPr marL="1257300" lvl="3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Stabilize all the delivered functionality. Get a sign off .</a:t>
            </a:r>
          </a:p>
          <a:p>
            <a:pPr marL="1257300" lvl="3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Complete all pending work from Sprint 1 and Sprint 2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1257300" lvl="3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Close all open defects/issues. </a:t>
            </a:r>
          </a:p>
          <a:p>
            <a:pPr marL="1257300" lvl="3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Freeze on the new Elastic Search Database for holding customer data.</a:t>
            </a:r>
          </a:p>
          <a:p>
            <a:pPr marL="1257300" lvl="3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Finalize the web front end design for future sprints.</a:t>
            </a:r>
          </a:p>
          <a:p>
            <a:pPr marL="1257300" lvl="3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Complete the migration strategy, and plan on initiating the migration activity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 </a:t>
            </a: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6988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8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 smtClean="0">
                <a:latin typeface="Myriad   "/>
              </a:rPr>
              <a:t>Sprint  </a:t>
            </a:r>
            <a:r>
              <a:rPr lang="en-GB" sz="2000" kern="0" dirty="0" smtClean="0">
                <a:latin typeface="Myriad   "/>
              </a:rPr>
              <a:t>3 </a:t>
            </a:r>
            <a:r>
              <a:rPr lang="en-GB" sz="2000" kern="0" dirty="0" smtClean="0">
                <a:latin typeface="Myriad   "/>
              </a:rPr>
              <a:t>Calendar</a:t>
            </a:r>
            <a:endParaRPr lang="en-US" sz="2000" kern="0" dirty="0">
              <a:latin typeface="Myriad   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847809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9516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9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Definition of Done</a:t>
            </a:r>
            <a:endParaRPr lang="en-US" sz="2000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143000"/>
            <a:ext cx="807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Myriad   "/>
              </a:rPr>
              <a:t>Definition of Done will be the System Test Cases  as approved by </a:t>
            </a:r>
            <a:r>
              <a:rPr lang="en-US" sz="1600" dirty="0" smtClean="0">
                <a:latin typeface="Myriad   "/>
              </a:rPr>
              <a:t>RPS</a:t>
            </a:r>
            <a:endParaRPr lang="en-US" sz="1600" dirty="0" smtClean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  <a:p>
            <a:endParaRPr lang="en-US" sz="1600" dirty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45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 PPT- 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57327</TotalTime>
  <Words>559</Words>
  <Application>Microsoft Office PowerPoint</Application>
  <PresentationFormat>On-screen Show (4:3)</PresentationFormat>
  <Paragraphs>147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Corporate PPT- Title page</vt:lpstr>
      <vt:lpstr>Custom Design</vt:lpstr>
      <vt:lpstr>1_Custom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sujata.garud</dc:creator>
  <cp:lastModifiedBy>Sandarbh Sharma</cp:lastModifiedBy>
  <cp:revision>1487</cp:revision>
  <dcterms:created xsi:type="dcterms:W3CDTF">2011-08-30T13:10:06Z</dcterms:created>
  <dcterms:modified xsi:type="dcterms:W3CDTF">2015-10-07T04:46:49Z</dcterms:modified>
</cp:coreProperties>
</file>