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0" r:id="rId2"/>
    <p:sldMasterId id="2147483661" r:id="rId3"/>
  </p:sldMasterIdLst>
  <p:notesMasterIdLst>
    <p:notesMasterId r:id="rId25"/>
  </p:notesMasterIdLst>
  <p:handoutMasterIdLst>
    <p:handoutMasterId r:id="rId26"/>
  </p:handoutMasterIdLst>
  <p:sldIdLst>
    <p:sldId id="263" r:id="rId4"/>
    <p:sldId id="265" r:id="rId5"/>
    <p:sldId id="361" r:id="rId6"/>
    <p:sldId id="362" r:id="rId7"/>
    <p:sldId id="363" r:id="rId8"/>
    <p:sldId id="367" r:id="rId9"/>
    <p:sldId id="364" r:id="rId10"/>
    <p:sldId id="365" r:id="rId11"/>
    <p:sldId id="360" r:id="rId12"/>
    <p:sldId id="368" r:id="rId13"/>
    <p:sldId id="370" r:id="rId14"/>
    <p:sldId id="371" r:id="rId15"/>
    <p:sldId id="358" r:id="rId16"/>
    <p:sldId id="359" r:id="rId17"/>
    <p:sldId id="322" r:id="rId18"/>
    <p:sldId id="312" r:id="rId19"/>
    <p:sldId id="352" r:id="rId20"/>
    <p:sldId id="372" r:id="rId21"/>
    <p:sldId id="373" r:id="rId22"/>
    <p:sldId id="304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A4A3A4"/>
          </p15:clr>
        </p15:guide>
        <p15:guide id="4" pos="4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513" autoAdjust="0"/>
    <p:restoredTop sz="96774" autoAdjust="0"/>
  </p:normalViewPr>
  <p:slideViewPr>
    <p:cSldViewPr>
      <p:cViewPr>
        <p:scale>
          <a:sx n="70" d="100"/>
          <a:sy n="70" d="100"/>
        </p:scale>
        <p:origin x="-1074" y="72"/>
      </p:cViewPr>
      <p:guideLst>
        <p:guide orient="horz" pos="2160"/>
        <p:guide pos="2880"/>
        <p:guide pos="288"/>
        <p:guide pos="4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72E0-08BA-4505-8842-295AED4BC35E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58E-ED50-442B-BD35-5EF11997AD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4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F4B83-ACB4-49E6-B4F6-BA54F385EB1B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9A34-B105-4741-AC7F-8EBF458DA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66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600"/>
            <a:ext cx="2179320" cy="126296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0" y="6553198"/>
            <a:ext cx="9144000" cy="1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38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12A67294-A758-4ADD-A8A5-85E2ECBAA8D6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r>
              <a:rPr lang="en-US" dirty="0" smtClean="0"/>
              <a:t>www.rave-tech.com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riad   "/>
              </a:defRPr>
            </a:lvl1pPr>
          </a:lstStyle>
          <a:p>
            <a:fld id="{58990E15-FD39-4340-91B3-6236B54787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9248" y="39624"/>
            <a:ext cx="124650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8"/>
          <p:cNvSpPr>
            <a:spLocks noChangeShapeType="1"/>
          </p:cNvSpPr>
          <p:nvPr userDrawn="1"/>
        </p:nvSpPr>
        <p:spPr bwMode="auto">
          <a:xfrm>
            <a:off x="457200" y="3886200"/>
            <a:ext cx="6324600" cy="0"/>
          </a:xfrm>
          <a:prstGeom prst="line">
            <a:avLst/>
          </a:prstGeom>
          <a:noFill/>
          <a:ln w="952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Line 38"/>
          <p:cNvSpPr>
            <a:spLocks noChangeShapeType="1"/>
          </p:cNvSpPr>
          <p:nvPr userDrawn="1"/>
        </p:nvSpPr>
        <p:spPr bwMode="auto">
          <a:xfrm>
            <a:off x="457200" y="2171700"/>
            <a:ext cx="632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4500" y="2489537"/>
            <a:ext cx="3124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yriad Pro" pitchFamily="34" charset="0"/>
              </a:rPr>
              <a:t>Thank  You</a:t>
            </a:r>
          </a:p>
          <a:p>
            <a:r>
              <a:rPr lang="en-US" sz="1500" dirty="0" smtClean="0">
                <a:latin typeface="Myriad Pro" pitchFamily="34" charset="0"/>
              </a:rPr>
              <a:t>Web: www.rave-tech.com </a:t>
            </a:r>
          </a:p>
          <a:p>
            <a:r>
              <a:rPr lang="en-US" sz="1500" dirty="0" smtClean="0">
                <a:latin typeface="Myriad Pro" pitchFamily="34" charset="0"/>
              </a:rPr>
              <a:t>Email: info@rave-tech.com</a:t>
            </a:r>
            <a:endParaRPr lang="en-US" sz="1500" dirty="0">
              <a:latin typeface="Myriad Pro" pitchFamily="34" charset="0"/>
            </a:endParaRPr>
          </a:p>
        </p:txBody>
      </p:sp>
      <p:pic>
        <p:nvPicPr>
          <p:cNvPr id="12" name="Picture 11" descr="Rave_Logo (RGB- MS Office and Multimedia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1480" y="609599"/>
            <a:ext cx="2177441" cy="1261872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689" y="659069"/>
            <a:ext cx="2082311" cy="597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0F42-3874-4C98-B649-4A097321DC77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657E-3838-49DF-9C99-299E75F659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18440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Myriad Pro" pitchFamily="34" charset="0"/>
              </a:rPr>
              <a:t>RPS – FORMULARY COMPLETE</a:t>
            </a:r>
          </a:p>
          <a:p>
            <a:pPr algn="ctr"/>
            <a:endParaRPr lang="en-US" sz="3200" b="1" dirty="0">
              <a:latin typeface="Myriad Pro" pitchFamily="34" charset="0"/>
            </a:endParaRPr>
          </a:p>
          <a:p>
            <a:pPr algn="ctr"/>
            <a:r>
              <a:rPr lang="en-US" sz="3200" b="1" dirty="0" smtClean="0">
                <a:latin typeface="Myriad Pro" pitchFamily="34" charset="0"/>
              </a:rPr>
              <a:t>Sprint 4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Status contd.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152400" y="838200"/>
          <a:ext cx="88392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1591056"/>
                <a:gridCol w="1712013"/>
                <a:gridCol w="2884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approval /workflow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content changes: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reports are still under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 formulary content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in overall project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design is to be finalized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De-scoped (Comparison</a:t>
                      </a:r>
                      <a:r>
                        <a:rPr lang="en-US" baseline="0" dirty="0" smtClean="0"/>
                        <a:t> across drugs still in scope)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De-scoped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Changes</a:t>
                      </a:r>
                      <a:r>
                        <a:rPr lang="en-US" baseline="0" dirty="0" smtClean="0"/>
                        <a:t>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scope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Migration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3 onwards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Migration activity to initiate</a:t>
                      </a:r>
                      <a:r>
                        <a:rPr lang="en-US" baseline="0" dirty="0" smtClean="0"/>
                        <a:t> in sprint 4.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Ian to visit in November and bring this to closure.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11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949184"/>
          <a:ext cx="8534401" cy="48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work for Refactoring/ code quality/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are to be implemented for Services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“Futures’ implementation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Removal of Object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aim is to finish of this work latest by 30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October.</a:t>
                      </a:r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Restoring earlier delivered functionality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functionality, Table of Content , and admin  module (records and notes) 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updated with latest look and feel changes.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sign off on web design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soon as possible.</a:t>
                      </a:r>
                      <a:endParaRPr lang="en-US" sz="1600" dirty="0"/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Removing all session state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6586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Rendering BNF content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Monograph</a:t>
                      </a:r>
                      <a:r>
                        <a:rPr lang="en-US" sz="1600" baseline="0" dirty="0" smtClean="0"/>
                        <a:t> Changes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James is looking at this.</a:t>
                      </a:r>
                      <a:endParaRPr lang="en-US" sz="1600" dirty="0"/>
                    </a:p>
                  </a:txBody>
                  <a:tcPr/>
                </a:tc>
              </a:tr>
              <a:tr h="762517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Access Management micro-service and linking site to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service would supply mock authentication to the FC till a decision is taken on SAMs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12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4 Plan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381000" y="762000"/>
          <a:ext cx="853440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353330"/>
                <a:gridCol w="1895071"/>
              </a:tblGrid>
              <a:tr h="33889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Managing Work queue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content changes: approval/workflow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988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Changes</a:t>
                      </a:r>
                      <a:r>
                        <a:rPr lang="en-US" sz="1600" baseline="0" dirty="0" smtClean="0"/>
                        <a:t> across BNF versions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provide user an option to view changes across BNF versions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  <a:tr h="3106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 Formulary Content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Functionality.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view and export details of formulary content, based on different parameters.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design is under review</a:t>
                      </a:r>
                    </a:p>
                    <a:p>
                      <a:pPr marL="0" lvl="3" indent="-3492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rgbClr val="FE7D19"/>
                        </a:buClr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be signed off before 30th Oct.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13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- A 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19200"/>
            <a:ext cx="89916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1000" y="54102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5</a:t>
            </a:r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1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14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Sprint  4 Plan – B (contingency)</a:t>
            </a:r>
            <a:endParaRPr lang="en-US" sz="2000" kern="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Plan </a:t>
            </a:r>
            <a:r>
              <a:rPr lang="en-US" sz="1600" dirty="0" smtClean="0">
                <a:latin typeface="Myriad   "/>
              </a:rPr>
              <a:t>B does not include the export formulary content</a:t>
            </a:r>
            <a:r>
              <a:rPr lang="en-US" sz="1600" dirty="0" smtClean="0">
                <a:latin typeface="Myriad   "/>
              </a:rPr>
              <a:t>.</a:t>
            </a:r>
          </a:p>
          <a:p>
            <a:r>
              <a:rPr lang="en-US" sz="1600" dirty="0" smtClean="0">
                <a:latin typeface="Myriad   "/>
              </a:rPr>
              <a:t> </a:t>
            </a:r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This plan will come into play if there is any deviation in planned deliverables for week ending 30</a:t>
            </a:r>
            <a:r>
              <a:rPr lang="en-US" sz="1600" baseline="30000" dirty="0" smtClean="0">
                <a:latin typeface="Myriad   "/>
              </a:rPr>
              <a:t>th</a:t>
            </a:r>
            <a:r>
              <a:rPr lang="en-US" sz="1600" dirty="0" smtClean="0">
                <a:latin typeface="Myriad   "/>
              </a:rPr>
              <a:t> October</a:t>
            </a:r>
            <a:r>
              <a:rPr lang="en-US" sz="1600" dirty="0" smtClean="0">
                <a:latin typeface="Myriad   "/>
              </a:rPr>
              <a:t>.</a:t>
            </a:r>
          </a:p>
          <a:p>
            <a:endParaRPr lang="en-US" sz="1600" dirty="0" smtClean="0">
              <a:latin typeface="Myriad   "/>
            </a:endParaRPr>
          </a:p>
          <a:p>
            <a:r>
              <a:rPr lang="en-US" sz="1600" dirty="0" smtClean="0">
                <a:latin typeface="Myriad   "/>
              </a:rPr>
              <a:t>All spare capacity will be used for developing stories from Sprint 5</a:t>
            </a:r>
            <a:endParaRPr lang="en-US" sz="1600" dirty="0" smtClean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916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818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15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Definition of Done</a:t>
            </a:r>
            <a:endParaRPr lang="en-US" sz="2000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Myriad   "/>
              </a:rPr>
              <a:t>Definition of Done will be the System Test Cases  as approved by RPS</a:t>
            </a:r>
          </a:p>
          <a:p>
            <a:endParaRPr lang="en-US" sz="1600" dirty="0" smtClean="0">
              <a:latin typeface="Myriad   "/>
            </a:endParaRPr>
          </a:p>
          <a:p>
            <a:endParaRPr lang="en-US" sz="1600" dirty="0">
              <a:latin typeface="Myriad   "/>
            </a:endParaRPr>
          </a:p>
          <a:p>
            <a:endParaRPr lang="en-US" sz="1600" dirty="0" smtClean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latin typeface="Myriad   "/>
              </a:rPr>
              <a:t>Change</a:t>
            </a:r>
            <a:r>
              <a:rPr lang="en-GB" sz="2000" kern="0" dirty="0" smtClean="0">
                <a:solidFill>
                  <a:srgbClr val="FF0000"/>
                </a:solidFill>
                <a:latin typeface="Myriad   "/>
              </a:rPr>
              <a:t> </a:t>
            </a:r>
            <a:r>
              <a:rPr lang="en-GB" sz="2000" kern="0" dirty="0" smtClean="0">
                <a:latin typeface="Myriad   "/>
              </a:rPr>
              <a:t>Requests</a:t>
            </a:r>
            <a:endParaRPr lang="en-US" sz="2000" kern="0" dirty="0">
              <a:latin typeface="Myriad   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0668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>
                <a:latin typeface="Myriad   "/>
              </a:rPr>
              <a:t>Not Applicable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1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Impact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latin typeface="Myriad   "/>
                <a:cs typeface="Segoe UI" pitchFamily="34" charset="0"/>
              </a:rPr>
              <a:t>Turnaround time for clarifications </a:t>
            </a:r>
            <a:r>
              <a:rPr lang="en-US" sz="1600" kern="0" dirty="0">
                <a:latin typeface="Myriad   "/>
                <a:cs typeface="Segoe UI" pitchFamily="34" charset="0"/>
              </a:rPr>
              <a:t>– Clarifications if not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answered at the earliest could </a:t>
            </a:r>
            <a:r>
              <a:rPr lang="en-US" sz="1600" kern="0" dirty="0">
                <a:latin typeface="Myriad   "/>
                <a:cs typeface="Segoe UI" pitchFamily="34" charset="0"/>
              </a:rPr>
              <a:t>impact on the deliverables/ cause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proactively share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list of clarifications with RPS periodically.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RPS to reply to clarifications with </a:t>
            </a:r>
            <a:r>
              <a:rPr lang="en-US" sz="1600" kern="0" dirty="0">
                <a:latin typeface="Myriad   "/>
                <a:cs typeface="Segoe UI" pitchFamily="34" charset="0"/>
              </a:rPr>
              <a:t>a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one </a:t>
            </a:r>
            <a:r>
              <a:rPr lang="en-US" sz="1600" kern="0" dirty="0">
                <a:latin typeface="Myriad   "/>
                <a:cs typeface="Segoe UI" pitchFamily="34" charset="0"/>
              </a:rPr>
              <a:t>day turnaround time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to minimize the impact </a:t>
            </a:r>
            <a:r>
              <a:rPr lang="en-US" sz="1600" kern="0" dirty="0">
                <a:latin typeface="Myriad   "/>
                <a:cs typeface="Segoe UI" pitchFamily="34" charset="0"/>
              </a:rPr>
              <a:t>on the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deliverables and avoid rework.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Rave </a:t>
            </a:r>
            <a:r>
              <a:rPr lang="en-US" sz="1600" kern="0" dirty="0">
                <a:latin typeface="Myriad   "/>
                <a:cs typeface="Segoe UI" pitchFamily="34" charset="0"/>
              </a:rPr>
              <a:t>to continue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development </a:t>
            </a:r>
            <a:r>
              <a:rPr lang="en-US" sz="1600" kern="0" dirty="0">
                <a:latin typeface="Myriad   "/>
                <a:cs typeface="Segoe UI" pitchFamily="34" charset="0"/>
              </a:rPr>
              <a:t>making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assumptions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Not following coding best practices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Code not following best practices, leads to  Refactoring of code. This causes rework and impacts deliverables.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</a:p>
          <a:p>
            <a:pPr marL="1255713" lvl="2" indent="-341313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If the sign-off is not received in time, then team can work on last agreed web design and then take further modifications as changes. 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Idle time, Budget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19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>
                <a:latin typeface="Myriad   "/>
              </a:rPr>
              <a:t>Risks &amp; </a:t>
            </a:r>
            <a:r>
              <a:rPr lang="en-GB" sz="2000" kern="0" dirty="0" smtClean="0">
                <a:latin typeface="Myriad   "/>
              </a:rPr>
              <a:t>Impact contd.</a:t>
            </a:r>
            <a:endParaRPr lang="en-US" sz="2000" dirty="0">
              <a:latin typeface="Myriad   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763000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Delay in finalizing web design  </a:t>
            </a:r>
            <a:r>
              <a:rPr lang="en-US" sz="1600" kern="0" dirty="0">
                <a:latin typeface="Myriad   "/>
                <a:cs typeface="Segoe UI" pitchFamily="34" charset="0"/>
              </a:rPr>
              <a:t>–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 The delay in not getting a sign-off early into the sprint can impact deliverables..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Mitigation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Quick response from RPS on proposed changes by web design team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Multiple meetings if required to iron out open issues.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Contingency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Impact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12573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Budget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and Schedule</a:t>
            </a:r>
          </a:p>
        </p:txBody>
      </p:sp>
    </p:spTree>
    <p:extLst>
      <p:ext uri="{BB962C8B-B14F-4D97-AF65-F5344CB8AC3E}">
        <p14:creationId xmlns:p14="http://schemas.microsoft.com/office/powerpoint/2010/main" xmlns="" val="12619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2971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Myriad   "/>
              </a:rPr>
              <a:t>Agenda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28600" y="838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Myriad Pro Semibold" charset="0"/>
                <a:cs typeface="Myriad Pro Semibold" charset="0"/>
              </a:rPr>
              <a:t>Sprint  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3 Deliverables</a:t>
            </a:r>
            <a:r>
              <a:rPr lang="en-US" sz="16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1600" dirty="0" smtClean="0">
              <a:latin typeface="Myriad   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Retrospective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3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metrics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Project Status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US" sz="1600" kern="0" dirty="0" smtClean="0">
                <a:latin typeface="Myriad   "/>
                <a:cs typeface="Segoe UI" pitchFamily="34" charset="0"/>
              </a:rPr>
              <a:t>Plan</a:t>
            </a: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4 Implementation Plan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GB" sz="1600" kern="0" dirty="0" smtClean="0">
                <a:latin typeface="Myriad   "/>
                <a:cs typeface="Segoe UI" pitchFamily="34" charset="0"/>
              </a:rPr>
              <a:t>Sprint 4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Implementation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P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lan </a:t>
            </a:r>
            <a:r>
              <a:rPr lang="en-GB" sz="1600" kern="0" dirty="0" smtClean="0">
                <a:latin typeface="Myriad   "/>
                <a:cs typeface="Segoe UI" pitchFamily="34" charset="0"/>
              </a:rPr>
              <a:t>B (Contingency)</a:t>
            </a: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Change Requests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Risks &amp; Impact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Questions?</a:t>
            </a:r>
            <a:endParaRPr lang="en-US" sz="1600" kern="0" dirty="0">
              <a:latin typeface="Myriad   "/>
              <a:cs typeface="Segoe U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E7D19"/>
              </a:buClr>
              <a:buFont typeface="Wingdings" pitchFamily="2" charset="2"/>
              <a:buChar char="§"/>
              <a:defRPr/>
            </a:pPr>
            <a:endParaRPr lang="en-GB" sz="1600" kern="0" dirty="0" smtClean="0">
              <a:latin typeface="Myriad   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20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kern="0" dirty="0" smtClean="0">
                <a:solidFill>
                  <a:prstClr val="black"/>
                </a:solidFill>
                <a:latin typeface="Myriad   "/>
              </a:rPr>
              <a:t>Questions?</a:t>
            </a:r>
            <a:endParaRPr lang="en-US" sz="2000" dirty="0">
              <a:solidFill>
                <a:schemeClr val="tx1"/>
              </a:solidFill>
              <a:latin typeface="Myriad   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3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914400"/>
          <a:ext cx="85344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/>
                <a:gridCol w="3025833"/>
                <a:gridCol w="1749829"/>
                <a:gridCol w="2362200"/>
              </a:tblGrid>
              <a:tr h="349898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874520">
                <a:tc>
                  <a:txBody>
                    <a:bodyPr/>
                    <a:lstStyle/>
                    <a:p>
                      <a:r>
                        <a:rPr lang="en-US" dirty="0" smtClean="0"/>
                        <a:t>FC 212,</a:t>
                      </a:r>
                      <a:r>
                        <a:rPr lang="en-US" baseline="0" dirty="0" smtClean="0"/>
                        <a:t> 213 and 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Drug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Search Services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7800" algn="l"/>
                        </a:tabLst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Refactoring for </a:t>
                      </a:r>
                      <a:r>
                        <a:rPr lang="en-US" dirty="0" err="1" smtClean="0"/>
                        <a:t>Pharma</a:t>
                      </a:r>
                      <a:r>
                        <a:rPr lang="en-US" dirty="0" smtClean="0"/>
                        <a:t> Press - Admin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have been done</a:t>
                      </a:r>
                      <a:r>
                        <a:rPr lang="en-US" baseline="0" dirty="0" smtClean="0"/>
                        <a:t> and are awaiting review</a:t>
                      </a:r>
                      <a:endParaRPr lang="en-US" dirty="0"/>
                    </a:p>
                  </a:txBody>
                  <a:tcPr/>
                </a:tc>
              </a:tr>
              <a:tr h="1399592">
                <a:tc>
                  <a:txBody>
                    <a:bodyPr/>
                    <a:lstStyle/>
                    <a:p>
                      <a:r>
                        <a:rPr lang="en-US" dirty="0" smtClean="0"/>
                        <a:t>FC 215, 216</a:t>
                      </a:r>
                      <a:r>
                        <a:rPr lang="en-US" baseline="0" dirty="0" smtClean="0"/>
                        <a:t> and 217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Search Module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Listing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Refactoring - Local Records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 50%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“Futures” implementation.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</a:t>
                      </a:r>
                      <a:r>
                        <a:rPr lang="en-US" dirty="0" smtClean="0"/>
                        <a:t>changes </a:t>
                      </a:r>
                      <a:r>
                        <a:rPr lang="en-US" baseline="0" dirty="0" smtClean="0"/>
                        <a:t>are awaiting review</a:t>
                      </a:r>
                      <a:endParaRPr lang="en-US" dirty="0" smtClean="0"/>
                    </a:p>
                  </a:txBody>
                  <a:tcPr/>
                </a:tc>
              </a:tr>
              <a:tr h="1137168">
                <a:tc>
                  <a:txBody>
                    <a:bodyPr/>
                    <a:lstStyle/>
                    <a:p>
                      <a:r>
                        <a:rPr lang="en-US" dirty="0" smtClean="0"/>
                        <a:t>FC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Monograph - Template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Header and footer template segregation is complete.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James to render BNF content in templates</a:t>
                      </a:r>
                      <a:endParaRPr lang="en-US" dirty="0" smtClean="0"/>
                    </a:p>
                  </a:txBody>
                  <a:tcPr/>
                </a:tc>
              </a:tr>
              <a:tr h="335279">
                <a:tc>
                  <a:txBody>
                    <a:bodyPr/>
                    <a:lstStyle/>
                    <a:p>
                      <a:r>
                        <a:rPr lang="en-US" dirty="0" smtClean="0"/>
                        <a:t>FC 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Data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</a:t>
                      </a:r>
                      <a:r>
                        <a:rPr lang="en-US" baseline="0" dirty="0" smtClean="0"/>
                        <a:t> Review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983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4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– 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8600" y="898954"/>
          <a:ext cx="8763000" cy="55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2057400"/>
                <a:gridCol w="2667000"/>
              </a:tblGrid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914194">
                <a:tc>
                  <a:txBody>
                    <a:bodyPr/>
                    <a:lstStyle/>
                    <a:p>
                      <a:r>
                        <a:rPr lang="en-US" dirty="0" smtClean="0"/>
                        <a:t>FC </a:t>
                      </a:r>
                      <a:r>
                        <a:rPr lang="en-US" baseline="0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Logger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2 services. Will be delivered in next 2 days</a:t>
                      </a:r>
                      <a:endParaRPr lang="en-US" dirty="0" smtClean="0"/>
                    </a:p>
                  </a:txBody>
                  <a:tcPr/>
                </a:tc>
              </a:tr>
              <a:tr h="894369">
                <a:tc>
                  <a:txBody>
                    <a:bodyPr/>
                    <a:lstStyle/>
                    <a:p>
                      <a:r>
                        <a:rPr lang="en-US" dirty="0" smtClean="0"/>
                        <a:t>FC 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Exception Handling</a:t>
                      </a:r>
                    </a:p>
                    <a:p>
                      <a:pPr marL="0" indent="0"/>
                      <a:r>
                        <a:rPr lang="en-US" dirty="0" smtClean="0"/>
                        <a:t>        Server Side</a:t>
                      </a:r>
                    </a:p>
                    <a:p>
                      <a:pPr marL="0" indent="0"/>
                      <a:r>
                        <a:rPr lang="en-US" baseline="0" dirty="0" smtClean="0"/>
                        <a:t>        Client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exception handling</a:t>
                      </a:r>
                      <a:r>
                        <a:rPr lang="en-US" baseline="0" dirty="0" smtClean="0"/>
                        <a:t> has been completed for Admin. </a:t>
                      </a:r>
                      <a:endParaRPr lang="en-US" dirty="0"/>
                    </a:p>
                  </a:txBody>
                  <a:tcPr/>
                </a:tc>
              </a:tr>
              <a:tr h="381206">
                <a:tc>
                  <a:txBody>
                    <a:bodyPr/>
                    <a:lstStyle/>
                    <a:p>
                      <a:r>
                        <a:rPr lang="en-US" dirty="0" smtClean="0"/>
                        <a:t>FC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Object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Mapper</a:t>
                      </a:r>
                      <a:r>
                        <a:rPr lang="en-US" baseline="0" dirty="0" smtClean="0"/>
                        <a:t>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</a:t>
                      </a:r>
                      <a:r>
                        <a:rPr lang="en-US" baseline="0" dirty="0" smtClean="0"/>
                        <a:t> 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pending implementation at web App</a:t>
                      </a:r>
                      <a:endParaRPr lang="en-US" dirty="0"/>
                    </a:p>
                  </a:txBody>
                  <a:tcPr/>
                </a:tc>
              </a:tr>
              <a:tr h="626058">
                <a:tc>
                  <a:txBody>
                    <a:bodyPr/>
                    <a:lstStyle/>
                    <a:p>
                      <a:r>
                        <a:rPr lang="en-US" dirty="0" smtClean="0"/>
                        <a:t>FC 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for Search. Pending for Admin and Drug (Services)</a:t>
                      </a:r>
                      <a:endParaRPr lang="en-US" dirty="0"/>
                    </a:p>
                  </a:txBody>
                  <a:tcPr/>
                </a:tc>
              </a:tr>
              <a:tr h="1447594">
                <a:tc>
                  <a:txBody>
                    <a:bodyPr/>
                    <a:lstStyle/>
                    <a:p>
                      <a:r>
                        <a:rPr lang="en-US" dirty="0" smtClean="0"/>
                        <a:t>FC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 Changes for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Monograph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</a:t>
                      </a:r>
                      <a:r>
                        <a:rPr lang="en-US" dirty="0" smtClean="0"/>
                        <a:t>Notes</a:t>
                      </a:r>
                      <a:r>
                        <a:rPr lang="en-US" baseline="0" dirty="0" smtClean="0"/>
                        <a:t> and Records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Generation</a:t>
                      </a:r>
                      <a:r>
                        <a:rPr lang="en-US" baseline="0" dirty="0" smtClean="0"/>
                        <a:t> of TOC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• Search Page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previously delivered</a:t>
                      </a:r>
                      <a:r>
                        <a:rPr lang="en-US" baseline="0" dirty="0" smtClean="0"/>
                        <a:t> functionality is to be restored, and look and feel updated to the latest.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25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5</a:t>
            </a:fld>
            <a:endParaRPr lang="en-US" dirty="0">
              <a:latin typeface="Myriad   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304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Deliverables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’ Status (Web design)</a:t>
            </a:r>
            <a:endParaRPr lang="en-US" sz="2000" dirty="0" smtClean="0">
              <a:latin typeface="Myriad   "/>
            </a:endParaRPr>
          </a:p>
          <a:p>
            <a:endParaRPr lang="en-US" sz="2000" dirty="0">
              <a:latin typeface="Myriad   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1066800"/>
          <a:ext cx="8077200" cy="381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1333500"/>
                <a:gridCol w="2019300"/>
              </a:tblGrid>
              <a:tr h="429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408709"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FC230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177800" algn="l"/>
                        </a:tabLst>
                      </a:pPr>
                      <a:r>
                        <a:rPr lang="en-US" dirty="0" smtClean="0"/>
                        <a:t>• Monograph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 web design is in progress.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Awaiting Feedback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• Export formulary 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Managing Work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Local content (Records)</a:t>
                      </a:r>
                    </a:p>
                    <a:p>
                      <a:r>
                        <a:rPr lang="en-US" dirty="0" smtClean="0"/>
                        <a:t>• Edit Content Notes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Edit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37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• View</a:t>
                      </a:r>
                      <a:r>
                        <a:rPr lang="en-US" baseline="0" dirty="0" smtClean="0"/>
                        <a:t> changes across BNF versions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778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6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Goals and status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i="1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/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796820"/>
          <a:ext cx="8991600" cy="57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158"/>
                <a:gridCol w="1352718"/>
                <a:gridCol w="3023724"/>
              </a:tblGrid>
              <a:tr h="346814">
                <a:tc>
                  <a:txBody>
                    <a:bodyPr/>
                    <a:lstStyle/>
                    <a:p>
                      <a:r>
                        <a:rPr lang="en-US" dirty="0" smtClean="0"/>
                        <a:t>Goal for the Stabilization 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common dependencies factored out, and everyone on the same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projects building automatically on check in to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activity is with James</a:t>
                      </a:r>
                      <a:endParaRPr lang="en-US" dirty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automatic deployment of projects to Azure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68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date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for Admin Module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Web-app re-factored to controller, Service, with dependency injection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FC 212- 218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Checked in code is under review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Tests for controllers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</a:p>
                    <a:p>
                      <a:r>
                        <a:rPr lang="en-US" dirty="0" smtClean="0"/>
                        <a:t>FC-222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Pending Admin and Drug Services</a:t>
                      </a:r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templates with common codes extracted into separate templates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069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Drug monograph template re-factored with separate templates for each 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5443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(removing Object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Nearing completion.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8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7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Retrospective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710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Worked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Visit by Ian, Harvey and James.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Frequent check-ins, and prompt code reviews.</a:t>
            </a: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Refactoring Activities.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What can be </a:t>
            </a:r>
            <a:r>
              <a:rPr lang="en-US" sz="1600" b="1" kern="0" dirty="0" smtClean="0">
                <a:latin typeface="Myriad   "/>
                <a:cs typeface="Segoe UI" pitchFamily="34" charset="0"/>
              </a:rPr>
              <a:t>improved</a:t>
            </a:r>
          </a:p>
          <a:p>
            <a:pPr marL="465138" lvl="1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Deliverables.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Peer review before checking-in code.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Ensuring the issues identified in earlier review are not repeated.</a:t>
            </a:r>
          </a:p>
          <a:p>
            <a:pPr marL="9223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Discussion of design before working on a new module.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Web UI design to be finalized as early as possible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Logging time in JIRA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latin typeface="Myriad   "/>
                <a:cs typeface="Segoe UI" pitchFamily="34" charset="0"/>
              </a:rPr>
              <a:t>Questions on functionalities to be asked earlier in the sprint.</a:t>
            </a: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465138" lvl="2" indent="333375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  <a:p>
            <a:pPr marL="793750" lvl="1" indent="122238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800100" lvl="2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8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Sprint  3 – Metrics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626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Story points planned - 56 SP</a:t>
            </a: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 smtClean="0">
                <a:latin typeface="Myriad   "/>
                <a:cs typeface="Segoe UI" pitchFamily="34" charset="0"/>
              </a:rPr>
              <a:t>Story points delivered  30 SP</a:t>
            </a: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 smtClean="0">
              <a:latin typeface="Myriad   "/>
              <a:cs typeface="Segoe UI" pitchFamily="34" charset="0"/>
            </a:endParaRPr>
          </a:p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400" kern="0" dirty="0" smtClean="0">
              <a:solidFill>
                <a:srgbClr val="FF0000"/>
              </a:solidFill>
              <a:latin typeface="Myriad   "/>
              <a:cs typeface="Segoe UI" pitchFamily="34" charset="0"/>
            </a:endParaRPr>
          </a:p>
          <a:p>
            <a:pPr marL="1257300" lvl="3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620000" cy="377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95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569075"/>
            <a:ext cx="9144000" cy="288925"/>
          </a:xfrm>
        </p:spPr>
        <p:txBody>
          <a:bodyPr/>
          <a:lstStyle/>
          <a:p>
            <a:pPr algn="ctr"/>
            <a:r>
              <a:rPr lang="en-US" dirty="0" smtClean="0">
                <a:latin typeface="Myriad   "/>
              </a:rPr>
              <a:t>www.rave-tech.com</a:t>
            </a:r>
            <a:endParaRPr lang="en-US" dirty="0">
              <a:latin typeface="Myriad   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36000" y="6553200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Myriad   "/>
              </a:rPr>
              <a:pPr/>
              <a:t>9</a:t>
            </a:fld>
            <a:endParaRPr lang="en-US" dirty="0">
              <a:latin typeface="Myriad   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yriad Pro Semibold" charset="0"/>
                <a:cs typeface="Myriad Pro Semibold" charset="0"/>
              </a:rPr>
              <a:t>Overall Project </a:t>
            </a:r>
            <a:r>
              <a:rPr lang="en-US" sz="2000" dirty="0" smtClean="0">
                <a:latin typeface="Myriad Pro Semibold" charset="0"/>
                <a:cs typeface="Myriad Pro Semibold" charset="0"/>
              </a:rPr>
              <a:t>Status </a:t>
            </a:r>
            <a:endParaRPr lang="en-US" sz="2000" dirty="0">
              <a:latin typeface="Myriad  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763000" cy="83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buFont typeface="Arial" panose="020B0604020202020204" pitchFamily="34" charset="0"/>
              <a:buChar char="•"/>
              <a:defRPr/>
            </a:pPr>
            <a:endParaRPr lang="en-US" sz="1600" b="1" kern="0" dirty="0">
              <a:latin typeface="Myriad   "/>
              <a:cs typeface="Segoe UI" pitchFamily="34" charset="0"/>
            </a:endParaRPr>
          </a:p>
          <a:p>
            <a:pPr marL="0" lvl="1" eaLnBrk="0" hangingPunct="0">
              <a:lnSpc>
                <a:spcPct val="150000"/>
              </a:lnSpc>
              <a:spcBef>
                <a:spcPct val="20000"/>
              </a:spcBef>
              <a:buClr>
                <a:srgbClr val="FE7D19"/>
              </a:buClr>
              <a:defRPr/>
            </a:pPr>
            <a:endParaRPr lang="en-US" sz="1600" kern="0" dirty="0" smtClean="0">
              <a:latin typeface="Myriad   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696878"/>
              </p:ext>
            </p:extLst>
          </p:nvPr>
        </p:nvGraphicFramePr>
        <p:xfrm>
          <a:off x="76200" y="838200"/>
          <a:ext cx="8991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341"/>
                <a:gridCol w="1880627"/>
                <a:gridCol w="1487701"/>
                <a:gridCol w="3187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Deliverables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Plan </a:t>
                      </a:r>
                      <a:r>
                        <a:rPr lang="en-US" baseline="0" dirty="0" smtClean="0"/>
                        <a:t>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Revised Plan of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with SAMS is still pending.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Search</a:t>
                      </a:r>
                      <a:r>
                        <a:rPr lang="en-US" baseline="0" dirty="0" smtClean="0"/>
                        <a:t> module had been delivered in sprint2. </a:t>
                      </a:r>
                    </a:p>
                    <a:p>
                      <a:r>
                        <a:rPr lang="en-US" baseline="0" dirty="0" smtClean="0"/>
                        <a:t>Re-factored Search module is being tested.</a:t>
                      </a:r>
                    </a:p>
                    <a:p>
                      <a:r>
                        <a:rPr lang="en-US" baseline="0" dirty="0" smtClean="0"/>
                        <a:t>Monograph page is not completed so far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content: formulary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code to be changed to point to 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the local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The add/update/delete for local content and notes had been delivered earlier.</a:t>
                      </a:r>
                    </a:p>
                    <a:p>
                      <a:r>
                        <a:rPr lang="en-US" dirty="0" smtClean="0"/>
                        <a:t>Post code refactoring, funct</a:t>
                      </a:r>
                      <a:r>
                        <a:rPr lang="en-US" baseline="0" dirty="0" smtClean="0"/>
                        <a:t>ionality will be restored within first week of sprint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Notes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75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PPT-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60188</TotalTime>
  <Words>1418</Words>
  <Application>Microsoft Office PowerPoint</Application>
  <PresentationFormat>On-screen Show (4:3)</PresentationFormat>
  <Paragraphs>386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Corporate PPT- Title page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sujata.garud</dc:creator>
  <cp:lastModifiedBy>Sandarbh Sharma</cp:lastModifiedBy>
  <cp:revision>1555</cp:revision>
  <dcterms:created xsi:type="dcterms:W3CDTF">2011-08-30T13:10:06Z</dcterms:created>
  <dcterms:modified xsi:type="dcterms:W3CDTF">2015-10-26T14:08:05Z</dcterms:modified>
</cp:coreProperties>
</file>