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theme/theme5.xml" ContentType="application/vnd.openxmlformats-officedocument.them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  <p:sldMasterId id="2147483660" r:id="rId2"/>
    <p:sldMasterId id="2147483661" r:id="rId3"/>
  </p:sldMasterIdLst>
  <p:notesMasterIdLst>
    <p:notesMasterId r:id="rId25"/>
  </p:notesMasterIdLst>
  <p:handoutMasterIdLst>
    <p:handoutMasterId r:id="rId26"/>
  </p:handoutMasterIdLst>
  <p:sldIdLst>
    <p:sldId id="263" r:id="rId4"/>
    <p:sldId id="265" r:id="rId5"/>
    <p:sldId id="361" r:id="rId6"/>
    <p:sldId id="362" r:id="rId7"/>
    <p:sldId id="367" r:id="rId8"/>
    <p:sldId id="364" r:id="rId9"/>
    <p:sldId id="365" r:id="rId10"/>
    <p:sldId id="374" r:id="rId11"/>
    <p:sldId id="360" r:id="rId12"/>
    <p:sldId id="368" r:id="rId13"/>
    <p:sldId id="370" r:id="rId14"/>
    <p:sldId id="371" r:id="rId15"/>
    <p:sldId id="358" r:id="rId16"/>
    <p:sldId id="359" r:id="rId17"/>
    <p:sldId id="322" r:id="rId18"/>
    <p:sldId id="312" r:id="rId19"/>
    <p:sldId id="352" r:id="rId20"/>
    <p:sldId id="372" r:id="rId21"/>
    <p:sldId id="373" r:id="rId22"/>
    <p:sldId id="304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A4A3A4"/>
          </p15:clr>
        </p15:guide>
        <p15:guide id="4" pos="4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513" autoAdjust="0"/>
    <p:restoredTop sz="96774" autoAdjust="0"/>
  </p:normalViewPr>
  <p:slideViewPr>
    <p:cSldViewPr>
      <p:cViewPr>
        <p:scale>
          <a:sx n="70" d="100"/>
          <a:sy n="70" d="100"/>
        </p:scale>
        <p:origin x="-1074" y="72"/>
      </p:cViewPr>
      <p:guideLst>
        <p:guide orient="horz" pos="2160"/>
        <p:guide pos="2880"/>
        <p:guide pos="288"/>
        <p:guide pos="4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572E0-08BA-4505-8842-295AED4BC35E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DB58E-ED50-442B-BD35-5EF11997AD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4740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F4B83-ACB4-49E6-B4F6-BA54F385EB1B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89A34-B105-4741-AC7F-8EBF458DAA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966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1480" y="609600"/>
            <a:ext cx="2179320" cy="126296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0" y="6553198"/>
            <a:ext cx="9144000" cy="1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Line 38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12A67294-A758-4ADD-A8A5-85E2ECBAA8D6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r>
              <a:rPr lang="en-US" dirty="0" smtClean="0"/>
              <a:t>www.rave-tech.com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58990E15-FD39-4340-91B3-6236B54787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9248" y="39624"/>
            <a:ext cx="124650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4500" y="2489537"/>
            <a:ext cx="3124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Myriad Pro" pitchFamily="34" charset="0"/>
              </a:rPr>
              <a:t>Thank  You</a:t>
            </a:r>
          </a:p>
          <a:p>
            <a:r>
              <a:rPr lang="en-US" sz="1500" dirty="0" smtClean="0">
                <a:latin typeface="Myriad Pro" pitchFamily="34" charset="0"/>
              </a:rPr>
              <a:t>Web: www.rave-tech.com </a:t>
            </a:r>
          </a:p>
          <a:p>
            <a:r>
              <a:rPr lang="en-US" sz="1500" dirty="0" smtClean="0">
                <a:latin typeface="Myriad Pro" pitchFamily="34" charset="0"/>
              </a:rPr>
              <a:t>Email: info@rave-tech.com</a:t>
            </a:r>
            <a:endParaRPr lang="en-US" sz="1500" dirty="0">
              <a:latin typeface="Myriad Pro" pitchFamily="34" charset="0"/>
            </a:endParaRPr>
          </a:p>
        </p:txBody>
      </p:sp>
      <p:pic>
        <p:nvPicPr>
          <p:cNvPr id="12" name="Picture 11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1480" y="609599"/>
            <a:ext cx="2177441" cy="1261872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0F42-3874-4C98-B649-4A097321DC77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657E-3838-49DF-9C99-299E75F65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184400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Myriad Pro" pitchFamily="34" charset="0"/>
              </a:rPr>
              <a:t>RPS – FORMULARY COMPLETE</a:t>
            </a:r>
          </a:p>
          <a:p>
            <a:pPr algn="ctr"/>
            <a:endParaRPr lang="en-US" sz="3200" b="1" dirty="0">
              <a:latin typeface="Myriad Pro" pitchFamily="34" charset="0"/>
            </a:endParaRPr>
          </a:p>
          <a:p>
            <a:pPr algn="ctr"/>
            <a:r>
              <a:rPr lang="en-US" sz="3200" b="1" dirty="0" smtClean="0">
                <a:latin typeface="Myriad Pro" pitchFamily="34" charset="0"/>
              </a:rPr>
              <a:t>Sprint 5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10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Overall Project Status contd.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152400" y="838200"/>
          <a:ext cx="8839200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/>
                <a:gridCol w="1591056"/>
                <a:gridCol w="1712013"/>
                <a:gridCol w="2884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Deliverables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Revised 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content changes: audit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Export formulary content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These</a:t>
                      </a:r>
                      <a:r>
                        <a:rPr lang="en-US" baseline="0" dirty="0" smtClean="0"/>
                        <a:t> reports are still under discussion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r>
                        <a:rPr lang="en-US" baseline="0" dirty="0" smtClean="0"/>
                        <a:t> design is to be finalized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r>
                        <a:rPr lang="en-US" baseline="0" dirty="0" smtClean="0"/>
                        <a:t> 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De-scoped (Comparison</a:t>
                      </a:r>
                      <a:r>
                        <a:rPr lang="en-US" baseline="0" dirty="0" smtClean="0"/>
                        <a:t> across drugs still in scope)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De-scoped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Changes</a:t>
                      </a:r>
                      <a:r>
                        <a:rPr lang="en-US" baseline="0" dirty="0" smtClean="0"/>
                        <a:t> across BNF versions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Reduced</a:t>
                      </a:r>
                      <a:r>
                        <a:rPr lang="en-US" baseline="0" dirty="0" smtClean="0"/>
                        <a:t> scope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Migration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3 onwards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Migration activity to initiate</a:t>
                      </a:r>
                      <a:r>
                        <a:rPr lang="en-US" baseline="0" dirty="0" smtClean="0"/>
                        <a:t> in sprint 5.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Ian to visit in November and bring this to closure.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11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5 Plan 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152400" y="838201"/>
          <a:ext cx="8839201" cy="5609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643"/>
                <a:gridCol w="4261757"/>
                <a:gridCol w="2209801"/>
              </a:tblGrid>
              <a:tr h="356190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2938569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 of contents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 hierarchy (drugs, treatment summaries, medical devices)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Borderline substances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Wound management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Interactions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Guidance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About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Dental Practitioners Formulary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Nurse Prescribers Formulary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Cautionary and advisory labels for dispensed medicines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Documents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existing TOC to show additional details.</a:t>
                      </a:r>
                      <a:endParaRPr lang="en-US" sz="1600" dirty="0"/>
                    </a:p>
                  </a:txBody>
                  <a:tcPr/>
                </a:tc>
              </a:tr>
              <a:tr h="915291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Rendering local content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Records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Notes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Formulary status, depending on breadcrumb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Appearing of customer data on FC.</a:t>
                      </a:r>
                      <a:endParaRPr lang="en-US" sz="1600" dirty="0"/>
                    </a:p>
                  </a:txBody>
                  <a:tcPr/>
                </a:tc>
              </a:tr>
              <a:tr h="1276348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Records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Notes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Formulary Status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 Directories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 Directories is same</a:t>
                      </a:r>
                      <a:r>
                        <a:rPr lang="en-US" sz="1600" baseline="0" dirty="0" smtClean="0"/>
                        <a:t> as Documents in  the existing version. </a:t>
                      </a:r>
                    </a:p>
                    <a:p>
                      <a:r>
                        <a:rPr lang="en-US" sz="1600" baseline="0" dirty="0" smtClean="0"/>
                        <a:t>Not required for BNF </a:t>
                      </a:r>
                      <a:r>
                        <a:rPr lang="en-US" sz="1600" baseline="0" dirty="0" err="1" smtClean="0"/>
                        <a:t>Heirarchy</a:t>
                      </a:r>
                      <a:endParaRPr lang="en-US" sz="16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12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5 Plan 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152400" y="990600"/>
          <a:ext cx="87630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14"/>
                <a:gridCol w="4313454"/>
                <a:gridCol w="1945832"/>
              </a:tblGrid>
              <a:tr h="338896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Authentication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sign on read only authentication, similar to MC.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IE8 Integration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Ensuring IE8 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06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by VTM or AMP id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by record title (drugs, treatment summaries, preparations, interactions, borderline substances, wound management etc)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for local records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auto-complete for all relevant record types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build search results page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Add-on to existing Search functionality.</a:t>
                      </a:r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 pending development and testing for Sprint 4 Roll over work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pending for Managing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Work Queue.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Pending Testing to be completed.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Migration Activity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data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migrated  from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Elastic Search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Migration activity to initiate</a:t>
                      </a:r>
                      <a:r>
                        <a:rPr lang="en-US" sz="1600" baseline="0" dirty="0" smtClean="0"/>
                        <a:t> in sprint 5.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Ian to visit on</a:t>
                      </a:r>
                      <a:r>
                        <a:rPr lang="en-US" sz="1600" baseline="0" dirty="0" smtClean="0"/>
                        <a:t> 26</a:t>
                      </a:r>
                      <a:r>
                        <a:rPr lang="en-US" sz="1600" baseline="30000" dirty="0" smtClean="0"/>
                        <a:t>th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 November and bring this to closure.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13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Sprint  5 Plan - A </a:t>
            </a:r>
            <a:endParaRPr lang="en-US" sz="2000" kern="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54102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r>
              <a:rPr lang="en-US" sz="1600" dirty="0" smtClean="0">
                <a:latin typeface="Myriad   "/>
              </a:rPr>
              <a:t>All spare capacity will be used for developing stories from Sprint 6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1"/>
            <a:ext cx="8229600" cy="265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951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14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Sprint  5 Plan – B (contingency)</a:t>
            </a:r>
            <a:endParaRPr lang="en-US" sz="2000" kern="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4876800"/>
            <a:ext cx="8077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yriad   "/>
              </a:rPr>
              <a:t>Plan B does not include the development effort for IE8 integration</a:t>
            </a:r>
          </a:p>
          <a:p>
            <a:r>
              <a:rPr lang="en-US" sz="1600" dirty="0" smtClean="0">
                <a:latin typeface="Myriad   "/>
              </a:rPr>
              <a:t>This plan will come into play if there is any deviation in planned deliverables for week ending 27</a:t>
            </a:r>
            <a:r>
              <a:rPr lang="en-US" sz="1600" baseline="30000" dirty="0" smtClean="0">
                <a:latin typeface="Myriad   "/>
              </a:rPr>
              <a:t>th</a:t>
            </a:r>
            <a:r>
              <a:rPr lang="en-US" sz="1600" dirty="0" smtClean="0">
                <a:latin typeface="Myriad   "/>
              </a:rPr>
              <a:t> November .</a:t>
            </a:r>
          </a:p>
          <a:p>
            <a:endParaRPr lang="en-US" sz="1600" dirty="0" smtClean="0">
              <a:latin typeface="Myriad   "/>
            </a:endParaRPr>
          </a:p>
          <a:p>
            <a:r>
              <a:rPr lang="en-US" sz="1600" dirty="0" smtClean="0">
                <a:latin typeface="Myriad   "/>
              </a:rPr>
              <a:t>All spare capacity will be used for developing stories from Sprint 6</a:t>
            </a: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001000" cy="292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818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15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Definition of Done</a:t>
            </a:r>
            <a:endParaRPr lang="en-US" sz="200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yriad   "/>
              </a:rPr>
              <a:t>Definition of Done will be the System Test Cases  as approved by RPS</a:t>
            </a: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45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16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Change</a:t>
            </a:r>
            <a:r>
              <a:rPr lang="en-GB" sz="2000" kern="0" dirty="0" smtClean="0">
                <a:solidFill>
                  <a:srgbClr val="FF0000"/>
                </a:solidFill>
                <a:latin typeface="Myriad   "/>
              </a:rPr>
              <a:t> </a:t>
            </a:r>
            <a:r>
              <a:rPr lang="en-GB" sz="2000" kern="0" dirty="0" smtClean="0">
                <a:latin typeface="Myriad   "/>
              </a:rPr>
              <a:t>Requests</a:t>
            </a:r>
            <a:endParaRPr lang="en-US" sz="2000" kern="0" dirty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0668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1600" dirty="0" smtClean="0">
                <a:latin typeface="Myriad   "/>
              </a:rPr>
              <a:t>Not Applicable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71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17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Impact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latin typeface="Myriad   "/>
                <a:cs typeface="Segoe UI" pitchFamily="34" charset="0"/>
              </a:rPr>
              <a:t>Turnaround time for clarifications </a:t>
            </a:r>
            <a:r>
              <a:rPr lang="en-US" sz="1600" kern="0" dirty="0">
                <a:latin typeface="Myriad   "/>
                <a:cs typeface="Segoe UI" pitchFamily="34" charset="0"/>
              </a:rPr>
              <a:t>– Clarifications if not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answered at the earliest could </a:t>
            </a:r>
            <a:r>
              <a:rPr lang="en-US" sz="1600" kern="0" dirty="0">
                <a:latin typeface="Myriad   "/>
                <a:cs typeface="Segoe UI" pitchFamily="34" charset="0"/>
              </a:rPr>
              <a:t>impact on the deliverables/ cause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proactively share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list of clarifications with RPS periodically.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RPS to reply to clarifications with </a:t>
            </a:r>
            <a:r>
              <a:rPr lang="en-US" sz="1600" kern="0" dirty="0">
                <a:latin typeface="Myriad   "/>
                <a:cs typeface="Segoe UI" pitchFamily="34" charset="0"/>
              </a:rPr>
              <a:t>a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one </a:t>
            </a:r>
            <a:r>
              <a:rPr lang="en-US" sz="1600" kern="0" dirty="0">
                <a:latin typeface="Myriad   "/>
                <a:cs typeface="Segoe UI" pitchFamily="34" charset="0"/>
              </a:rPr>
              <a:t>day turnaround time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to minimize the impact </a:t>
            </a:r>
            <a:r>
              <a:rPr lang="en-US" sz="1600" kern="0" dirty="0">
                <a:latin typeface="Myriad   "/>
                <a:cs typeface="Segoe UI" pitchFamily="34" charset="0"/>
              </a:rPr>
              <a:t>on the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deliverables and avoid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continue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development </a:t>
            </a:r>
            <a:r>
              <a:rPr lang="en-US" sz="1600" kern="0" dirty="0">
                <a:latin typeface="Myriad   "/>
                <a:cs typeface="Segoe UI" pitchFamily="34" charset="0"/>
              </a:rPr>
              <a:t>making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assumptions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Idle Time, Budget and Schedule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18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</a:t>
            </a:r>
            <a:r>
              <a:rPr lang="en-GB" sz="2000" kern="0" dirty="0" smtClean="0">
                <a:latin typeface="Myriad   "/>
              </a:rPr>
              <a:t>Impact contd.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Not following coding best practices </a:t>
            </a:r>
            <a:r>
              <a:rPr lang="en-US" sz="1600" kern="0" dirty="0">
                <a:latin typeface="Myriad   "/>
                <a:cs typeface="Segoe UI" pitchFamily="34" charset="0"/>
              </a:rPr>
              <a:t>–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 Code not following best practices, leads to  Refactoring of code. This causes rework and impacts deliverables.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Peer review before checking-in code.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Ensuring the issues identified in earlier review are not repeated.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Budget and Schedule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19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</a:t>
            </a:r>
            <a:r>
              <a:rPr lang="en-GB" sz="2000" kern="0" dirty="0" smtClean="0">
                <a:latin typeface="Myriad   "/>
              </a:rPr>
              <a:t>Impact contd.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376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Delay in finalizing web design  </a:t>
            </a:r>
            <a:r>
              <a:rPr lang="en-US" sz="1600" kern="0" dirty="0">
                <a:latin typeface="Myriad   "/>
                <a:cs typeface="Segoe UI" pitchFamily="34" charset="0"/>
              </a:rPr>
              <a:t>–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 The delay in not getting a sign-off early into the sprint can impact deliverables..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Quick response from RPS on proposed changes by web design team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Multiple meetings if required to iron out open issues.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Discussion of design before working on a new module.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Budget and Schedule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Myriad   "/>
              </a:rPr>
              <a:t>Agenda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2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28600" y="838200"/>
            <a:ext cx="8382000" cy="55626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Myriad Pro Semibold" charset="0"/>
                <a:cs typeface="Myriad Pro Semibold" charset="0"/>
              </a:rPr>
              <a:t>Sprint  4 Deliverables’ Status</a:t>
            </a:r>
            <a:endParaRPr lang="en-US" sz="1600" dirty="0" smtClean="0">
              <a:latin typeface="Myriad   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4 Retrospective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4 metrics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Project Status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5 Plan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GB" sz="1600" kern="0" dirty="0" smtClean="0">
                <a:latin typeface="Myriad   "/>
                <a:cs typeface="Segoe UI" pitchFamily="34" charset="0"/>
              </a:rPr>
              <a:t>Sprint 5 Implementation Plan A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GB" sz="1600" kern="0" dirty="0" smtClean="0">
                <a:latin typeface="Myriad   "/>
                <a:cs typeface="Segoe UI" pitchFamily="34" charset="0"/>
              </a:rPr>
              <a:t>Sprint 5 Implementation Plan B (Contingency)</a:t>
            </a: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Change Requests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Risks &amp; Impact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Questions?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 smtClean="0">
              <a:latin typeface="Myriad   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20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solidFill>
                  <a:prstClr val="black"/>
                </a:solidFill>
                <a:latin typeface="Myriad   "/>
              </a:rPr>
              <a:t>Questions?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9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3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4 – Deliverables’ Status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4800" y="914400"/>
          <a:ext cx="853440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8"/>
                <a:gridCol w="3025833"/>
                <a:gridCol w="1749829"/>
                <a:gridCol w="2362200"/>
              </a:tblGrid>
              <a:tr h="349898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929640">
                <a:tc>
                  <a:txBody>
                    <a:bodyPr/>
                    <a:lstStyle/>
                    <a:p>
                      <a:r>
                        <a:rPr lang="en-US" dirty="0" smtClean="0"/>
                        <a:t>FC 212,</a:t>
                      </a:r>
                      <a:r>
                        <a:rPr lang="en-US" baseline="0" dirty="0" smtClean="0"/>
                        <a:t> 213 and 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Refactoring for </a:t>
                      </a:r>
                      <a:r>
                        <a:rPr lang="en-US" dirty="0" err="1" smtClean="0"/>
                        <a:t>Pharma</a:t>
                      </a:r>
                      <a:r>
                        <a:rPr lang="en-US" dirty="0" smtClean="0"/>
                        <a:t> Press - Drug Services, Search Services, Admin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FC 215, 216</a:t>
                      </a:r>
                      <a:r>
                        <a:rPr lang="en-US" baseline="0" dirty="0" smtClean="0"/>
                        <a:t> and 217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Refactoring - Search Module,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Local Records Listing,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Local Records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1137168">
                <a:tc>
                  <a:txBody>
                    <a:bodyPr/>
                    <a:lstStyle/>
                    <a:p>
                      <a:r>
                        <a:rPr lang="en-US" dirty="0" smtClean="0"/>
                        <a:t>FC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Monograph - Template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Header and footer template segregation is complete.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James  is rendering BNF content in templates</a:t>
                      </a:r>
                    </a:p>
                  </a:txBody>
                  <a:tcPr/>
                </a:tc>
              </a:tr>
              <a:tr h="335279">
                <a:tc>
                  <a:txBody>
                    <a:bodyPr/>
                    <a:lstStyle/>
                    <a:p>
                      <a:r>
                        <a:rPr lang="en-US" dirty="0" smtClean="0"/>
                        <a:t>FC </a:t>
                      </a:r>
                      <a:r>
                        <a:rPr lang="en-US" baseline="0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Logger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35279">
                <a:tc>
                  <a:txBody>
                    <a:bodyPr/>
                    <a:lstStyle/>
                    <a:p>
                      <a:r>
                        <a:rPr lang="en-US" dirty="0" smtClean="0"/>
                        <a:t>FC 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dirty="0" smtClean="0"/>
                        <a:t>• Exception Handling</a:t>
                      </a:r>
                    </a:p>
                    <a:p>
                      <a:pPr marL="0" indent="0"/>
                      <a:r>
                        <a:rPr lang="en-US" dirty="0" smtClean="0"/>
                        <a:t>        Server Side</a:t>
                      </a:r>
                    </a:p>
                    <a:p>
                      <a:pPr marL="0" indent="0"/>
                      <a:r>
                        <a:rPr lang="en-US" baseline="0" dirty="0" smtClean="0"/>
                        <a:t>        Client 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r>
                        <a:rPr lang="en-US" baseline="0" dirty="0" smtClean="0"/>
                        <a:t>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983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4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4 – Deliverables’ Status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400" y="979575"/>
          <a:ext cx="8763000" cy="526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667000"/>
                <a:gridCol w="2057400"/>
                <a:gridCol w="2667000"/>
              </a:tblGrid>
              <a:tr h="376123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376123">
                <a:tc>
                  <a:txBody>
                    <a:bodyPr/>
                    <a:lstStyle/>
                    <a:p>
                      <a:r>
                        <a:rPr lang="en-US" dirty="0" smtClean="0"/>
                        <a:t>FC 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Object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Mapper</a:t>
                      </a:r>
                      <a:r>
                        <a:rPr lang="en-US" baseline="0" dirty="0" smtClean="0"/>
                        <a:t>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90754">
                <a:tc>
                  <a:txBody>
                    <a:bodyPr/>
                    <a:lstStyle/>
                    <a:p>
                      <a:r>
                        <a:rPr lang="en-US" dirty="0" smtClean="0"/>
                        <a:t>FC 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Search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735195">
                <a:tc>
                  <a:txBody>
                    <a:bodyPr/>
                    <a:lstStyle/>
                    <a:p>
                      <a:r>
                        <a:rPr lang="en-US" dirty="0" smtClean="0"/>
                        <a:t>FC 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View</a:t>
                      </a:r>
                      <a:r>
                        <a:rPr lang="en-US" baseline="0" dirty="0" smtClean="0"/>
                        <a:t> BNF changes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735195">
                <a:tc>
                  <a:txBody>
                    <a:bodyPr/>
                    <a:lstStyle/>
                    <a:p>
                      <a:r>
                        <a:rPr lang="en-US" dirty="0" smtClean="0"/>
                        <a:t>FC243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Creating Access Management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902208">
                <a:tc>
                  <a:txBody>
                    <a:bodyPr/>
                    <a:lstStyle/>
                    <a:p>
                      <a:r>
                        <a:rPr lang="en-US" dirty="0" smtClean="0"/>
                        <a:t>FC 147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Local record content creation: adding and editing fixed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Roll over for File upload. Testing in progress</a:t>
                      </a:r>
                      <a:endParaRPr lang="en-US" dirty="0"/>
                    </a:p>
                  </a:txBody>
                  <a:tcPr/>
                </a:tc>
              </a:tr>
              <a:tr h="360053">
                <a:tc>
                  <a:txBody>
                    <a:bodyPr/>
                    <a:lstStyle/>
                    <a:p>
                      <a:r>
                        <a:rPr lang="en-US" dirty="0" smtClean="0"/>
                        <a:t>FC 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Managing</a:t>
                      </a:r>
                      <a:r>
                        <a:rPr lang="en-US" baseline="0" dirty="0" smtClean="0"/>
                        <a:t> Work Queue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Partiall</a:t>
                      </a:r>
                      <a:r>
                        <a:rPr lang="en-US" baseline="0" dirty="0" smtClean="0"/>
                        <a:t>y complete.</a:t>
                      </a:r>
                      <a:endParaRPr lang="en-US" dirty="0" smtClean="0"/>
                    </a:p>
                  </a:txBody>
                  <a:tcPr/>
                </a:tc>
              </a:tr>
              <a:tr h="735195">
                <a:tc>
                  <a:txBody>
                    <a:bodyPr/>
                    <a:lstStyle/>
                    <a:p>
                      <a:r>
                        <a:rPr lang="en-US" dirty="0" smtClean="0"/>
                        <a:t>FC 244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Removing all session states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425855">
                <a:tc>
                  <a:txBody>
                    <a:bodyPr/>
                    <a:lstStyle/>
                    <a:p>
                      <a:r>
                        <a:rPr lang="en-US" dirty="0" smtClean="0"/>
                        <a:t>FC 147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Local record content creation: adding editing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Testing in progress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025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5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4 – Goals and status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548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/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936656"/>
          <a:ext cx="8686800" cy="508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8712"/>
                <a:gridCol w="1306863"/>
                <a:gridCol w="2921225"/>
              </a:tblGrid>
              <a:tr h="346814">
                <a:tc>
                  <a:txBody>
                    <a:bodyPr/>
                    <a:lstStyle/>
                    <a:p>
                      <a:r>
                        <a:rPr lang="en-US" dirty="0" smtClean="0"/>
                        <a:t>Goal for the Stabilization Sprint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common dependencies factored out, and everyone on the same code 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projects building automatically on check in to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 automatic deployment of projects to Azure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James</a:t>
                      </a:r>
                      <a:endParaRPr lang="en-US" dirty="0"/>
                    </a:p>
                  </a:txBody>
                  <a:tcPr/>
                </a:tc>
              </a:tr>
              <a:tr h="34681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to date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ElasticSearch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Web-app re-factored to controller, Service, with dependency injection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 Tests for controllers and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Drug monograph template re-factored with separate templates for each 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With</a:t>
                      </a:r>
                      <a:r>
                        <a:rPr lang="en-US" sz="1600" baseline="0" dirty="0" smtClean="0"/>
                        <a:t> James. </a:t>
                      </a:r>
                      <a:endParaRPr lang="en-US" sz="1600" dirty="0" smtClean="0"/>
                    </a:p>
                  </a:txBody>
                  <a:tcPr/>
                </a:tc>
              </a:tr>
              <a:tr h="5443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Format (removing Object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Mapper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87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6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4 – Retrospective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Worked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Frequent check-ins, and prompt code reviews.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Refactoring Activities.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Offshore team size increased. 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The new functionality was coded for post high level design approval from Ian.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can be improved</a:t>
            </a:r>
          </a:p>
          <a:p>
            <a:pPr marL="465138" lvl="1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Deliverables.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Peer review before checking-in code.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Ensuring the issues identified in earlier review are not repeated.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Discussion of design before working on a new module.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Web UI design to be finalized as early as possible in the sprint.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Logging time in JIRA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Questions on functionalities to be asked earlier in the sprint.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793750" lvl="1" indent="122238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7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7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4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Metrics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Story points planned - 96 SP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Story points delivered 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6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3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SP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Story points rolled over 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33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SP (mostly pending testing)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sp>
        <p:nvSpPr>
          <p:cNvPr id="14338" name="AutoShape 2" descr="data:image/png;base64,iVBORw0KGgoAAAANSUhEUgAABoAAAAH0CAYAAAAdT+/rAAAgAElEQVR4Xu3ZQREAAAgCQelf2h43awMWf+wcAQIECBAgQIAAAQIECBAgQIAAAQIECBAgQIBASmCpNMIQIECAAAECBAgQIECAAAECBAgQIECAAAECBAicAcgT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Id/pdQAAB0CSURBV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HlPOAfVzp97U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23925"/>
            <a:ext cx="76962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995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8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4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Metrics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700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Remaining effort left from Sprint 4 is 17 person days</a:t>
            </a:r>
            <a:endParaRPr lang="en-US" sz="14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1" kern="0" dirty="0" smtClean="0">
                <a:latin typeface="Myriad   "/>
                <a:cs typeface="Segoe UI" pitchFamily="34" charset="0"/>
              </a:rPr>
              <a:t>In Story points it is equivalent to 21 SP rolled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over </a:t>
            </a:r>
            <a:r>
              <a:rPr lang="en-US" sz="1400" b="1" kern="0" dirty="0" smtClean="0">
                <a:latin typeface="Myriad   "/>
                <a:cs typeface="Segoe UI" pitchFamily="34" charset="0"/>
              </a:rPr>
              <a:t>to Sprint 5</a:t>
            </a:r>
            <a:endParaRPr lang="en-US" sz="14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sp>
        <p:nvSpPr>
          <p:cNvPr id="14338" name="AutoShape 2" descr="data:image/png;base64,iVBORw0KGgoAAAANSUhEUgAABoAAAAH0CAYAAAAdT+/rAAAgAElEQVR4Xu3ZQREAAAgCQelf2h43awMWf+wcAQIECBAgQIAAAQIECBAgQIAAAQIECBAgQIBASmCpNMIQIECAAAECBAgQIECAAAECBAgQIECAAAECBAicAcgT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Id/pdQAAB0CSURBV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DEB+gAABAgQIECBAgAABAgQIECBAgAABAgQIECAQEzAAxQoVhwABAgQIECBAgAABAgQIECBAgAABAgQIECBgAPIDBAgQIECAAAECBAgQIECAAAECBAgQIECAAIGYgAEoVqg4BAgQIECAAAECBAgQIECAAAECBAgQIECAAAEDkB8gQIAAAQIECBAgQIAAAQIECBAgQIAAAQIECMQEDECxQsUhQIAAAQIECBAgQIAAAQIECBAgQIAAAQIECBiA/AABAgQIECBAgAABAgQIECBAgAABAgQIECBAICZgAIoVKg4BAgQIECBAgAABAgQIECBAgAABAgQIECBAwADkBwgQIECAAAECBAgQIECAAAECBAgQIECAAAECMQEDUKxQcQgQIECAAAECBAgQIECAAAECBAgQIECAAAECBiA/QIAAAQIECBAgQIAAAQIECBAgQIAAAQIECBCICRiAYoWKQ4AAAQIECBAgQIAAAQIECBAgQIAAAQIECBAwAPkBAgQIECBAgAABAgQIECBAgAABAgQIECBAgEBMwAAUK1QcAgQIECBAgAABAgQIECBAgAABAgQIECBAgIAByA8QIECAAAECBAgQIECAAAECBAgQIECAAAECBGICBqBYoeIQIECAAAECBAgQIECAAAECBAgQIECAAAECBAxAfoAAAQIECBAgQIAAAQIECBAgQIAAAQIECBAgEBMwAMUKFYcAAQIECBAgQIAAAQIECBAgQIAAAQIECBAgYADyAwQIECBAgAABAgQIECBAgAABAgQIECBAgACBmIABKFaoOAQIECBAgAABAgQIECBAgAABAgQIECBAgAABA5AfIECAAAECBAgQIECAAAECBAgQIECAAAECBAjEBAxAsULFIUCAAAECBAgQIECAAAECBAgQIECAAAECBAgYgPwAAQIECBAgQIAAAQIECBAgQIAAAQIECBAgQCAmYACKFSoOAQIECBAgQIAAAQIECBAgQIAAAQIECBAgQMAA5AcIECBAgAABAgQIECBAgAABAgQIECBAgAABAjEBA1CsUHEIECBAgAABAgQIECBAgAABAgQIECBAgAABAgYgP0CAAAECBAgQIECAAAECBAgQIECAAAECBAgQiAkYgGKFikOAAAECBAgQIECAAAECBAgQIECAAAECBAgQMAD5AQIECBAgQIAAAQIECBAgQIAAAQIECBAgQIBATMAAFCtUHAIECBAgQIAAAQIECBAgQIAAAQIECBAgQICAAcgPECBAgAABAgQIECBAgAABAgQIECBAgAABAgRiAgagWKHiECBAgAABAgQIECBAgAABAgQIECBAgAABAgQMQH6AAAECBAgQIECAAAECBAgQIECAAAECBAgQIBATMADFChWHAAECBAgQIECAAAECBAgQIECAAAECBAgQIGAA8gMECBAgQIAAAQIECBAgQIAAAQIECBAgQIAAgZiAAShWqDgECBAgQIAAAQIECBAgQIAAAQIECBAgQIAAAQOQHyBAgAABAgQIECBAgAABAgQIECBAgAABAgQIxAQMQLFCxSFAgAABAgQIECBAgAABAgQIECBAgAABAgQIGID8AAECBAgQIECAAAECBAgQIECAAAECBAgQIEAgJmAAihUqDgECBAgQIECAAAECBAgQIECAAAECBAgQIEDAAOQHCBAgQIAAAQIECBAgQIAAAQIECBAgQIAAAQIxAQNQrFBxCBAgQIAAAQIECBAgQIAAAQIECBAgQIAAAQIGID9AgAABAgQIECBAgAABAgQIECBAgAABAgQIEIgJGIBihYpDgAABAgQIECBAgAABAgQIECBAgAABAgQIEDAA+QECBAgQIECAAAECBAgQIECAAAECBAgQIECAQEzAABQrVBwCBAgQIECAAAECBAgQIECAAAECBAgQIECAgAHIDxAgQIAAAQIECBAgQIAAAQIECBAgQIAAAQIEYgIGoFih4hAgQIAAAQIECBAgQIAAAQIECBAgQIAAAQIEHlPOAfVzp97U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86106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995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9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Overall Project Status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76200" y="838200"/>
          <a:ext cx="8991600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341"/>
                <a:gridCol w="1880627"/>
                <a:gridCol w="1487701"/>
                <a:gridCol w="3187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Deliverables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Revised 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Accounts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 management service created</a:t>
                      </a:r>
                      <a:r>
                        <a:rPr lang="en-US" baseline="0" dirty="0" smtClean="0"/>
                        <a:t> for admin. </a:t>
                      </a:r>
                      <a:r>
                        <a:rPr lang="en-US" baseline="0" dirty="0" smtClean="0"/>
                        <a:t>Authentication pending for FC.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Re-factored Search module is tested. </a:t>
                      </a:r>
                    </a:p>
                    <a:p>
                      <a:r>
                        <a:rPr lang="en-US" baseline="0" dirty="0" smtClean="0"/>
                        <a:t>Search to include customer data , record titles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the content: formulary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the local</a:t>
                      </a:r>
                      <a:r>
                        <a:rPr lang="en-US" baseline="0" dirty="0" smtClean="0"/>
                        <a:t>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Development complete, testing in progress.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Notes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content changes: approval /workflow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 over to Sprint 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PPT-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62151</TotalTime>
  <Words>1220</Words>
  <Application>Microsoft Office PowerPoint</Application>
  <PresentationFormat>On-screen Show (4:3)</PresentationFormat>
  <Paragraphs>356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Corporate PPT- Title page</vt:lpstr>
      <vt:lpstr>Custom Design</vt:lpstr>
      <vt:lpstr>1_Custom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sujata.garud</dc:creator>
  <cp:lastModifiedBy>Sandarbh Sharma</cp:lastModifiedBy>
  <cp:revision>1621</cp:revision>
  <dcterms:created xsi:type="dcterms:W3CDTF">2011-08-30T13:10:06Z</dcterms:created>
  <dcterms:modified xsi:type="dcterms:W3CDTF">2015-11-20T09:51:59Z</dcterms:modified>
</cp:coreProperties>
</file>