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70" r:id="rId3"/>
    <p:sldId id="257" r:id="rId4"/>
    <p:sldId id="258" r:id="rId5"/>
    <p:sldId id="259" r:id="rId6"/>
    <p:sldId id="260" r:id="rId7"/>
    <p:sldId id="272" r:id="rId8"/>
    <p:sldId id="274" r:id="rId9"/>
    <p:sldId id="261" r:id="rId10"/>
    <p:sldId id="262" r:id="rId11"/>
    <p:sldId id="263" r:id="rId12"/>
    <p:sldId id="264" r:id="rId13"/>
    <p:sldId id="273" r:id="rId14"/>
    <p:sldId id="267" r:id="rId15"/>
    <p:sldId id="268" r:id="rId16"/>
    <p:sldId id="26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54"/>
  </p:normalViewPr>
  <p:slideViewPr>
    <p:cSldViewPr snapToGrid="0">
      <p:cViewPr varScale="1">
        <p:scale>
          <a:sx n="137" d="100"/>
          <a:sy n="137" d="100"/>
        </p:scale>
        <p:origin x="38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3e724604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3e724604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e724604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3e724604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e724604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e724604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199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e724604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e724604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3e72460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3e72460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3e724604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3e724604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e724604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e724604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3e724604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3e724604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3e724604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3e724604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3e724604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3e724604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304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CS 6476 Project 3</a:t>
            </a:r>
            <a:endParaRPr dirty="0"/>
          </a:p>
        </p:txBody>
      </p:sp>
      <p:sp>
        <p:nvSpPr>
          <p:cNvPr id="55" name="Google Shape;55;p13"/>
          <p:cNvSpPr txBox="1">
            <a:spLocks noGrp="1"/>
          </p:cNvSpPr>
          <p:nvPr>
            <p:ph type="subTitle" idx="1"/>
          </p:nvPr>
        </p:nvSpPr>
        <p:spPr>
          <a:xfrm>
            <a:off x="311700" y="2320025"/>
            <a:ext cx="8520600" cy="179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Sai Sandeep Dasari</a:t>
            </a:r>
            <a:endParaRPr dirty="0"/>
          </a:p>
          <a:p>
            <a:pPr marL="0" lvl="0" indent="0" algn="ctr" rtl="0">
              <a:spcBef>
                <a:spcPts val="0"/>
              </a:spcBef>
              <a:spcAft>
                <a:spcPts val="0"/>
              </a:spcAft>
              <a:buNone/>
            </a:pPr>
            <a:r>
              <a:rPr lang="en" dirty="0"/>
              <a:t>sdasari38</a:t>
            </a:r>
            <a:endParaRPr dirty="0"/>
          </a:p>
          <a:p>
            <a:pPr marL="0" lvl="0" indent="0" algn="ctr" rtl="0">
              <a:spcBef>
                <a:spcPts val="0"/>
              </a:spcBef>
              <a:spcAft>
                <a:spcPts val="0"/>
              </a:spcAft>
              <a:buNone/>
            </a:pPr>
            <a:r>
              <a:rPr lang="en" dirty="0"/>
              <a:t>903540744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3: </a:t>
            </a:r>
            <a:r>
              <a:rPr lang="en-US" dirty="0"/>
              <a:t>Feature Matching</a:t>
            </a:r>
            <a:endParaRPr dirty="0"/>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t>&lt;insert feature matching visualization of Gaudi from proj3.ipynb &gt;</a:t>
            </a:r>
          </a:p>
          <a:p>
            <a:pPr marL="0" lvl="0" indent="0" algn="l" rtl="0">
              <a:spcBef>
                <a:spcPts val="0"/>
              </a:spcBef>
              <a:spcAft>
                <a:spcPts val="0"/>
              </a:spcAft>
              <a:buClr>
                <a:schemeClr val="dk1"/>
              </a:buClr>
              <a:buSzPts val="1100"/>
              <a:buFont typeface="Arial"/>
              <a:buNone/>
            </a:pPr>
            <a:endParaRPr dirty="0"/>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&lt;Describe your implementation of feature matching.&gt;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feature matching, we initially used our </a:t>
            </a:r>
            <a:r>
              <a:rPr lang="en-US" dirty="0" err="1"/>
              <a:t>keypoints</a:t>
            </a:r>
            <a:r>
              <a:rPr lang="en-US" dirty="0"/>
              <a:t> detected from the </a:t>
            </a:r>
            <a:r>
              <a:rPr lang="en-US" dirty="0" err="1"/>
              <a:t>HarrisNet</a:t>
            </a:r>
            <a:r>
              <a:rPr lang="en-US" dirty="0"/>
              <a:t> and discarded some points. We did this by finding a distance vector between the 2 images and using the ratio test with a threshold of 0.8. My confidence metric was NN2/NN1.  Thus, a good number of strong matches were found. The resulting matches were then sorted by in descending order of their confidences and returned. (top 100 were used in above images)</a:t>
            </a:r>
          </a:p>
          <a:p>
            <a:pPr marL="0" lvl="0" indent="0" algn="l" rtl="0">
              <a:spcBef>
                <a:spcPts val="0"/>
              </a:spcBef>
              <a:spcAft>
                <a:spcPts val="0"/>
              </a:spcAft>
              <a:buNone/>
            </a:pPr>
            <a:r>
              <a:rPr lang="en-US" dirty="0"/>
              <a:t> </a:t>
            </a:r>
            <a:r>
              <a:rPr lang="en-US" dirty="0" err="1"/>
              <a:t>Notredame</a:t>
            </a:r>
            <a:r>
              <a:rPr lang="en-US" dirty="0"/>
              <a:t> – 0.92</a:t>
            </a:r>
          </a:p>
          <a:p>
            <a:pPr marL="0" lvl="0" indent="0" algn="l" rtl="0">
              <a:spcBef>
                <a:spcPts val="0"/>
              </a:spcBef>
              <a:spcAft>
                <a:spcPts val="0"/>
              </a:spcAft>
              <a:buNone/>
            </a:pPr>
            <a:r>
              <a:rPr lang="en-US" dirty="0"/>
              <a:t>Rushmore – 0.95 in accuracy.</a:t>
            </a:r>
            <a:endParaRPr dirty="0"/>
          </a:p>
        </p:txBody>
      </p:sp>
      <p:pic>
        <p:nvPicPr>
          <p:cNvPr id="5" name="Picture 4" descr="A picture containing television, screen, monitor, table&#10;&#10;Description automatically generated">
            <a:extLst>
              <a:ext uri="{FF2B5EF4-FFF2-40B4-BE49-F238E27FC236}">
                <a16:creationId xmlns:a16="http://schemas.microsoft.com/office/drawing/2014/main" id="{8EF904D9-04FA-924B-A915-980F717569B0}"/>
              </a:ext>
            </a:extLst>
          </p:cNvPr>
          <p:cNvPicPr>
            <a:picLocks noChangeAspect="1"/>
          </p:cNvPicPr>
          <p:nvPr/>
        </p:nvPicPr>
        <p:blipFill>
          <a:blip r:embed="rId3"/>
          <a:stretch>
            <a:fillRect/>
          </a:stretch>
        </p:blipFill>
        <p:spPr>
          <a:xfrm>
            <a:off x="-431550" y="267088"/>
            <a:ext cx="5486400" cy="3657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 Ground Truth Comparison</a:t>
            </a:r>
            <a:endParaRPr dirty="0"/>
          </a:p>
        </p:txBody>
      </p:sp>
      <p:sp>
        <p:nvSpPr>
          <p:cNvPr id="103" name="Google Shape;103;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&lt;Insert visualization of ground truth comparison with Notre Dame from proj3.ipynb here&gt;</a:t>
            </a:r>
            <a:endParaRPr dirty="0"/>
          </a:p>
        </p:txBody>
      </p:sp>
      <p:sp>
        <p:nvSpPr>
          <p:cNvPr id="104" name="Google Shape;104;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&lt;Insert visualization of ground truth comparison with Rushmore from proj3.ipynb here&gt;</a:t>
            </a:r>
          </a:p>
        </p:txBody>
      </p:sp>
      <p:pic>
        <p:nvPicPr>
          <p:cNvPr id="9" name="Picture 8" descr="A picture containing kite, colorful, cake, flying&#10;&#10;Description automatically generated">
            <a:extLst>
              <a:ext uri="{FF2B5EF4-FFF2-40B4-BE49-F238E27FC236}">
                <a16:creationId xmlns:a16="http://schemas.microsoft.com/office/drawing/2014/main" id="{5674DABB-F76D-ED4E-908D-1DC55A303F1C}"/>
              </a:ext>
            </a:extLst>
          </p:cNvPr>
          <p:cNvPicPr>
            <a:picLocks noChangeAspect="1"/>
          </p:cNvPicPr>
          <p:nvPr/>
        </p:nvPicPr>
        <p:blipFill>
          <a:blip r:embed="rId3"/>
          <a:stretch>
            <a:fillRect/>
          </a:stretch>
        </p:blipFill>
        <p:spPr>
          <a:xfrm>
            <a:off x="-503853" y="731375"/>
            <a:ext cx="5486400" cy="3657600"/>
          </a:xfrm>
          <a:prstGeom prst="rect">
            <a:avLst/>
          </a:prstGeom>
        </p:spPr>
      </p:pic>
      <p:pic>
        <p:nvPicPr>
          <p:cNvPr id="11" name="Picture 10" descr="A picture containing indoor, photo, sitting, colorful&#10;&#10;Description automatically generated">
            <a:extLst>
              <a:ext uri="{FF2B5EF4-FFF2-40B4-BE49-F238E27FC236}">
                <a16:creationId xmlns:a16="http://schemas.microsoft.com/office/drawing/2014/main" id="{37BE68B8-65F0-3C41-BC89-4220DFBE4643}"/>
              </a:ext>
            </a:extLst>
          </p:cNvPr>
          <p:cNvPicPr>
            <a:picLocks noChangeAspect="1"/>
          </p:cNvPicPr>
          <p:nvPr/>
        </p:nvPicPr>
        <p:blipFill>
          <a:blip r:embed="rId4"/>
          <a:stretch>
            <a:fillRect/>
          </a:stretch>
        </p:blipFill>
        <p:spPr>
          <a:xfrm>
            <a:off x="4089150" y="183113"/>
            <a:ext cx="5486400" cy="3657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a:t>
            </a:r>
            <a:r>
              <a:rPr lang="en" dirty="0"/>
              <a:t>: </a:t>
            </a:r>
            <a:r>
              <a:rPr lang="en-US" dirty="0"/>
              <a:t>Ground Truth Comparison</a:t>
            </a:r>
            <a:endParaRPr dirty="0"/>
          </a:p>
        </p:txBody>
      </p:sp>
      <p:sp>
        <p:nvSpPr>
          <p:cNvPr id="110" name="Google Shape;110;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&lt;Insert visualization of ground truth comparison with Gaudi from proj3.ipynb here&gt;</a:t>
            </a:r>
          </a:p>
        </p:txBody>
      </p:sp>
      <p:sp>
        <p:nvSpPr>
          <p:cNvPr id="111" name="Google Shape;111;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None/>
            </a:pPr>
            <a:r>
              <a:rPr lang="en-US" dirty="0"/>
              <a:t>&lt;Insert numerical performances on each image pair here.&gt;</a:t>
            </a:r>
          </a:p>
          <a:p>
            <a:pPr marL="0" lvl="0" indent="0">
              <a:buNone/>
            </a:pPr>
            <a:endParaRPr lang="en-US" dirty="0"/>
          </a:p>
          <a:p>
            <a:pPr marL="0" lvl="0" indent="0">
              <a:buNone/>
            </a:pPr>
            <a:r>
              <a:rPr lang="en-US" dirty="0" err="1"/>
              <a:t>Notredame</a:t>
            </a:r>
            <a:r>
              <a:rPr lang="en-US" dirty="0"/>
              <a:t>: 100/100 required matches</a:t>
            </a:r>
          </a:p>
          <a:p>
            <a:pPr marL="0" lvl="0" indent="0">
              <a:buNone/>
            </a:pPr>
            <a:r>
              <a:rPr lang="en-US" dirty="0"/>
              <a:t>Accuracy: 0.82</a:t>
            </a:r>
          </a:p>
          <a:p>
            <a:pPr marL="0" lvl="0" indent="0">
              <a:buNone/>
            </a:pPr>
            <a:endParaRPr lang="en-US" dirty="0"/>
          </a:p>
          <a:p>
            <a:pPr marL="0" lvl="0" indent="0">
              <a:buNone/>
            </a:pPr>
            <a:r>
              <a:rPr lang="en-US" dirty="0"/>
              <a:t>Rushmore: 69/100 required matches</a:t>
            </a:r>
          </a:p>
          <a:p>
            <a:pPr marL="0" lvl="0" indent="0">
              <a:buNone/>
            </a:pPr>
            <a:r>
              <a:rPr lang="en-US" dirty="0"/>
              <a:t>Accuracy: 0.42</a:t>
            </a:r>
          </a:p>
          <a:p>
            <a:pPr marL="0" lvl="0" indent="0">
              <a:buNone/>
            </a:pPr>
            <a:endParaRPr lang="en-US" dirty="0"/>
          </a:p>
          <a:p>
            <a:pPr marL="0" lvl="0" indent="0">
              <a:buNone/>
            </a:pPr>
            <a:r>
              <a:rPr lang="en-US" dirty="0"/>
              <a:t>Gaudi: </a:t>
            </a:r>
          </a:p>
        </p:txBody>
      </p:sp>
      <p:pic>
        <p:nvPicPr>
          <p:cNvPr id="6" name="Picture 5" descr="A picture containing television, screen, table, photo&#10;&#10;Description automatically generated">
            <a:extLst>
              <a:ext uri="{FF2B5EF4-FFF2-40B4-BE49-F238E27FC236}">
                <a16:creationId xmlns:a16="http://schemas.microsoft.com/office/drawing/2014/main" id="{AB0F201D-E005-F343-B213-AFC79C78C0AA}"/>
              </a:ext>
            </a:extLst>
          </p:cNvPr>
          <p:cNvPicPr>
            <a:picLocks noChangeAspect="1"/>
          </p:cNvPicPr>
          <p:nvPr/>
        </p:nvPicPr>
        <p:blipFill>
          <a:blip r:embed="rId3"/>
          <a:stretch>
            <a:fillRect/>
          </a:stretch>
        </p:blipFill>
        <p:spPr>
          <a:xfrm>
            <a:off x="-317241" y="267089"/>
            <a:ext cx="5486400" cy="3657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985F-77FD-4AC7-AD0A-F0F07DDBACCC}"/>
              </a:ext>
            </a:extLst>
          </p:cNvPr>
          <p:cNvSpPr>
            <a:spLocks noGrp="1"/>
          </p:cNvSpPr>
          <p:nvPr>
            <p:ph type="title"/>
          </p:nvPr>
        </p:nvSpPr>
        <p:spPr/>
        <p:txBody>
          <a:bodyPr/>
          <a:lstStyle/>
          <a:p>
            <a:r>
              <a:rPr lang="en-US" dirty="0"/>
              <a:t>Results: Discussion</a:t>
            </a:r>
          </a:p>
        </p:txBody>
      </p:sp>
      <p:sp>
        <p:nvSpPr>
          <p:cNvPr id="3" name="Text Placeholder 2">
            <a:extLst>
              <a:ext uri="{FF2B5EF4-FFF2-40B4-BE49-F238E27FC236}">
                <a16:creationId xmlns:a16="http://schemas.microsoft.com/office/drawing/2014/main" id="{24B4527C-6228-4164-ABEF-11D91D78BEAA}"/>
              </a:ext>
            </a:extLst>
          </p:cNvPr>
          <p:cNvSpPr>
            <a:spLocks noGrp="1"/>
          </p:cNvSpPr>
          <p:nvPr>
            <p:ph type="body" idx="1"/>
          </p:nvPr>
        </p:nvSpPr>
        <p:spPr/>
        <p:txBody>
          <a:bodyPr/>
          <a:lstStyle/>
          <a:p>
            <a:r>
              <a:rPr lang="en-US" dirty="0"/>
              <a:t>&lt;Discuss the results. Why is the performance on some of the image pairs much better than the others?&gt; </a:t>
            </a:r>
          </a:p>
          <a:p>
            <a:endParaRPr lang="en-US" dirty="0"/>
          </a:p>
          <a:p>
            <a:r>
              <a:rPr lang="en-US" sz="1200" dirty="0"/>
              <a:t>The model did well on </a:t>
            </a:r>
            <a:r>
              <a:rPr lang="en-US" sz="1200" dirty="0" err="1"/>
              <a:t>Notredame</a:t>
            </a:r>
            <a:r>
              <a:rPr lang="en-US" sz="1200" dirty="0"/>
              <a:t> and Rushmore because the 2 images A and B have almost the same amount of exposure where as Gaudi’s A and B differed largely in terms of brightness and contrast. Also the Gaudi image B is a smaller resolution image thus the model struggles to find more interest points below the ratio threshold. For Gaudi the model could find only 71 interest points below the ratio compared to ~300 and ~250 interest points for </a:t>
            </a:r>
            <a:r>
              <a:rPr lang="en-US" sz="1200" dirty="0" err="1"/>
              <a:t>Notredame</a:t>
            </a:r>
            <a:r>
              <a:rPr lang="en-US" sz="1200" dirty="0"/>
              <a:t> and Rushmore</a:t>
            </a:r>
          </a:p>
        </p:txBody>
      </p:sp>
      <p:sp>
        <p:nvSpPr>
          <p:cNvPr id="4" name="Text Placeholder 3">
            <a:extLst>
              <a:ext uri="{FF2B5EF4-FFF2-40B4-BE49-F238E27FC236}">
                <a16:creationId xmlns:a16="http://schemas.microsoft.com/office/drawing/2014/main" id="{603FD5A4-6361-4853-BDCD-75682D049F65}"/>
              </a:ext>
            </a:extLst>
          </p:cNvPr>
          <p:cNvSpPr>
            <a:spLocks noGrp="1"/>
          </p:cNvSpPr>
          <p:nvPr>
            <p:ph type="body" idx="2"/>
          </p:nvPr>
        </p:nvSpPr>
        <p:spPr/>
        <p:txBody>
          <a:bodyPr/>
          <a:lstStyle/>
          <a:p>
            <a:r>
              <a:rPr lang="en-US" dirty="0"/>
              <a:t>&lt;What sort of things could be done to improve performance on the Gaudi image pair?&gt;</a:t>
            </a:r>
          </a:p>
          <a:p>
            <a:endParaRPr lang="en-US" dirty="0"/>
          </a:p>
          <a:p>
            <a:r>
              <a:rPr lang="en-US" dirty="0"/>
              <a:t>Firstly the resolution of both images needs to brought a uniform scale before running Harris Corner. Also, some pre-processing to bring the color brightness and contrast as close as possible will help define the texture of the surfaces and consequently find strong matches with our existing version of the model</a:t>
            </a:r>
          </a:p>
        </p:txBody>
      </p:sp>
    </p:spTree>
    <p:extLst>
      <p:ext uri="{BB962C8B-B14F-4D97-AF65-F5344CB8AC3E}">
        <p14:creationId xmlns:p14="http://schemas.microsoft.com/office/powerpoint/2010/main" val="67219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&lt;Describe what you have learned in this project. Feel free to include any challenges you ran into.&gt;</a:t>
            </a:r>
          </a:p>
          <a:p>
            <a:pPr marL="0" lvl="0" indent="0" algn="l" rtl="0">
              <a:spcBef>
                <a:spcPts val="0"/>
              </a:spcBef>
              <a:spcAft>
                <a:spcPts val="1600"/>
              </a:spcAft>
              <a:buNone/>
            </a:pPr>
            <a:r>
              <a:rPr lang="en" dirty="0"/>
              <a:t>This project is a great intro into feature descriptors a</a:t>
            </a:r>
            <a:r>
              <a:rPr lang="en-US" dirty="0" err="1"/>
              <a:t>nd</a:t>
            </a:r>
            <a:r>
              <a:rPr lang="en" dirty="0"/>
              <a:t> matching. This project also allows to clearly understand the progression between Harris corners and SIFT descriptors. The project also helped establish the use of neural networks by using </a:t>
            </a:r>
            <a:r>
              <a:rPr lang="en" dirty="0" err="1"/>
              <a:t>PyTorch’s</a:t>
            </a:r>
            <a:r>
              <a:rPr lang="en" dirty="0"/>
              <a:t> neural network. It was particularly difficult to debug the values flowing through the network even though the weights are defined by us. </a:t>
            </a:r>
          </a:p>
          <a:p>
            <a:pPr marL="0" lvl="0" indent="0" algn="l" rtl="0">
              <a:spcBef>
                <a:spcPts val="0"/>
              </a:spcBef>
              <a:spcAft>
                <a:spcPts val="1600"/>
              </a:spcAft>
              <a:buNone/>
            </a:pPr>
            <a:r>
              <a:rPr lang="en" dirty="0"/>
              <a:t>The application of deep learning to solve this problem is quite clear and evident from this project.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DA81-384F-44FB-B9DB-C322008C6E98}"/>
              </a:ext>
            </a:extLst>
          </p:cNvPr>
          <p:cNvSpPr>
            <a:spLocks noGrp="1"/>
          </p:cNvSpPr>
          <p:nvPr>
            <p:ph type="title"/>
          </p:nvPr>
        </p:nvSpPr>
        <p:spPr/>
        <p:txBody>
          <a:bodyPr/>
          <a:lstStyle/>
          <a:p>
            <a:r>
              <a:rPr lang="en-US" dirty="0"/>
              <a:t>Extra Credit: Sift Parameter variations</a:t>
            </a:r>
          </a:p>
        </p:txBody>
      </p:sp>
      <p:sp>
        <p:nvSpPr>
          <p:cNvPr id="3" name="Text Placeholder 2">
            <a:extLst>
              <a:ext uri="{FF2B5EF4-FFF2-40B4-BE49-F238E27FC236}">
                <a16:creationId xmlns:a16="http://schemas.microsoft.com/office/drawing/2014/main" id="{2DD6E52A-1F69-4E56-B848-39AACA9D4DBD}"/>
              </a:ext>
            </a:extLst>
          </p:cNvPr>
          <p:cNvSpPr>
            <a:spLocks noGrp="1"/>
          </p:cNvSpPr>
          <p:nvPr>
            <p:ph type="body" idx="1"/>
          </p:nvPr>
        </p:nvSpPr>
        <p:spPr/>
        <p:txBody>
          <a:bodyPr/>
          <a:lstStyle/>
          <a:p>
            <a:r>
              <a:rPr lang="en-US" dirty="0"/>
              <a:t>By changing border </a:t>
            </a:r>
            <a:r>
              <a:rPr lang="en-US" dirty="0" err="1"/>
              <a:t>val</a:t>
            </a:r>
            <a:r>
              <a:rPr lang="en-US" dirty="0"/>
              <a:t> window  in </a:t>
            </a:r>
            <a:r>
              <a:rPr lang="en-US" dirty="0" err="1"/>
              <a:t>HarrisNet</a:t>
            </a:r>
            <a:r>
              <a:rPr lang="en-US" dirty="0"/>
              <a:t> from 16x16 to 32x32, I got better accuracy results on </a:t>
            </a:r>
            <a:r>
              <a:rPr lang="en-US" dirty="0" err="1"/>
              <a:t>Notredame</a:t>
            </a:r>
            <a:r>
              <a:rPr lang="en-US" dirty="0"/>
              <a:t> (0.82) and Rushmore (0.42). The accuracy on Rushmore is boosted heavily.</a:t>
            </a:r>
          </a:p>
          <a:p>
            <a:r>
              <a:rPr lang="en-US" dirty="0"/>
              <a:t>From 0.42 to 0.95 with this trick</a:t>
            </a:r>
          </a:p>
          <a:p>
            <a:r>
              <a:rPr lang="en-US" dirty="0"/>
              <a:t>Performance on Gaudi is still bad</a:t>
            </a:r>
          </a:p>
          <a:p>
            <a:pPr marL="0" lvl="0" indent="0">
              <a:buNone/>
            </a:pPr>
            <a:r>
              <a:rPr lang="en-US" sz="1050" dirty="0" err="1"/>
              <a:t>Notredame</a:t>
            </a:r>
            <a:r>
              <a:rPr lang="en-US" sz="1050" dirty="0"/>
              <a:t> : 100/100 required matches</a:t>
            </a:r>
          </a:p>
          <a:p>
            <a:pPr marL="0" lvl="0" indent="0">
              <a:buNone/>
            </a:pPr>
            <a:r>
              <a:rPr lang="en-US" sz="1050" dirty="0"/>
              <a:t>Accuracy =  0.92</a:t>
            </a:r>
          </a:p>
          <a:p>
            <a:pPr marL="0" lvl="0" indent="0">
              <a:buNone/>
            </a:pPr>
            <a:endParaRPr lang="en-US" sz="1050" dirty="0"/>
          </a:p>
          <a:p>
            <a:pPr marL="0" lvl="0" indent="0">
              <a:buNone/>
            </a:pPr>
            <a:r>
              <a:rPr lang="en-US" sz="1050" dirty="0"/>
              <a:t>Rushmore: 100/100 required matches</a:t>
            </a:r>
          </a:p>
          <a:p>
            <a:pPr marL="0" lvl="0" indent="0">
              <a:buNone/>
            </a:pPr>
            <a:r>
              <a:rPr lang="en-US" sz="1050" dirty="0"/>
              <a:t>Accuracy =  0.95</a:t>
            </a:r>
          </a:p>
          <a:p>
            <a:pPr marL="0" lvl="0" indent="0">
              <a:buNone/>
            </a:pPr>
            <a:endParaRPr lang="en-US" sz="1050" dirty="0"/>
          </a:p>
          <a:p>
            <a:pPr marL="0" lvl="0" indent="0">
              <a:buNone/>
            </a:pPr>
            <a:r>
              <a:rPr lang="en-US" sz="1050" dirty="0"/>
              <a:t>Gaudi: 71/100 required matches </a:t>
            </a:r>
          </a:p>
          <a:p>
            <a:pPr marL="0" lvl="0" indent="0">
              <a:buNone/>
            </a:pPr>
            <a:r>
              <a:rPr lang="en-US" sz="1050" dirty="0"/>
              <a:t>Accuracy = 0.000000</a:t>
            </a:r>
          </a:p>
          <a:p>
            <a:endParaRPr lang="en-US" dirty="0"/>
          </a:p>
        </p:txBody>
      </p:sp>
      <p:pic>
        <p:nvPicPr>
          <p:cNvPr id="4" name="Picture 3" descr="A picture containing cake, indoor, colorful, kite&#10;&#10;Description automatically generated">
            <a:extLst>
              <a:ext uri="{FF2B5EF4-FFF2-40B4-BE49-F238E27FC236}">
                <a16:creationId xmlns:a16="http://schemas.microsoft.com/office/drawing/2014/main" id="{4617F234-9BDD-C142-B8BE-EBB23B5C6506}"/>
              </a:ext>
            </a:extLst>
          </p:cNvPr>
          <p:cNvPicPr>
            <a:picLocks noChangeAspect="1"/>
          </p:cNvPicPr>
          <p:nvPr/>
        </p:nvPicPr>
        <p:blipFill>
          <a:blip r:embed="rId2"/>
          <a:stretch>
            <a:fillRect/>
          </a:stretch>
        </p:blipFill>
        <p:spPr>
          <a:xfrm>
            <a:off x="4984534" y="1745485"/>
            <a:ext cx="2941320" cy="1960880"/>
          </a:xfrm>
          <a:prstGeom prst="rect">
            <a:avLst/>
          </a:prstGeom>
        </p:spPr>
      </p:pic>
      <p:pic>
        <p:nvPicPr>
          <p:cNvPr id="5" name="Picture 4" descr="A picture containing indoor, monitor, screen, television&#10;&#10;Description automatically generated">
            <a:extLst>
              <a:ext uri="{FF2B5EF4-FFF2-40B4-BE49-F238E27FC236}">
                <a16:creationId xmlns:a16="http://schemas.microsoft.com/office/drawing/2014/main" id="{15086370-13D3-1448-8DD8-510B06BB27AA}"/>
              </a:ext>
            </a:extLst>
          </p:cNvPr>
          <p:cNvPicPr>
            <a:picLocks noChangeAspect="1"/>
          </p:cNvPicPr>
          <p:nvPr/>
        </p:nvPicPr>
        <p:blipFill>
          <a:blip r:embed="rId3"/>
          <a:stretch>
            <a:fillRect/>
          </a:stretch>
        </p:blipFill>
        <p:spPr>
          <a:xfrm>
            <a:off x="4236098" y="2860675"/>
            <a:ext cx="4438192" cy="2958794"/>
          </a:xfrm>
          <a:prstGeom prst="rect">
            <a:avLst/>
          </a:prstGeom>
        </p:spPr>
      </p:pic>
    </p:spTree>
    <p:extLst>
      <p:ext uri="{BB962C8B-B14F-4D97-AF65-F5344CB8AC3E}">
        <p14:creationId xmlns:p14="http://schemas.microsoft.com/office/powerpoint/2010/main" val="340821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D804-EB71-45BD-B0CB-B61147238B52}"/>
              </a:ext>
            </a:extLst>
          </p:cNvPr>
          <p:cNvSpPr>
            <a:spLocks noGrp="1"/>
          </p:cNvSpPr>
          <p:nvPr>
            <p:ph type="title"/>
          </p:nvPr>
        </p:nvSpPr>
        <p:spPr/>
        <p:txBody>
          <a:bodyPr/>
          <a:lstStyle/>
          <a:p>
            <a:r>
              <a:rPr lang="en-US" dirty="0"/>
              <a:t>Extra Credit: Custom Image Pairs</a:t>
            </a:r>
          </a:p>
        </p:txBody>
      </p:sp>
      <p:sp>
        <p:nvSpPr>
          <p:cNvPr id="3" name="Text Placeholder 2">
            <a:extLst>
              <a:ext uri="{FF2B5EF4-FFF2-40B4-BE49-F238E27FC236}">
                <a16:creationId xmlns:a16="http://schemas.microsoft.com/office/drawing/2014/main" id="{E01763C0-2204-46E1-90D3-112EB98E0C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431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Gradescope</a:t>
            </a:r>
            <a:r>
              <a:rPr lang="en-US" dirty="0"/>
              <a:t> Group Quiz Collaboration Photo</a:t>
            </a:r>
            <a:endParaRPr dirty="0"/>
          </a:p>
        </p:txBody>
      </p:sp>
      <p:sp>
        <p:nvSpPr>
          <p:cNvPr id="61" name="Google Shape;61;p14"/>
          <p:cNvSpPr txBox="1">
            <a:spLocks noGrp="1"/>
          </p:cNvSpPr>
          <p:nvPr>
            <p:ph type="body" idx="1"/>
          </p:nvPr>
        </p:nvSpPr>
        <p:spPr>
          <a:xfrm>
            <a:off x="311699" y="1152475"/>
            <a:ext cx="8520599"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&lt;Insert a picture showing that you and your group met to discuss the quiz and basic concepts of the project&gt;</a:t>
            </a:r>
            <a:endParaRPr dirty="0"/>
          </a:p>
        </p:txBody>
      </p:sp>
      <p:pic>
        <p:nvPicPr>
          <p:cNvPr id="3" name="Picture 2" descr="Graphical user interface, text, application&#10;&#10;Description automatically generated">
            <a:extLst>
              <a:ext uri="{FF2B5EF4-FFF2-40B4-BE49-F238E27FC236}">
                <a16:creationId xmlns:a16="http://schemas.microsoft.com/office/drawing/2014/main" id="{B1F4ED7C-D4AD-2B47-839F-94DCF8CF1F7A}"/>
              </a:ext>
            </a:extLst>
          </p:cNvPr>
          <p:cNvPicPr>
            <a:picLocks noChangeAspect="1"/>
          </p:cNvPicPr>
          <p:nvPr/>
        </p:nvPicPr>
        <p:blipFill>
          <a:blip r:embed="rId3"/>
          <a:stretch>
            <a:fillRect/>
          </a:stretch>
        </p:blipFill>
        <p:spPr>
          <a:xfrm>
            <a:off x="1294624" y="1282075"/>
            <a:ext cx="5261621" cy="3416400"/>
          </a:xfrm>
          <a:prstGeom prst="rect">
            <a:avLst/>
          </a:prstGeom>
        </p:spPr>
      </p:pic>
    </p:spTree>
    <p:extLst>
      <p:ext uri="{BB962C8B-B14F-4D97-AF65-F5344CB8AC3E}">
        <p14:creationId xmlns:p14="http://schemas.microsoft.com/office/powerpoint/2010/main" val="383449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a:t>
            </a:r>
            <a:r>
              <a:rPr lang="en-US" dirty="0" err="1"/>
              <a:t>HarrisNet</a:t>
            </a:r>
            <a:endParaRPr dirty="0"/>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&lt;</a:t>
            </a:r>
            <a:endParaRPr dirty="0"/>
          </a:p>
        </p:txBody>
      </p:sp>
      <p:sp>
        <p:nvSpPr>
          <p:cNvPr id="62" name="Google Shape;62;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spcAft>
                <a:spcPts val="1600"/>
              </a:spcAft>
              <a:buNone/>
            </a:pPr>
            <a:endParaRPr dirty="0"/>
          </a:p>
        </p:txBody>
      </p:sp>
      <p:pic>
        <p:nvPicPr>
          <p:cNvPr id="3" name="Picture 2">
            <a:extLst>
              <a:ext uri="{FF2B5EF4-FFF2-40B4-BE49-F238E27FC236}">
                <a16:creationId xmlns:a16="http://schemas.microsoft.com/office/drawing/2014/main" id="{9618F4B7-882A-144F-9FBF-DDB5BAFF3486}"/>
              </a:ext>
            </a:extLst>
          </p:cNvPr>
          <p:cNvPicPr>
            <a:picLocks noChangeAspect="1"/>
          </p:cNvPicPr>
          <p:nvPr/>
        </p:nvPicPr>
        <p:blipFill>
          <a:blip r:embed="rId3"/>
          <a:stretch>
            <a:fillRect/>
          </a:stretch>
        </p:blipFill>
        <p:spPr>
          <a:xfrm>
            <a:off x="-491884" y="1017725"/>
            <a:ext cx="2743200" cy="1828800"/>
          </a:xfrm>
          <a:prstGeom prst="rect">
            <a:avLst/>
          </a:prstGeom>
        </p:spPr>
      </p:pic>
      <p:pic>
        <p:nvPicPr>
          <p:cNvPr id="5" name="Picture 4">
            <a:extLst>
              <a:ext uri="{FF2B5EF4-FFF2-40B4-BE49-F238E27FC236}">
                <a16:creationId xmlns:a16="http://schemas.microsoft.com/office/drawing/2014/main" id="{B47973B9-F41B-9C49-8B27-9A5202F9F4D9}"/>
              </a:ext>
            </a:extLst>
          </p:cNvPr>
          <p:cNvPicPr>
            <a:picLocks noChangeAspect="1"/>
          </p:cNvPicPr>
          <p:nvPr/>
        </p:nvPicPr>
        <p:blipFill>
          <a:blip r:embed="rId4"/>
          <a:stretch>
            <a:fillRect/>
          </a:stretch>
        </p:blipFill>
        <p:spPr>
          <a:xfrm>
            <a:off x="1572122" y="1017725"/>
            <a:ext cx="2858486" cy="1905657"/>
          </a:xfrm>
          <a:prstGeom prst="rect">
            <a:avLst/>
          </a:prstGeom>
        </p:spPr>
      </p:pic>
      <p:pic>
        <p:nvPicPr>
          <p:cNvPr id="7" name="Picture 6" descr="A picture containing flower, drawing&#10;&#10;Description automatically generated">
            <a:extLst>
              <a:ext uri="{FF2B5EF4-FFF2-40B4-BE49-F238E27FC236}">
                <a16:creationId xmlns:a16="http://schemas.microsoft.com/office/drawing/2014/main" id="{DAD4B7D2-A933-D440-B58B-9D4606084937}"/>
              </a:ext>
            </a:extLst>
          </p:cNvPr>
          <p:cNvPicPr>
            <a:picLocks noChangeAspect="1"/>
          </p:cNvPicPr>
          <p:nvPr/>
        </p:nvPicPr>
        <p:blipFill>
          <a:blip r:embed="rId5"/>
          <a:stretch>
            <a:fillRect/>
          </a:stretch>
        </p:blipFill>
        <p:spPr>
          <a:xfrm>
            <a:off x="-383989" y="3148555"/>
            <a:ext cx="2527410" cy="1684940"/>
          </a:xfrm>
          <a:prstGeom prst="rect">
            <a:avLst/>
          </a:prstGeom>
        </p:spPr>
      </p:pic>
      <p:pic>
        <p:nvPicPr>
          <p:cNvPr id="9" name="Picture 8">
            <a:extLst>
              <a:ext uri="{FF2B5EF4-FFF2-40B4-BE49-F238E27FC236}">
                <a16:creationId xmlns:a16="http://schemas.microsoft.com/office/drawing/2014/main" id="{57B1FFB6-ECD1-9746-A583-D2F06ACE7BAA}"/>
              </a:ext>
            </a:extLst>
          </p:cNvPr>
          <p:cNvPicPr>
            <a:picLocks noChangeAspect="1"/>
          </p:cNvPicPr>
          <p:nvPr/>
        </p:nvPicPr>
        <p:blipFill>
          <a:blip r:embed="rId6"/>
          <a:stretch>
            <a:fillRect/>
          </a:stretch>
        </p:blipFill>
        <p:spPr>
          <a:xfrm>
            <a:off x="1789686" y="3244410"/>
            <a:ext cx="2423357" cy="1615571"/>
          </a:xfrm>
          <a:prstGeom prst="rect">
            <a:avLst/>
          </a:prstGeom>
        </p:spPr>
      </p:pic>
      <p:sp>
        <p:nvSpPr>
          <p:cNvPr id="10" name="TextBox 9">
            <a:extLst>
              <a:ext uri="{FF2B5EF4-FFF2-40B4-BE49-F238E27FC236}">
                <a16:creationId xmlns:a16="http://schemas.microsoft.com/office/drawing/2014/main" id="{FDB9ED76-192B-4C48-A52E-73AE7529359C}"/>
              </a:ext>
            </a:extLst>
          </p:cNvPr>
          <p:cNvSpPr txBox="1"/>
          <p:nvPr/>
        </p:nvSpPr>
        <p:spPr>
          <a:xfrm>
            <a:off x="2762119" y="3005064"/>
            <a:ext cx="2550698" cy="307777"/>
          </a:xfrm>
          <a:prstGeom prst="rect">
            <a:avLst/>
          </a:prstGeom>
          <a:noFill/>
        </p:spPr>
        <p:txBody>
          <a:bodyPr wrap="none" rtlCol="0">
            <a:spAutoFit/>
          </a:bodyPr>
          <a:lstStyle/>
          <a:p>
            <a:r>
              <a:rPr lang="en-US" dirty="0"/>
              <a:t>1000 (above) vs 4500 (below)</a:t>
            </a:r>
          </a:p>
        </p:txBody>
      </p:sp>
      <p:pic>
        <p:nvPicPr>
          <p:cNvPr id="12" name="Picture 11" descr="A picture containing indoor, colorful, photo, different&#10;&#10;Description automatically generated">
            <a:extLst>
              <a:ext uri="{FF2B5EF4-FFF2-40B4-BE49-F238E27FC236}">
                <a16:creationId xmlns:a16="http://schemas.microsoft.com/office/drawing/2014/main" id="{4C133714-B112-FC4E-9808-094E56A8D7F6}"/>
              </a:ext>
            </a:extLst>
          </p:cNvPr>
          <p:cNvPicPr>
            <a:picLocks noChangeAspect="1"/>
          </p:cNvPicPr>
          <p:nvPr/>
        </p:nvPicPr>
        <p:blipFill>
          <a:blip r:embed="rId7"/>
          <a:stretch>
            <a:fillRect/>
          </a:stretch>
        </p:blipFill>
        <p:spPr>
          <a:xfrm>
            <a:off x="4494582" y="1058673"/>
            <a:ext cx="2269616" cy="1513077"/>
          </a:xfrm>
          <a:prstGeom prst="rect">
            <a:avLst/>
          </a:prstGeom>
        </p:spPr>
      </p:pic>
      <p:pic>
        <p:nvPicPr>
          <p:cNvPr id="14" name="Picture 13" descr="A picture containing different, photo, colorful, sitting&#10;&#10;Description automatically generated">
            <a:extLst>
              <a:ext uri="{FF2B5EF4-FFF2-40B4-BE49-F238E27FC236}">
                <a16:creationId xmlns:a16="http://schemas.microsoft.com/office/drawing/2014/main" id="{C54535FC-ADC6-0642-B70A-C064159128EC}"/>
              </a:ext>
            </a:extLst>
          </p:cNvPr>
          <p:cNvPicPr>
            <a:picLocks noChangeAspect="1"/>
          </p:cNvPicPr>
          <p:nvPr/>
        </p:nvPicPr>
        <p:blipFill>
          <a:blip r:embed="rId8"/>
          <a:stretch>
            <a:fillRect/>
          </a:stretch>
        </p:blipFill>
        <p:spPr>
          <a:xfrm>
            <a:off x="6764198" y="1078862"/>
            <a:ext cx="2269616" cy="1513077"/>
          </a:xfrm>
          <a:prstGeom prst="rect">
            <a:avLst/>
          </a:prstGeom>
        </p:spPr>
      </p:pic>
      <p:pic>
        <p:nvPicPr>
          <p:cNvPr id="16" name="Picture 15" descr="A picture containing scatter chart&#10;&#10;Description automatically generated">
            <a:extLst>
              <a:ext uri="{FF2B5EF4-FFF2-40B4-BE49-F238E27FC236}">
                <a16:creationId xmlns:a16="http://schemas.microsoft.com/office/drawing/2014/main" id="{07F63B6F-1544-C247-8484-890B9DA95483}"/>
              </a:ext>
            </a:extLst>
          </p:cNvPr>
          <p:cNvPicPr>
            <a:picLocks noChangeAspect="1"/>
          </p:cNvPicPr>
          <p:nvPr/>
        </p:nvPicPr>
        <p:blipFill>
          <a:blip r:embed="rId9"/>
          <a:stretch>
            <a:fillRect/>
          </a:stretch>
        </p:blipFill>
        <p:spPr>
          <a:xfrm>
            <a:off x="4430608" y="3083194"/>
            <a:ext cx="2572994" cy="1715329"/>
          </a:xfrm>
          <a:prstGeom prst="rect">
            <a:avLst/>
          </a:prstGeom>
        </p:spPr>
      </p:pic>
      <p:pic>
        <p:nvPicPr>
          <p:cNvPr id="18" name="Picture 17" descr="A picture containing sitting, colorful, flower&#10;&#10;Description automatically generated">
            <a:extLst>
              <a:ext uri="{FF2B5EF4-FFF2-40B4-BE49-F238E27FC236}">
                <a16:creationId xmlns:a16="http://schemas.microsoft.com/office/drawing/2014/main" id="{2F5B7FAD-693E-9944-A556-FF1796A3DFE6}"/>
              </a:ext>
            </a:extLst>
          </p:cNvPr>
          <p:cNvPicPr>
            <a:picLocks noChangeAspect="1"/>
          </p:cNvPicPr>
          <p:nvPr/>
        </p:nvPicPr>
        <p:blipFill>
          <a:blip r:embed="rId10"/>
          <a:stretch>
            <a:fillRect/>
          </a:stretch>
        </p:blipFill>
        <p:spPr>
          <a:xfrm>
            <a:off x="6687121" y="3120304"/>
            <a:ext cx="2461661" cy="16411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HarrisNet</a:t>
            </a:r>
            <a:endParaRPr dirty="0"/>
          </a:p>
        </p:txBody>
      </p:sp>
      <p:sp>
        <p:nvSpPr>
          <p:cNvPr id="68" name="Google Shape;68;p15"/>
          <p:cNvSpPr txBox="1">
            <a:spLocks noGrp="1"/>
          </p:cNvSpPr>
          <p:nvPr>
            <p:ph type="body" idx="1"/>
          </p:nvPr>
        </p:nvSpPr>
        <p:spPr>
          <a:xfrm>
            <a:off x="264566" y="982793"/>
            <a:ext cx="3999900" cy="3416400"/>
          </a:xfrm>
          <a:prstGeom prst="rect">
            <a:avLst/>
          </a:prstGeom>
        </p:spPr>
        <p:txBody>
          <a:bodyPr spcFirstLastPara="1" wrap="square" lIns="91425" tIns="91425" rIns="91425" bIns="91425" anchor="t" anchorCtr="0">
            <a:noAutofit/>
          </a:bodyPr>
          <a:lstStyle/>
          <a:p>
            <a:pPr marL="0" lvl="0" indent="0">
              <a:spcBef>
                <a:spcPts val="1600"/>
              </a:spcBef>
              <a:buClr>
                <a:schemeClr val="dk1"/>
              </a:buClr>
              <a:buSzPts val="1100"/>
              <a:buNone/>
            </a:pPr>
            <a:r>
              <a:rPr lang="en-US" dirty="0"/>
              <a:t>&lt; insert visualization of Gaudi interest points from proj3.ipynb here &gt;</a:t>
            </a:r>
            <a:endParaRPr lang="en-US" b="1" dirty="0"/>
          </a:p>
          <a:p>
            <a:pPr marL="0" lvl="0" indent="0" algn="l" rtl="0">
              <a:spcBef>
                <a:spcPts val="1600"/>
              </a:spcBef>
              <a:spcAft>
                <a:spcPts val="1600"/>
              </a:spcAft>
              <a:buClr>
                <a:schemeClr val="dk1"/>
              </a:buClr>
              <a:buSzPts val="1100"/>
              <a:buFont typeface="Arial"/>
              <a:buNone/>
            </a:pPr>
            <a:endParaRPr dirty="0"/>
          </a:p>
        </p:txBody>
      </p:sp>
      <p:pic>
        <p:nvPicPr>
          <p:cNvPr id="3" name="Picture 2" descr="A picture containing indoor, colorful, different, sitting&#10;&#10;Description automatically generated">
            <a:extLst>
              <a:ext uri="{FF2B5EF4-FFF2-40B4-BE49-F238E27FC236}">
                <a16:creationId xmlns:a16="http://schemas.microsoft.com/office/drawing/2014/main" id="{7E382EBB-AB76-A641-950A-6EEA4B3A7BD1}"/>
              </a:ext>
            </a:extLst>
          </p:cNvPr>
          <p:cNvPicPr>
            <a:picLocks noChangeAspect="1"/>
          </p:cNvPicPr>
          <p:nvPr/>
        </p:nvPicPr>
        <p:blipFill>
          <a:blip r:embed="rId3"/>
          <a:stretch>
            <a:fillRect/>
          </a:stretch>
        </p:blipFill>
        <p:spPr>
          <a:xfrm>
            <a:off x="359453" y="862769"/>
            <a:ext cx="3274695" cy="2183130"/>
          </a:xfrm>
          <a:prstGeom prst="rect">
            <a:avLst/>
          </a:prstGeom>
        </p:spPr>
      </p:pic>
      <p:pic>
        <p:nvPicPr>
          <p:cNvPr id="5" name="Picture 4" descr="A picture containing sitting, colorful, food&#10;&#10;Description automatically generated">
            <a:extLst>
              <a:ext uri="{FF2B5EF4-FFF2-40B4-BE49-F238E27FC236}">
                <a16:creationId xmlns:a16="http://schemas.microsoft.com/office/drawing/2014/main" id="{6CD4E27E-18E6-9F40-AF48-EA8D4AF04ECF}"/>
              </a:ext>
            </a:extLst>
          </p:cNvPr>
          <p:cNvPicPr>
            <a:picLocks noChangeAspect="1"/>
          </p:cNvPicPr>
          <p:nvPr/>
        </p:nvPicPr>
        <p:blipFill>
          <a:blip r:embed="rId4"/>
          <a:stretch>
            <a:fillRect/>
          </a:stretch>
        </p:blipFill>
        <p:spPr>
          <a:xfrm>
            <a:off x="5385500" y="862769"/>
            <a:ext cx="3274695" cy="2183130"/>
          </a:xfrm>
          <a:prstGeom prst="rect">
            <a:avLst/>
          </a:prstGeom>
        </p:spPr>
      </p:pic>
      <p:pic>
        <p:nvPicPr>
          <p:cNvPr id="7" name="Picture 6" descr="Scatter chart&#10;&#10;Description automatically generated">
            <a:extLst>
              <a:ext uri="{FF2B5EF4-FFF2-40B4-BE49-F238E27FC236}">
                <a16:creationId xmlns:a16="http://schemas.microsoft.com/office/drawing/2014/main" id="{6D50D91D-2F3A-C145-BF64-1933A359ADA8}"/>
              </a:ext>
            </a:extLst>
          </p:cNvPr>
          <p:cNvPicPr>
            <a:picLocks noChangeAspect="1"/>
          </p:cNvPicPr>
          <p:nvPr/>
        </p:nvPicPr>
        <p:blipFill>
          <a:blip r:embed="rId5"/>
          <a:stretch>
            <a:fillRect/>
          </a:stretch>
        </p:blipFill>
        <p:spPr>
          <a:xfrm>
            <a:off x="523413" y="3013184"/>
            <a:ext cx="2989144" cy="1992763"/>
          </a:xfrm>
          <a:prstGeom prst="rect">
            <a:avLst/>
          </a:prstGeom>
        </p:spPr>
      </p:pic>
      <p:pic>
        <p:nvPicPr>
          <p:cNvPr id="9" name="Picture 8" descr="A picture containing scatter chart&#10;&#10;Description automatically generated">
            <a:extLst>
              <a:ext uri="{FF2B5EF4-FFF2-40B4-BE49-F238E27FC236}">
                <a16:creationId xmlns:a16="http://schemas.microsoft.com/office/drawing/2014/main" id="{1D937B83-86A3-904E-8AE8-EAC977F517A7}"/>
              </a:ext>
            </a:extLst>
          </p:cNvPr>
          <p:cNvPicPr>
            <a:picLocks noChangeAspect="1"/>
          </p:cNvPicPr>
          <p:nvPr/>
        </p:nvPicPr>
        <p:blipFill>
          <a:blip r:embed="rId6"/>
          <a:stretch>
            <a:fillRect/>
          </a:stretch>
        </p:blipFill>
        <p:spPr>
          <a:xfrm>
            <a:off x="5511624" y="3230617"/>
            <a:ext cx="2869324" cy="19128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HarrisNet</a:t>
            </a:r>
            <a:endParaRPr dirty="0"/>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&lt;Describe how the </a:t>
            </a:r>
            <a:r>
              <a:rPr lang="en-US" dirty="0" err="1"/>
              <a:t>HarrisNet</a:t>
            </a:r>
            <a:r>
              <a:rPr lang="en-US" dirty="0"/>
              <a:t> you implemented mirrors the original </a:t>
            </a:r>
            <a:r>
              <a:rPr lang="en-US" dirty="0" err="1"/>
              <a:t>harris</a:t>
            </a:r>
            <a:r>
              <a:rPr lang="en-US" dirty="0"/>
              <a:t> corner detector process. (First describe Harris) What does each layer do? How are the operations we perform equivalent?)&gt;</a:t>
            </a:r>
          </a:p>
          <a:p>
            <a:pPr marL="0" lvl="0" indent="0">
              <a:spcAft>
                <a:spcPts val="1600"/>
              </a:spcAft>
              <a:buNone/>
            </a:pPr>
            <a:r>
              <a:rPr lang="en-US" sz="1000" dirty="0"/>
              <a:t>Harris corner detection is an algorithm for detecting corners in an image which can be later used for a wide variety of tasks invariant to rotation. The idea is to detect corners in an image by shifting a small window over the image and observing the change in intensity of the </a:t>
            </a:r>
            <a:r>
              <a:rPr lang="en-US" sz="1000" dirty="0" err="1"/>
              <a:t>image.The</a:t>
            </a:r>
            <a:r>
              <a:rPr lang="en-US" sz="1000" dirty="0"/>
              <a:t> </a:t>
            </a:r>
            <a:r>
              <a:rPr lang="en-US" sz="1000" dirty="0" err="1"/>
              <a:t>HarrisNet</a:t>
            </a:r>
            <a:r>
              <a:rPr lang="en-US" sz="1000" dirty="0"/>
              <a:t> we implemented mirrors the original detector largely in terms of what the layers of our network do:</a:t>
            </a:r>
          </a:p>
          <a:p>
            <a:pPr marL="0" lvl="0" indent="0">
              <a:spcAft>
                <a:spcPts val="1600"/>
              </a:spcAft>
              <a:buNone/>
            </a:pPr>
            <a:r>
              <a:rPr lang="en-US" sz="1000" dirty="0"/>
              <a:t>1. </a:t>
            </a:r>
            <a:r>
              <a:rPr lang="en-US" sz="1000" dirty="0" err="1"/>
              <a:t>ImageGradientsLayer</a:t>
            </a:r>
            <a:r>
              <a:rPr lang="en-US" sz="1000" dirty="0"/>
              <a:t> : calculate image gradients in each direction (X and Y), just like the original implementation </a:t>
            </a:r>
          </a:p>
          <a:p>
            <a:pPr marL="0" lvl="0" indent="0">
              <a:spcAft>
                <a:spcPts val="1600"/>
              </a:spcAft>
              <a:buNone/>
            </a:pPr>
            <a:r>
              <a:rPr lang="en-US" sz="1000" dirty="0"/>
              <a:t>2. </a:t>
            </a:r>
            <a:r>
              <a:rPr lang="en-US" sz="1000" dirty="0" err="1"/>
              <a:t>ChannelProductLayer</a:t>
            </a:r>
            <a:r>
              <a:rPr lang="en-US" sz="1000" dirty="0"/>
              <a:t>: In  </a:t>
            </a:r>
            <a:r>
              <a:rPr lang="en-US" sz="1000" dirty="0" err="1"/>
              <a:t>Szeliski</a:t>
            </a:r>
            <a:r>
              <a:rPr lang="en-US" sz="1000" dirty="0"/>
              <a:t> 4.1.1. Algorithm 4.1, this step computes the outer products of the above gradients. We  compute product between channels of the previous layer: </a:t>
            </a:r>
            <a:r>
              <a:rPr lang="en-US" sz="1000" dirty="0" err="1"/>
              <a:t>Ixx</a:t>
            </a:r>
            <a:r>
              <a:rPr lang="en-US" sz="1000" dirty="0"/>
              <a:t>, </a:t>
            </a:r>
            <a:r>
              <a:rPr lang="en-US" sz="1000" dirty="0" err="1"/>
              <a:t>Iyy</a:t>
            </a:r>
            <a:r>
              <a:rPr lang="en-US" sz="1000" dirty="0"/>
              <a:t> and </a:t>
            </a:r>
            <a:r>
              <a:rPr lang="en-US" sz="1000" dirty="0" err="1"/>
              <a:t>Ixy</a:t>
            </a:r>
            <a:r>
              <a:rPr lang="en-US" sz="1000" dirty="0"/>
              <a:t>.</a:t>
            </a:r>
          </a:p>
          <a:p>
            <a:pPr marL="0" lvl="0" indent="0">
              <a:spcAft>
                <a:spcPts val="1600"/>
              </a:spcAft>
              <a:buNone/>
            </a:pPr>
            <a:r>
              <a:rPr lang="en-US" sz="1000" dirty="0"/>
              <a:t>3. </a:t>
            </a:r>
            <a:r>
              <a:rPr lang="en-US" sz="1000" dirty="0" err="1"/>
              <a:t>SecondMomentMatrixLayer</a:t>
            </a:r>
            <a:r>
              <a:rPr lang="en-US" sz="1000" dirty="0"/>
              <a:t>: compute Second Moment Matrix. We convolve the above 3 images (3 channels) with a Gaussian too</a:t>
            </a:r>
          </a:p>
          <a:p>
            <a:pPr marL="0" lvl="0" indent="0">
              <a:spcAft>
                <a:spcPts val="1600"/>
              </a:spcAft>
              <a:buNone/>
            </a:pPr>
            <a:r>
              <a:rPr lang="en-US" sz="1000" dirty="0"/>
              <a:t>4. </a:t>
            </a:r>
            <a:r>
              <a:rPr lang="en-US" sz="1000" dirty="0" err="1"/>
              <a:t>CornerResponseLayer</a:t>
            </a:r>
            <a:r>
              <a:rPr lang="en-US" sz="1000" dirty="0"/>
              <a:t>:  computes the R </a:t>
            </a:r>
            <a:r>
              <a:rPr lang="en-US" sz="1000" dirty="0" err="1"/>
              <a:t>cornerness</a:t>
            </a:r>
            <a:r>
              <a:rPr lang="en-US" sz="1000" dirty="0"/>
              <a:t> matrix, the R </a:t>
            </a:r>
            <a:r>
              <a:rPr lang="en-US" sz="1000" dirty="0" err="1"/>
              <a:t>cornernerss</a:t>
            </a:r>
            <a:r>
              <a:rPr lang="en-US" sz="1000" dirty="0"/>
              <a:t> matrix is the equivalent “scalar interest metric” in the original </a:t>
            </a:r>
          </a:p>
          <a:p>
            <a:pPr marL="0" lvl="0" indent="0">
              <a:spcAft>
                <a:spcPts val="1600"/>
              </a:spcAft>
              <a:buNone/>
            </a:pPr>
            <a:r>
              <a:rPr lang="en-US" sz="1000" dirty="0"/>
              <a:t>5. </a:t>
            </a:r>
            <a:r>
              <a:rPr lang="en-US" sz="1000" dirty="0" err="1"/>
              <a:t>NMSLayer</a:t>
            </a:r>
            <a:r>
              <a:rPr lang="en-US" sz="1000" dirty="0"/>
              <a:t> : performs non-maxima suppression to keep only the strongest corners in local regions. Finally the original algorithm simply finds local maxima above a certain threshold. We do the same with our layer.</a:t>
            </a:r>
            <a:br>
              <a:rPr lang="en-US" sz="1000" dirty="0"/>
            </a:br>
            <a:endParaRPr lang="en-US" sz="1000" dirty="0"/>
          </a:p>
          <a:p>
            <a:pPr marL="0" lvl="0" indent="0" algn="l" rtl="0">
              <a:spcBef>
                <a:spcPts val="0"/>
              </a:spcBef>
              <a:spcAft>
                <a:spcPts val="0"/>
              </a:spcAft>
              <a:buNone/>
            </a:pPr>
            <a:endParaRPr sz="1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2: </a:t>
            </a:r>
            <a:r>
              <a:rPr lang="en-US" dirty="0" err="1"/>
              <a:t>SiftNet</a:t>
            </a:r>
            <a:endParaRPr dirty="0"/>
          </a:p>
        </p:txBody>
      </p:sp>
      <p:sp>
        <p:nvSpPr>
          <p:cNvPr id="82" name="Google Shape;82;p17"/>
          <p:cNvSpPr txBox="1">
            <a:spLocks noGrp="1"/>
          </p:cNvSpPr>
          <p:nvPr>
            <p:ph type="body" idx="1"/>
          </p:nvPr>
        </p:nvSpPr>
        <p:spPr>
          <a:xfrm>
            <a:off x="311699" y="1152475"/>
            <a:ext cx="8520599" cy="3416400"/>
          </a:xfrm>
          <a:prstGeom prst="rect">
            <a:avLst/>
          </a:prstGeom>
        </p:spPr>
        <p:txBody>
          <a:bodyPr spcFirstLastPara="1" wrap="square" lIns="91425" tIns="91425" rIns="91425" bIns="91425" anchor="t" anchorCtr="0">
            <a:noAutofit/>
          </a:bodyPr>
          <a:lstStyle/>
          <a:p>
            <a:pPr marL="0" lvl="0" indent="0">
              <a:spcAft>
                <a:spcPts val="1600"/>
              </a:spcAft>
              <a:buNone/>
            </a:pPr>
            <a:r>
              <a:rPr lang="en" dirty="0"/>
              <a:t>&lt;</a:t>
            </a:r>
            <a:r>
              <a:rPr lang="en-US" dirty="0"/>
              <a:t>Describe how the </a:t>
            </a:r>
            <a:r>
              <a:rPr lang="en-US" dirty="0" err="1"/>
              <a:t>SiftNet</a:t>
            </a:r>
            <a:r>
              <a:rPr lang="en-US" dirty="0"/>
              <a:t> you implemented mirrors the Sift Process. (First describe Sift) What does each layer do? How are the operations we perform equivalent?)</a:t>
            </a:r>
            <a:r>
              <a:rPr lang="en" dirty="0"/>
              <a:t>&gt;</a:t>
            </a:r>
          </a:p>
          <a:p>
            <a:pPr marL="0" lvl="0" indent="0">
              <a:spcAft>
                <a:spcPts val="1600"/>
              </a:spcAft>
              <a:buNone/>
            </a:pPr>
            <a:r>
              <a:rPr lang="en" sz="1000" dirty="0"/>
              <a:t>Scalar Invariant Feature Transform (SIFT) is a feature descriptor for calculating low dimensional vectors in an image that are scale invariant. In our implementation</a:t>
            </a:r>
          </a:p>
          <a:p>
            <a:pPr marL="0" lvl="0" indent="0">
              <a:spcAft>
                <a:spcPts val="1600"/>
              </a:spcAft>
              <a:buNone/>
            </a:pPr>
            <a:r>
              <a:rPr lang="en" sz="1000" dirty="0"/>
              <a:t>We do not perform the sub-octave difference in Gaussian layers in our implementation. Instead we use the </a:t>
            </a:r>
            <a:r>
              <a:rPr lang="en" sz="1000" dirty="0" err="1"/>
              <a:t>keypoints</a:t>
            </a:r>
            <a:r>
              <a:rPr lang="en" sz="1000" dirty="0"/>
              <a:t> we found earlier from </a:t>
            </a:r>
            <a:r>
              <a:rPr lang="en" sz="1000" dirty="0" err="1"/>
              <a:t>HarrisNet</a:t>
            </a:r>
            <a:r>
              <a:rPr lang="en" sz="1000" dirty="0"/>
              <a:t>.</a:t>
            </a:r>
          </a:p>
          <a:p>
            <a:pPr marL="0" lvl="0" indent="0">
              <a:spcAft>
                <a:spcPts val="1600"/>
              </a:spcAft>
              <a:buNone/>
            </a:pPr>
            <a:r>
              <a:rPr lang="en" sz="1000" dirty="0"/>
              <a:t> We extracted gradient information  across the entire image along each orientation direction (Lowe used 36bins, in our case 8). </a:t>
            </a:r>
            <a:br>
              <a:rPr lang="en" sz="1000" dirty="0"/>
            </a:br>
            <a:r>
              <a:rPr lang="en" sz="1000" dirty="0"/>
              <a:t>Then we use the orientations to create weighted histograms over the entire image. This step mirrors the original process. </a:t>
            </a:r>
          </a:p>
          <a:p>
            <a:pPr marL="0" lvl="0" indent="0">
              <a:spcAft>
                <a:spcPts val="1600"/>
              </a:spcAft>
              <a:buNone/>
            </a:pPr>
            <a:r>
              <a:rPr lang="en" sz="1000" dirty="0"/>
              <a:t>Once we find the 8 x 16 = 128 SIFT feature vector, we extra feature vectors for our Harris </a:t>
            </a:r>
            <a:r>
              <a:rPr lang="en" sz="1000" dirty="0" err="1"/>
              <a:t>keypoints</a:t>
            </a:r>
            <a:r>
              <a:rPr lang="en" sz="1000" dirty="0"/>
              <a:t> that accumulate histograms from local regions.</a:t>
            </a:r>
          </a:p>
          <a:p>
            <a:pPr marL="0" lvl="0" indent="0">
              <a:spcAft>
                <a:spcPts val="1600"/>
              </a:spcAft>
              <a:buNone/>
            </a:pPr>
            <a:r>
              <a:rPr lang="en" sz="1000" dirty="0"/>
              <a:t>Our project mirrors the classic pipeline but uses the Neural Network architecture in </a:t>
            </a:r>
            <a:r>
              <a:rPr lang="en" sz="1000" dirty="0" err="1"/>
              <a:t>Pytorch</a:t>
            </a:r>
            <a:r>
              <a:rPr lang="en" sz="1000" dirty="0"/>
              <a:t> to realize the pipeline for instance-level </a:t>
            </a:r>
            <a:r>
              <a:rPr lang="en" sz="1000" dirty="0" err="1"/>
              <a:t>matcing</a:t>
            </a:r>
            <a:r>
              <a:rPr lang="en" sz="1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80E5-3D26-490E-B0E0-AC20BD48D16E}"/>
              </a:ext>
            </a:extLst>
          </p:cNvPr>
          <p:cNvSpPr>
            <a:spLocks noGrp="1"/>
          </p:cNvSpPr>
          <p:nvPr>
            <p:ph type="title"/>
          </p:nvPr>
        </p:nvSpPr>
        <p:spPr/>
        <p:txBody>
          <a:bodyPr/>
          <a:lstStyle/>
          <a:p>
            <a:r>
              <a:rPr lang="en-US" dirty="0"/>
              <a:t>Part 2: </a:t>
            </a:r>
            <a:r>
              <a:rPr lang="en-US" dirty="0" err="1"/>
              <a:t>SiftNet</a:t>
            </a:r>
            <a:endParaRPr lang="en-US" dirty="0"/>
          </a:p>
        </p:txBody>
      </p:sp>
      <p:sp>
        <p:nvSpPr>
          <p:cNvPr id="3" name="Text Placeholder 2">
            <a:extLst>
              <a:ext uri="{FF2B5EF4-FFF2-40B4-BE49-F238E27FC236}">
                <a16:creationId xmlns:a16="http://schemas.microsoft.com/office/drawing/2014/main" id="{B6A53563-79C8-40CE-A279-FD7C34C6E732}"/>
              </a:ext>
            </a:extLst>
          </p:cNvPr>
          <p:cNvSpPr>
            <a:spLocks noGrp="1"/>
          </p:cNvSpPr>
          <p:nvPr>
            <p:ph type="body" idx="1"/>
          </p:nvPr>
        </p:nvSpPr>
        <p:spPr/>
        <p:txBody>
          <a:bodyPr/>
          <a:lstStyle/>
          <a:p>
            <a:r>
              <a:rPr lang="en-US" dirty="0"/>
              <a:t>&lt;Explain what we would have to do make our version of Sift rotationally invariant (conceptually)&gt;</a:t>
            </a:r>
          </a:p>
          <a:p>
            <a:endParaRPr lang="en-US" dirty="0"/>
          </a:p>
          <a:p>
            <a:r>
              <a:rPr lang="en-US" dirty="0"/>
              <a:t>We can add further rotational invariance to our version by ensuring smoothness between the histogram gradients in each pixel. This can be done by weighting the histograms with magnitude + Gaussian weight on the certain point of the each grid when we calculate the 16 x 8 feature vector. Also by increasing the bin-count from 8 to 16 or 32 orientations will further help our cause.</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64EDF1C1-0061-4EEF-AB3B-54FC6557C0EE}"/>
              </a:ext>
            </a:extLst>
          </p:cNvPr>
          <p:cNvSpPr>
            <a:spLocks noGrp="1"/>
          </p:cNvSpPr>
          <p:nvPr>
            <p:ph type="body" idx="2"/>
          </p:nvPr>
        </p:nvSpPr>
        <p:spPr/>
        <p:txBody>
          <a:bodyPr/>
          <a:lstStyle/>
          <a:p>
            <a:r>
              <a:rPr lang="en-US" dirty="0"/>
              <a:t>&lt;Explain what we would have to do to make our version of SIFT scale invariant (conceptually)&gt;</a:t>
            </a:r>
          </a:p>
          <a:p>
            <a:endParaRPr lang="en-US" dirty="0"/>
          </a:p>
          <a:p>
            <a:r>
              <a:rPr lang="en-US" dirty="0"/>
              <a:t>Lowe proposed sub-octave difference of gaussian filters is done on multiple scales of an image (like a pyramid) to detect the features. This would give our model a scale invariancy. We can also enhance Harris points by computing the local Hessian and rejecting the  </a:t>
            </a:r>
            <a:r>
              <a:rPr lang="en-US" dirty="0" err="1"/>
              <a:t>keypoints</a:t>
            </a:r>
            <a:r>
              <a:rPr lang="en-US" dirty="0"/>
              <a:t> greater than a threshold.</a:t>
            </a:r>
          </a:p>
        </p:txBody>
      </p:sp>
    </p:spTree>
    <p:extLst>
      <p:ext uri="{BB962C8B-B14F-4D97-AF65-F5344CB8AC3E}">
        <p14:creationId xmlns:p14="http://schemas.microsoft.com/office/powerpoint/2010/main" val="10094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FBB4-E691-463A-A755-0F3CA18F9400}"/>
              </a:ext>
            </a:extLst>
          </p:cNvPr>
          <p:cNvSpPr>
            <a:spLocks noGrp="1"/>
          </p:cNvSpPr>
          <p:nvPr>
            <p:ph type="title"/>
          </p:nvPr>
        </p:nvSpPr>
        <p:spPr/>
        <p:txBody>
          <a:bodyPr/>
          <a:lstStyle/>
          <a:p>
            <a:r>
              <a:rPr lang="en-US" dirty="0"/>
              <a:t>Part 2: </a:t>
            </a:r>
            <a:r>
              <a:rPr lang="en-US" dirty="0" err="1"/>
              <a:t>SiftNet</a:t>
            </a:r>
            <a:endParaRPr lang="en-US" dirty="0"/>
          </a:p>
        </p:txBody>
      </p:sp>
      <p:sp>
        <p:nvSpPr>
          <p:cNvPr id="3" name="Text Placeholder 2">
            <a:extLst>
              <a:ext uri="{FF2B5EF4-FFF2-40B4-BE49-F238E27FC236}">
                <a16:creationId xmlns:a16="http://schemas.microsoft.com/office/drawing/2014/main" id="{DE0620EF-DFF3-44F9-832B-110EB5FEA4CC}"/>
              </a:ext>
            </a:extLst>
          </p:cNvPr>
          <p:cNvSpPr>
            <a:spLocks noGrp="1"/>
          </p:cNvSpPr>
          <p:nvPr>
            <p:ph type="body" idx="1"/>
          </p:nvPr>
        </p:nvSpPr>
        <p:spPr/>
        <p:txBody>
          <a:bodyPr/>
          <a:lstStyle/>
          <a:p>
            <a:r>
              <a:rPr lang="en-US" dirty="0"/>
              <a:t>&lt;What would happen if instead of using 16 </a:t>
            </a:r>
            <a:r>
              <a:rPr lang="en-US" dirty="0" err="1"/>
              <a:t>subgrids</a:t>
            </a:r>
            <a:r>
              <a:rPr lang="en-US" dirty="0"/>
              <a:t>, we only used 4 (dividing the window into 4 grids total for our descriptor)&gt;</a:t>
            </a:r>
          </a:p>
          <a:p>
            <a:endParaRPr lang="en-US" dirty="0"/>
          </a:p>
          <a:p>
            <a:r>
              <a:rPr lang="en-US" dirty="0"/>
              <a:t>This will make it difficult for us to detect broad features effectively as the size of the window is greatly reduced. There will be mismatches (compared to ground-truth) in the final matching as the smaller local regions in various portions of the same image are matched (all kinds of circular wheels are easily matched). We ideally want to avoid features that are </a:t>
            </a:r>
            <a:r>
              <a:rPr lang="en-US" dirty="0" err="1"/>
              <a:t>repeateable</a:t>
            </a:r>
            <a:r>
              <a:rPr lang="en-US" dirty="0"/>
              <a:t> in a neighborhood of the image.</a:t>
            </a:r>
          </a:p>
        </p:txBody>
      </p:sp>
      <p:sp>
        <p:nvSpPr>
          <p:cNvPr id="4" name="Text Placeholder 3">
            <a:extLst>
              <a:ext uri="{FF2B5EF4-FFF2-40B4-BE49-F238E27FC236}">
                <a16:creationId xmlns:a16="http://schemas.microsoft.com/office/drawing/2014/main" id="{687C87DC-4249-4F27-835F-0703AA6B9E24}"/>
              </a:ext>
            </a:extLst>
          </p:cNvPr>
          <p:cNvSpPr>
            <a:spLocks noGrp="1"/>
          </p:cNvSpPr>
          <p:nvPr>
            <p:ph type="body" idx="2"/>
          </p:nvPr>
        </p:nvSpPr>
        <p:spPr/>
        <p:txBody>
          <a:bodyPr/>
          <a:lstStyle/>
          <a:p>
            <a:r>
              <a:rPr lang="en-US" dirty="0"/>
              <a:t>&lt;What could we do to make our histograms in this project more descriptive?&gt;</a:t>
            </a:r>
          </a:p>
          <a:p>
            <a:endParaRPr lang="en-US" dirty="0"/>
          </a:p>
          <a:p>
            <a:r>
              <a:rPr lang="en-US" dirty="0"/>
              <a:t>We can add more orientations (angles) in the histogram that will improve the feature vector by adding a few more dimensions. Also the histograms can be weighted by a gaussian, clamped at certain thresholds (Lowe uses 0.2) and a lot of similar hand tuning. This is something that can be learnt in an end-to-end pipeline ideally.</a:t>
            </a:r>
          </a:p>
        </p:txBody>
      </p:sp>
    </p:spTree>
    <p:extLst>
      <p:ext uri="{BB962C8B-B14F-4D97-AF65-F5344CB8AC3E}">
        <p14:creationId xmlns:p14="http://schemas.microsoft.com/office/powerpoint/2010/main" val="371453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3: </a:t>
            </a:r>
            <a:r>
              <a:rPr lang="en-US" dirty="0"/>
              <a:t>Feature Matching</a:t>
            </a:r>
            <a:r>
              <a:rPr lang="en" dirty="0"/>
              <a:t> </a:t>
            </a:r>
            <a:endParaRPr dirty="0"/>
          </a:p>
        </p:txBody>
      </p:sp>
      <p:sp>
        <p:nvSpPr>
          <p:cNvPr id="89" name="Google Shape;89;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indent="0">
              <a:buNone/>
            </a:pPr>
            <a:r>
              <a:rPr lang="en-US" dirty="0"/>
              <a:t>&lt;insert feature matching visualization of Notre Dame from proj3.ipynb&gt;</a:t>
            </a:r>
          </a:p>
        </p:txBody>
      </p:sp>
      <p:sp>
        <p:nvSpPr>
          <p:cNvPr id="90" name="Google Shape;90;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indent="0">
              <a:buNone/>
            </a:pPr>
            <a:r>
              <a:rPr lang="en-US" dirty="0"/>
              <a:t>&lt;insert feature matching visualization of Rushmore from proj3.ipynb &gt;</a:t>
            </a:r>
          </a:p>
          <a:p>
            <a:pPr marL="0" lvl="0" indent="0" algn="l" rtl="0">
              <a:spcBef>
                <a:spcPts val="0"/>
              </a:spcBef>
              <a:spcAft>
                <a:spcPts val="0"/>
              </a:spcAft>
              <a:buNone/>
            </a:pPr>
            <a:endParaRPr b="1" dirty="0"/>
          </a:p>
        </p:txBody>
      </p:sp>
      <p:pic>
        <p:nvPicPr>
          <p:cNvPr id="9" name="Picture 8" descr="A picture containing indoor, kite, colorful, sitting&#10;&#10;Description automatically generated">
            <a:extLst>
              <a:ext uri="{FF2B5EF4-FFF2-40B4-BE49-F238E27FC236}">
                <a16:creationId xmlns:a16="http://schemas.microsoft.com/office/drawing/2014/main" id="{F325EE4B-163B-0749-AD81-4C612CAF04C1}"/>
              </a:ext>
            </a:extLst>
          </p:cNvPr>
          <p:cNvPicPr>
            <a:picLocks noChangeAspect="1"/>
          </p:cNvPicPr>
          <p:nvPr/>
        </p:nvPicPr>
        <p:blipFill>
          <a:blip r:embed="rId3"/>
          <a:stretch>
            <a:fillRect/>
          </a:stretch>
        </p:blipFill>
        <p:spPr>
          <a:xfrm>
            <a:off x="-431550" y="574625"/>
            <a:ext cx="5486400" cy="3657600"/>
          </a:xfrm>
          <a:prstGeom prst="rect">
            <a:avLst/>
          </a:prstGeom>
        </p:spPr>
      </p:pic>
      <p:pic>
        <p:nvPicPr>
          <p:cNvPr id="11" name="Picture 10" descr="A picture containing indoor, television, photo, sitting&#10;&#10;Description automatically generated">
            <a:extLst>
              <a:ext uri="{FF2B5EF4-FFF2-40B4-BE49-F238E27FC236}">
                <a16:creationId xmlns:a16="http://schemas.microsoft.com/office/drawing/2014/main" id="{D9B947F1-473D-5D4E-931B-DBC29045A982}"/>
              </a:ext>
            </a:extLst>
          </p:cNvPr>
          <p:cNvPicPr>
            <a:picLocks noChangeAspect="1"/>
          </p:cNvPicPr>
          <p:nvPr/>
        </p:nvPicPr>
        <p:blipFill>
          <a:blip r:embed="rId4"/>
          <a:stretch>
            <a:fillRect/>
          </a:stretch>
        </p:blipFill>
        <p:spPr>
          <a:xfrm>
            <a:off x="4041640" y="127130"/>
            <a:ext cx="5486400" cy="36576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1283</TotalTime>
  <Words>1459</Words>
  <Application>Microsoft Macintosh PowerPoint</Application>
  <PresentationFormat>On-screen Show (16:9)</PresentationFormat>
  <Paragraphs>89</Paragraphs>
  <Slides>16</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CS 6476 Project 3</vt:lpstr>
      <vt:lpstr>Gradescope Group Quiz Collaboration Photo</vt:lpstr>
      <vt:lpstr>Part 1: HarrisNet</vt:lpstr>
      <vt:lpstr>Part 1: HarrisNet</vt:lpstr>
      <vt:lpstr>Part 1: HarrisNet</vt:lpstr>
      <vt:lpstr>Part 2: SiftNet</vt:lpstr>
      <vt:lpstr>Part 2: SiftNet</vt:lpstr>
      <vt:lpstr>Part 2: SiftNet</vt:lpstr>
      <vt:lpstr>Part 3: Feature Matching </vt:lpstr>
      <vt:lpstr>Part 3: Feature Matching</vt:lpstr>
      <vt:lpstr>Results: Ground Truth Comparison</vt:lpstr>
      <vt:lpstr>Results: Ground Truth Comparison</vt:lpstr>
      <vt:lpstr>Results: Discussion</vt:lpstr>
      <vt:lpstr>Conclusions</vt:lpstr>
      <vt:lpstr>Extra Credit: Sift Parameter variations</vt:lpstr>
      <vt:lpstr>Extra Credit: Custom Image Pairs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2</dc:title>
  <cp:lastModifiedBy>Dasari, Sai Sandeep</cp:lastModifiedBy>
  <cp:revision>49</cp:revision>
  <dcterms:modified xsi:type="dcterms:W3CDTF">2020-10-28T17:39:06Z</dcterms:modified>
</cp:coreProperties>
</file>