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62" r:id="rId4"/>
    <p:sldId id="257" r:id="rId5"/>
    <p:sldId id="261" r:id="rId6"/>
    <p:sldId id="271" r:id="rId7"/>
    <p:sldId id="258" r:id="rId8"/>
    <p:sldId id="259" r:id="rId9"/>
    <p:sldId id="260" r:id="rId10"/>
    <p:sldId id="264" r:id="rId11"/>
    <p:sldId id="263" r:id="rId12"/>
    <p:sldId id="265" r:id="rId13"/>
    <p:sldId id="272" r:id="rId14"/>
    <p:sldId id="266" r:id="rId15"/>
    <p:sldId id="267" r:id="rId16"/>
    <p:sldId id="268" r:id="rId17"/>
    <p:sldId id="269" r:id="rId18"/>
    <p:sldId id="270" r:id="rId19"/>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5D3884-B76A-03BC-FE07-5A2BA0708EC6}" v="84" dt="2020-11-10T01:49:14.883"/>
    <p1510:client id="{A2041403-CCEA-32BB-E0A5-E0190627EAA3}" v="123" dt="2020-11-09T23:33:04.385"/>
    <p1510:client id="{A38289F2-C849-1073-4583-2EFBD9D3203C}" v="2" dt="2020-11-09T23:22:23.818"/>
    <p1510:client id="{A667DFA0-C25A-43CE-D690-6CA00CB9C1A6}" v="761" dt="2020-11-09T22:13:11.250"/>
    <p1510:client id="{D55906E0-52CB-CDC2-D460-EEDE0684BDDF}" v="11" dt="2020-11-10T06:50:05.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6"/>
  </p:normalViewPr>
  <p:slideViewPr>
    <p:cSldViewPr snapToGrid="0">
      <p:cViewPr varScale="1">
        <p:scale>
          <a:sx n="133" d="100"/>
          <a:sy n="133" d="100"/>
        </p:scale>
        <p:origin x="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8C8B6D8-15EE-421F-A000-F7DE0AC0DA76}" type="datetimeFigureOut">
              <a:rPr lang="en-US" smtClean="0"/>
              <a:t>11/26/20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0E7A912-5840-44E1-BEB2-6CAE15AE9FAC}" type="slidenum">
              <a:rPr lang="en-US" smtClean="0"/>
              <a:t>‹#›</a:t>
            </a:fld>
            <a:endParaRPr lang="en-US"/>
          </a:p>
        </p:txBody>
      </p:sp>
    </p:spTree>
    <p:extLst>
      <p:ext uri="{BB962C8B-B14F-4D97-AF65-F5344CB8AC3E}">
        <p14:creationId xmlns:p14="http://schemas.microsoft.com/office/powerpoint/2010/main" val="782703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E7A912-5840-44E1-BEB2-6CAE15AE9FAC}" type="slidenum">
              <a:rPr lang="en-US" smtClean="0"/>
              <a:t>1</a:t>
            </a:fld>
            <a:endParaRPr lang="en-US"/>
          </a:p>
        </p:txBody>
      </p:sp>
    </p:spTree>
    <p:extLst>
      <p:ext uri="{BB962C8B-B14F-4D97-AF65-F5344CB8AC3E}">
        <p14:creationId xmlns:p14="http://schemas.microsoft.com/office/powerpoint/2010/main" val="355667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311760" y="1152360"/>
            <a:ext cx="951480" cy="162900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311760" y="1152360"/>
            <a:ext cx="306000" cy="162900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33600" y="1152360"/>
            <a:ext cx="306000" cy="162900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955080" y="1152360"/>
            <a:ext cx="306000" cy="162900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311760" y="2936520"/>
            <a:ext cx="306000" cy="162900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633600" y="2936520"/>
            <a:ext cx="306000" cy="162900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955080" y="2936520"/>
            <a:ext cx="30600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2" name="PlaceHolder 2"/>
          <p:cNvSpPr>
            <a:spLocks noGrp="1"/>
          </p:cNvSpPr>
          <p:nvPr>
            <p:ph type="subTitle"/>
          </p:nvPr>
        </p:nvSpPr>
        <p:spPr>
          <a:xfrm>
            <a:off x="311760" y="1152360"/>
            <a:ext cx="951480" cy="341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4" name="PlaceHolder 2"/>
          <p:cNvSpPr>
            <a:spLocks noGrp="1"/>
          </p:cNvSpPr>
          <p:nvPr>
            <p:ph type="body"/>
          </p:nvPr>
        </p:nvSpPr>
        <p:spPr>
          <a:xfrm>
            <a:off x="311760" y="1152360"/>
            <a:ext cx="95148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311760" y="418320"/>
            <a:ext cx="8519400" cy="2898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
        <p:nvSpPr>
          <p:cNvPr id="53"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311760" y="1152360"/>
            <a:ext cx="951480" cy="341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9"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311760" y="1152360"/>
            <a:ext cx="951480" cy="162900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
        <p:nvSpPr>
          <p:cNvPr id="69" name="PlaceHolder 5"/>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311760" y="1152360"/>
            <a:ext cx="306000" cy="162900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33600" y="1152360"/>
            <a:ext cx="306000" cy="162900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955080" y="1152360"/>
            <a:ext cx="306000" cy="162900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311760" y="2936520"/>
            <a:ext cx="306000" cy="1629000"/>
          </a:xfrm>
          <a:prstGeom prst="rect">
            <a:avLst/>
          </a:prstGeom>
        </p:spPr>
        <p:txBody>
          <a:bodyPr lIns="0" tIns="0" rIns="0" bIns="0">
            <a:normAutofit/>
          </a:bodyPr>
          <a:lstStyle/>
          <a:p>
            <a:endParaRPr lang="en-US" sz="3200" b="0" strike="noStrike" spc="-1">
              <a:latin typeface="Arial"/>
            </a:endParaRPr>
          </a:p>
        </p:txBody>
      </p:sp>
      <p:sp>
        <p:nvSpPr>
          <p:cNvPr id="75" name="PlaceHolder 6"/>
          <p:cNvSpPr>
            <a:spLocks noGrp="1"/>
          </p:cNvSpPr>
          <p:nvPr>
            <p:ph type="body"/>
          </p:nvPr>
        </p:nvSpPr>
        <p:spPr>
          <a:xfrm>
            <a:off x="633600" y="2936520"/>
            <a:ext cx="306000" cy="1629000"/>
          </a:xfrm>
          <a:prstGeom prst="rect">
            <a:avLst/>
          </a:prstGeom>
        </p:spPr>
        <p:txBody>
          <a:bodyPr lIns="0" tIns="0" rIns="0" bIns="0">
            <a:normAutofit/>
          </a:bodyPr>
          <a:lstStyle/>
          <a:p>
            <a:endParaRPr lang="en-US" sz="3200" b="0" strike="noStrike" spc="-1">
              <a:latin typeface="Arial"/>
            </a:endParaRPr>
          </a:p>
        </p:txBody>
      </p:sp>
      <p:sp>
        <p:nvSpPr>
          <p:cNvPr id="76" name="PlaceHolder 7"/>
          <p:cNvSpPr>
            <a:spLocks noGrp="1"/>
          </p:cNvSpPr>
          <p:nvPr>
            <p:ph type="body"/>
          </p:nvPr>
        </p:nvSpPr>
        <p:spPr>
          <a:xfrm>
            <a:off x="955080" y="2936520"/>
            <a:ext cx="30600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311760" y="1152360"/>
            <a:ext cx="95148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18320"/>
            <a:ext cx="8519400" cy="2898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400" cy="62496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311760" y="1152360"/>
            <a:ext cx="195084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8320"/>
            <a:ext cx="8519400" cy="624960"/>
          </a:xfrm>
          <a:prstGeom prst="rect">
            <a:avLst/>
          </a:prstGeom>
        </p:spPr>
        <p:txBody>
          <a:bodyPr lIns="0" tIns="0" rIns="0" bIns="0" anchor="ctr"/>
          <a:lstStyle/>
          <a:p>
            <a:r>
              <a:rPr lang="en-US" sz="1800" b="0" strike="noStrike" spc="-1">
                <a:latin typeface="Arial"/>
              </a:rPr>
              <a:t>Click to edit the title text format</a:t>
            </a:r>
          </a:p>
        </p:txBody>
      </p:sp>
      <p:sp>
        <p:nvSpPr>
          <p:cNvPr id="39" name="PlaceHolder 2"/>
          <p:cNvSpPr>
            <a:spLocks noGrp="1"/>
          </p:cNvSpPr>
          <p:nvPr>
            <p:ph type="body"/>
          </p:nvPr>
        </p:nvSpPr>
        <p:spPr>
          <a:xfrm>
            <a:off x="311760" y="1152360"/>
            <a:ext cx="95148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0" name="PlaceHolder 3"/>
          <p:cNvSpPr>
            <a:spLocks noGrp="1"/>
          </p:cNvSpPr>
          <p:nvPr>
            <p:ph type="body"/>
          </p:nvPr>
        </p:nvSpPr>
        <p:spPr>
          <a:xfrm>
            <a:off x="1311480" y="1152360"/>
            <a:ext cx="95148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dasari38@gatech.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11760" y="744480"/>
            <a:ext cx="8519400" cy="205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CS 6476 Project </a:t>
            </a:r>
            <a:r>
              <a:rPr lang="en-US" sz="5200" spc="-1" dirty="0">
                <a:solidFill>
                  <a:srgbClr val="000000"/>
                </a:solidFill>
                <a:latin typeface="Arial"/>
                <a:ea typeface="Arial"/>
              </a:rPr>
              <a:t>5</a:t>
            </a:r>
            <a:endParaRPr lang="en-US" sz="5200" b="0" strike="noStrike" spc="-1" dirty="0">
              <a:latin typeface="Arial"/>
            </a:endParaRPr>
          </a:p>
        </p:txBody>
      </p:sp>
      <p:sp>
        <p:nvSpPr>
          <p:cNvPr id="78" name="CustomShape 2"/>
          <p:cNvSpPr/>
          <p:nvPr/>
        </p:nvSpPr>
        <p:spPr>
          <a:xfrm>
            <a:off x="311760" y="2834280"/>
            <a:ext cx="8519400" cy="79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800" b="0" strike="noStrike" spc="-1" dirty="0">
                <a:solidFill>
                  <a:srgbClr val="595959"/>
                </a:solidFill>
                <a:latin typeface="Arial"/>
                <a:ea typeface="Arial"/>
              </a:rPr>
              <a:t>Sandeep Dasari	</a:t>
            </a:r>
            <a:endParaRPr lang="en-US" sz="2800" b="0" strike="noStrike" spc="-1" dirty="0">
              <a:latin typeface="Arial"/>
            </a:endParaRPr>
          </a:p>
          <a:p>
            <a:pPr algn="ctr">
              <a:lnSpc>
                <a:spcPct val="100000"/>
              </a:lnSpc>
            </a:pPr>
            <a:r>
              <a:rPr lang="en-US" sz="2800" spc="-1" dirty="0">
                <a:solidFill>
                  <a:srgbClr val="595959"/>
                </a:solidFill>
                <a:latin typeface="Arial"/>
                <a:hlinkClick r:id="rId3"/>
              </a:rPr>
              <a:t>sdasari38@gatech.edu</a:t>
            </a:r>
            <a:endParaRPr lang="en-US" sz="2800" b="0" strike="noStrike" spc="-1" dirty="0">
              <a:latin typeface="Arial"/>
            </a:endParaRPr>
          </a:p>
          <a:p>
            <a:pPr algn="ctr">
              <a:lnSpc>
                <a:spcPct val="100000"/>
              </a:lnSpc>
            </a:pPr>
            <a:r>
              <a:rPr lang="en-US" sz="2800" spc="-1" dirty="0">
                <a:solidFill>
                  <a:srgbClr val="595959"/>
                </a:solidFill>
                <a:latin typeface="Arial"/>
              </a:rPr>
              <a:t>903540744</a:t>
            </a:r>
            <a:endParaRPr lang="en-US" sz="2800" b="0" strike="noStrike" spc="-1" dirty="0">
              <a:latin typeface="Arial"/>
            </a:endParaRPr>
          </a:p>
          <a:p>
            <a:pPr algn="ctr">
              <a:lnSpc>
                <a:spcPct val="100000"/>
              </a:lnSpc>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trike="noStrike" spc="-1" dirty="0">
                <a:solidFill>
                  <a:srgbClr val="595959"/>
                </a:solidFill>
                <a:latin typeface="Arial"/>
                <a:ea typeface="Arial"/>
              </a:rPr>
              <a:t>:</a:t>
            </a:r>
            <a:r>
              <a:rPr lang="en-US" sz="1400" b="1" spc="-1" dirty="0">
                <a:solidFill>
                  <a:srgbClr val="595959"/>
                </a:solidFill>
                <a:latin typeface="Arial"/>
                <a:ea typeface="Arial"/>
              </a:rPr>
              <a:t> </a:t>
            </a:r>
            <a:r>
              <a:rPr lang="en-US" sz="1400" b="1" spc="-1" dirty="0">
                <a:solidFill>
                  <a:srgbClr val="595959"/>
                </a:solidFill>
                <a:ea typeface="Arial"/>
              </a:rPr>
              <a:t>(3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67912" cy="181588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If you are going to do a pose detection project, what kind of pose do you want to detect and explain why these pose are important for you.</a:t>
            </a:r>
          </a:p>
          <a:p>
            <a:endParaRPr lang="en-US" sz="1400" spc="-1" dirty="0">
              <a:solidFill>
                <a:srgbClr val="000000"/>
              </a:solidFill>
              <a:latin typeface="Arial"/>
            </a:endParaRPr>
          </a:p>
          <a:p>
            <a:r>
              <a:rPr lang="en-US" sz="1400" spc="-1" dirty="0">
                <a:solidFill>
                  <a:srgbClr val="000000"/>
                </a:solidFill>
                <a:latin typeface="Arial"/>
              </a:rPr>
              <a:t>Pose detection in performing arts is an area of my interest. I would try to detect human body poses that differentiate between sitting, standing and jumping, thus using poses of the detected limbs. </a:t>
            </a:r>
          </a:p>
          <a:p>
            <a:endParaRPr lang="en-US" sz="1400" spc="-1" dirty="0">
              <a:solidFill>
                <a:srgbClr val="000000"/>
              </a:solidFill>
              <a:latin typeface="Arial"/>
            </a:endParaRPr>
          </a:p>
          <a:p>
            <a:r>
              <a:rPr lang="en-US" sz="1400" spc="-1" dirty="0">
                <a:solidFill>
                  <a:srgbClr val="000000"/>
                </a:solidFill>
                <a:latin typeface="Arial"/>
              </a:rPr>
              <a:t>The 3d projection of this data has rich possibilities in interactive art and music and is a relatively unexplored area of computer vision and multimedia.</a:t>
            </a:r>
          </a:p>
        </p:txBody>
      </p:sp>
    </p:spTree>
    <p:extLst>
      <p:ext uri="{BB962C8B-B14F-4D97-AF65-F5344CB8AC3E}">
        <p14:creationId xmlns:p14="http://schemas.microsoft.com/office/powerpoint/2010/main" val="305768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pc="-1" dirty="0">
                <a:solidFill>
                  <a:srgbClr val="595959"/>
                </a:solidFill>
                <a:ea typeface="Arial"/>
              </a:rPr>
              <a:t>: (6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425542" cy="332398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What are the two main steps associated with pose detection used in </a:t>
            </a:r>
            <a:r>
              <a:rPr lang="en-US" sz="1400" spc="-1" dirty="0" err="1">
                <a:solidFill>
                  <a:srgbClr val="000000"/>
                </a:solidFill>
                <a:latin typeface="Arial"/>
              </a:rPr>
              <a:t>mediapipe</a:t>
            </a:r>
            <a:r>
              <a:rPr lang="en-US" sz="1400" spc="-1" dirty="0">
                <a:solidFill>
                  <a:srgbClr val="000000"/>
                </a:solidFill>
                <a:latin typeface="Arial"/>
              </a:rPr>
              <a:t> (Hints, read the blog post of </a:t>
            </a:r>
            <a:r>
              <a:rPr lang="en-US" sz="1400" spc="-1" dirty="0" err="1">
                <a:solidFill>
                  <a:srgbClr val="000000"/>
                </a:solidFill>
                <a:latin typeface="Arial"/>
              </a:rPr>
              <a:t>mediapipe's</a:t>
            </a:r>
            <a:r>
              <a:rPr lang="en-US" sz="1400" spc="-1" dirty="0">
                <a:solidFill>
                  <a:srgbClr val="000000"/>
                </a:solidFill>
                <a:latin typeface="Arial"/>
              </a:rPr>
              <a:t> pose detection)?</a:t>
            </a:r>
          </a:p>
          <a:p>
            <a:endParaRPr lang="en-US" sz="1400" spc="-1" dirty="0">
              <a:solidFill>
                <a:srgbClr val="000000"/>
              </a:solidFill>
              <a:latin typeface="Arial"/>
            </a:endParaRPr>
          </a:p>
          <a:p>
            <a:r>
              <a:rPr lang="en-US" sz="1400" spc="-1" dirty="0" err="1">
                <a:solidFill>
                  <a:srgbClr val="000000"/>
                </a:solidFill>
                <a:latin typeface="Arial"/>
              </a:rPr>
              <a:t>Mediapipe</a:t>
            </a:r>
            <a:r>
              <a:rPr lang="en-US" sz="1400" spc="-1" dirty="0">
                <a:solidFill>
                  <a:srgbClr val="000000"/>
                </a:solidFill>
                <a:latin typeface="Arial"/>
              </a:rPr>
              <a:t> uses a two-stage pipeline for pose detection</a:t>
            </a:r>
          </a:p>
          <a:p>
            <a:endParaRPr lang="en-US" sz="1400" spc="-1" dirty="0">
              <a:solidFill>
                <a:srgbClr val="000000"/>
              </a:solidFill>
              <a:latin typeface="Arial"/>
            </a:endParaRPr>
          </a:p>
          <a:p>
            <a:pPr marL="342900" indent="-342900">
              <a:buAutoNum type="arabicPeriod"/>
            </a:pPr>
            <a:r>
              <a:rPr lang="en-US" sz="1400" spc="-1" dirty="0">
                <a:solidFill>
                  <a:srgbClr val="000000"/>
                </a:solidFill>
                <a:latin typeface="Arial"/>
              </a:rPr>
              <a:t>Uses object detection to find the 2D crop of the object </a:t>
            </a:r>
            <a:r>
              <a:rPr lang="en-US" sz="1400" spc="-1" dirty="0" err="1">
                <a:solidFill>
                  <a:srgbClr val="000000"/>
                </a:solidFill>
                <a:latin typeface="Arial"/>
              </a:rPr>
              <a:t>ie</a:t>
            </a:r>
            <a:r>
              <a:rPr lang="en-US" sz="1400" spc="-1" dirty="0">
                <a:solidFill>
                  <a:srgbClr val="000000"/>
                </a:solidFill>
                <a:latin typeface="Arial"/>
              </a:rPr>
              <a:t>. a 2D bounding box is drawn around the image with 4 vertices</a:t>
            </a:r>
          </a:p>
          <a:p>
            <a:pPr marL="342900" indent="-342900">
              <a:buAutoNum type="arabicPeriod" startAt="2"/>
            </a:pPr>
            <a:r>
              <a:rPr lang="en-US" sz="1400" spc="-1" dirty="0">
                <a:solidFill>
                  <a:srgbClr val="000000"/>
                </a:solidFill>
                <a:latin typeface="Arial"/>
              </a:rPr>
              <a:t>This stages takes the image crop and estimates the 3D bounding box</a:t>
            </a:r>
          </a:p>
          <a:p>
            <a:pPr marL="342900" indent="-342900">
              <a:buAutoNum type="arabicPeriod" startAt="2"/>
            </a:pPr>
            <a:endParaRPr lang="en-US" sz="1400" spc="-1" dirty="0">
              <a:solidFill>
                <a:srgbClr val="000000"/>
              </a:solidFill>
              <a:latin typeface="Arial"/>
            </a:endParaRPr>
          </a:p>
          <a:p>
            <a:pPr marL="342900" indent="-342900">
              <a:buAutoNum type="arabicPeriod" startAt="2"/>
            </a:pPr>
            <a:endParaRPr lang="en-US" sz="1400" spc="-1" dirty="0">
              <a:solidFill>
                <a:srgbClr val="000000"/>
              </a:solidFill>
              <a:latin typeface="Arial"/>
            </a:endParaRPr>
          </a:p>
          <a:p>
            <a:r>
              <a:rPr lang="en-US" sz="1400" spc="-1" dirty="0">
                <a:solidFill>
                  <a:srgbClr val="000000"/>
                </a:solidFill>
                <a:latin typeface="Arial"/>
              </a:rPr>
              <a:t>For the pose detection, two steps are taken</a:t>
            </a:r>
          </a:p>
          <a:p>
            <a:pPr marL="342900" indent="-342900">
              <a:buAutoNum type="arabicPeriod"/>
            </a:pPr>
            <a:r>
              <a:rPr lang="en-US" sz="1400" spc="-1" dirty="0">
                <a:solidFill>
                  <a:srgbClr val="000000"/>
                </a:solidFill>
                <a:latin typeface="Arial"/>
              </a:rPr>
              <a:t>Detection: We fit a Gaussian to the 2D bounding box drawn with the center at the box centroid. We try and predict the distribution with it’s peak at the center of the box</a:t>
            </a:r>
          </a:p>
          <a:p>
            <a:pPr marL="342900" indent="-342900">
              <a:buAutoNum type="arabicPeriod"/>
            </a:pPr>
            <a:r>
              <a:rPr lang="en-US" sz="1400" spc="-1" dirty="0">
                <a:solidFill>
                  <a:srgbClr val="000000"/>
                </a:solidFill>
                <a:latin typeface="Arial"/>
              </a:rPr>
              <a:t>Regression: This step estimates the 2D projections of the eight bounding box vertices. Then we can lift these vertices into 3D using </a:t>
            </a:r>
            <a:r>
              <a:rPr lang="en-US" sz="1400" spc="-1" dirty="0" err="1">
                <a:solidFill>
                  <a:srgbClr val="000000"/>
                </a:solidFill>
                <a:latin typeface="Arial"/>
              </a:rPr>
              <a:t>EPnP</a:t>
            </a:r>
            <a:endParaRPr lang="en-US" sz="1400" spc="-1" dirty="0">
              <a:solidFill>
                <a:srgbClr val="000000"/>
              </a:solidFill>
              <a:latin typeface="Arial"/>
            </a:endParaRPr>
          </a:p>
        </p:txBody>
      </p:sp>
    </p:spTree>
    <p:extLst>
      <p:ext uri="{BB962C8B-B14F-4D97-AF65-F5344CB8AC3E}">
        <p14:creationId xmlns:p14="http://schemas.microsoft.com/office/powerpoint/2010/main" val="18301742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0745" y="504154"/>
            <a:ext cx="3538729" cy="5232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3:</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360745" y="2397403"/>
            <a:ext cx="234857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Put your annotated picture after pose detection here</a:t>
            </a:r>
          </a:p>
        </p:txBody>
      </p:sp>
      <p:sp>
        <p:nvSpPr>
          <p:cNvPr id="5" name="TextBox 1">
            <a:extLst>
              <a:ext uri="{FF2B5EF4-FFF2-40B4-BE49-F238E27FC236}">
                <a16:creationId xmlns:a16="http://schemas.microsoft.com/office/drawing/2014/main" id="{F5B5863A-BA7F-405A-A953-6B263EA116D1}"/>
              </a:ext>
            </a:extLst>
          </p:cNvPr>
          <p:cNvSpPr txBox="1"/>
          <p:nvPr/>
        </p:nvSpPr>
        <p:spPr>
          <a:xfrm>
            <a:off x="4701786" y="2181959"/>
            <a:ext cx="3881775" cy="193899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Copy and paste the code you fill in “</a:t>
            </a:r>
            <a:r>
              <a:rPr lang="en-US" sz="1400" spc="-1" dirty="0" err="1">
                <a:solidFill>
                  <a:srgbClr val="000000"/>
                </a:solidFill>
                <a:latin typeface="Arial"/>
              </a:rPr>
              <a:t>hand_pose_img</a:t>
            </a:r>
            <a:r>
              <a:rPr lang="en-US" sz="1400" spc="-1" dirty="0">
                <a:solidFill>
                  <a:srgbClr val="000000"/>
                </a:solidFill>
                <a:latin typeface="Arial"/>
              </a:rPr>
              <a:t>()” in “pose_estimate.py”</a:t>
            </a:r>
          </a:p>
          <a:p>
            <a:r>
              <a:rPr lang="en-US" sz="1400" spc="-1" dirty="0">
                <a:solidFill>
                  <a:srgbClr val="000000"/>
                </a:solidFill>
                <a:latin typeface="Arial"/>
              </a:rPr>
              <a:t>Note: Only paste the code you fill. Do not add the whole function</a:t>
            </a:r>
          </a:p>
          <a:p>
            <a:endParaRPr lang="en-US" sz="1400" spc="-1" dirty="0">
              <a:solidFill>
                <a:srgbClr val="000000"/>
              </a:solidFill>
              <a:latin typeface="Arial"/>
            </a:endParaRPr>
          </a:p>
          <a:p>
            <a:r>
              <a:rPr lang="en-US" dirty="0"/>
              <a:t>results = </a:t>
            </a:r>
            <a:r>
              <a:rPr lang="en-US" dirty="0" err="1"/>
              <a:t>pose.process</a:t>
            </a:r>
            <a:r>
              <a:rPr lang="en-US" dirty="0"/>
              <a:t>(image)</a:t>
            </a:r>
          </a:p>
          <a:p>
            <a:r>
              <a:rPr lang="en-US" dirty="0"/>
              <a:t>landmark = </a:t>
            </a:r>
            <a:r>
              <a:rPr lang="en-US" dirty="0" err="1"/>
              <a:t>results.pose_landmarks</a:t>
            </a:r>
            <a:endParaRPr lang="en-US" dirty="0"/>
          </a:p>
          <a:p>
            <a:endParaRPr lang="en-US" sz="1400" spc="-1" dirty="0">
              <a:solidFill>
                <a:srgbClr val="000000"/>
              </a:solidFill>
              <a:latin typeface="Arial"/>
            </a:endParaRPr>
          </a:p>
        </p:txBody>
      </p:sp>
      <p:cxnSp>
        <p:nvCxnSpPr>
          <p:cNvPr id="7" name="Conector recto 6">
            <a:extLst>
              <a:ext uri="{FF2B5EF4-FFF2-40B4-BE49-F238E27FC236}">
                <a16:creationId xmlns:a16="http://schemas.microsoft.com/office/drawing/2014/main" id="{148A0C42-EBA5-423A-9E07-A5561688041A}"/>
              </a:ext>
            </a:extLst>
          </p:cNvPr>
          <p:cNvCxnSpPr/>
          <p:nvPr/>
        </p:nvCxnSpPr>
        <p:spPr>
          <a:xfrm>
            <a:off x="4206240" y="1432741"/>
            <a:ext cx="0" cy="2613414"/>
          </a:xfrm>
          <a:prstGeom prst="line">
            <a:avLst/>
          </a:prstGeom>
        </p:spPr>
        <p:style>
          <a:lnRef idx="1">
            <a:schemeClr val="dk1"/>
          </a:lnRef>
          <a:fillRef idx="0">
            <a:schemeClr val="dk1"/>
          </a:fillRef>
          <a:effectRef idx="0">
            <a:schemeClr val="dk1"/>
          </a:effectRef>
          <a:fontRef idx="minor">
            <a:schemeClr val="tx1"/>
          </a:fontRef>
        </p:style>
      </p:cxnSp>
      <p:pic>
        <p:nvPicPr>
          <p:cNvPr id="3" name="Picture 2" descr="A person standing in a room&#10;&#10;Description automatically generated">
            <a:extLst>
              <a:ext uri="{FF2B5EF4-FFF2-40B4-BE49-F238E27FC236}">
                <a16:creationId xmlns:a16="http://schemas.microsoft.com/office/drawing/2014/main" id="{73417445-3F16-C145-9C7F-1EB71EA3E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06" y="1034405"/>
            <a:ext cx="3021093" cy="3942782"/>
          </a:xfrm>
          <a:prstGeom prst="rect">
            <a:avLst/>
          </a:prstGeom>
        </p:spPr>
      </p:pic>
    </p:spTree>
    <p:extLst>
      <p:ext uri="{BB962C8B-B14F-4D97-AF65-F5344CB8AC3E}">
        <p14:creationId xmlns:p14="http://schemas.microsoft.com/office/powerpoint/2010/main" val="31505246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5</a:t>
            </a:r>
            <a:r>
              <a:rPr lang="en-US" sz="1400" b="1" spc="-1" dirty="0">
                <a:solidFill>
                  <a:srgbClr val="595959"/>
                </a:solidFill>
                <a:ea typeface="Arial"/>
              </a:rPr>
              <a:t>: (4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14124"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Given the 3D coordinates of eight vertices of a box in space, and one 3D point, describe how do you detect whether this point is inside or outside the box?</a:t>
            </a:r>
          </a:p>
          <a:p>
            <a:endParaRPr lang="en-US" sz="1400" spc="-1" dirty="0">
              <a:solidFill>
                <a:srgbClr val="000000"/>
              </a:solidFill>
              <a:latin typeface="Arial"/>
            </a:endParaRPr>
          </a:p>
          <a:p>
            <a:r>
              <a:rPr lang="en-US" sz="1400" spc="-1" dirty="0"/>
              <a:t>We initially establish the world frame around the bounding box of the chair. That is we lay out the origin and the direction of the axes in advance. So we now have the origin at (0,0,0) and 7 other vertices of the box in space.</a:t>
            </a:r>
            <a:br>
              <a:rPr lang="en-US" sz="1400" spc="-1" dirty="0"/>
            </a:br>
            <a:br>
              <a:rPr lang="en-US" sz="1400" spc="-1" dirty="0"/>
            </a:br>
            <a:r>
              <a:rPr lang="en-US" sz="1400" spc="-1" dirty="0"/>
              <a:t>The new 3D point’s x, y and z coordinate values should be &lt;= to the max of the 8 vertices in each dimension.</a:t>
            </a:r>
          </a:p>
          <a:p>
            <a:r>
              <a:rPr lang="en-US" sz="1400" spc="-1" dirty="0"/>
              <a:t>We use this as a checking criteria with a </a:t>
            </a:r>
            <a:r>
              <a:rPr lang="en-US" sz="1400" spc="-1" dirty="0" err="1"/>
              <a:t>logical_and</a:t>
            </a:r>
            <a:r>
              <a:rPr lang="en-US" sz="1400" spc="-1" dirty="0"/>
              <a:t> in </a:t>
            </a:r>
            <a:r>
              <a:rPr lang="en-US" sz="1400" spc="-1" dirty="0" err="1"/>
              <a:t>numpy</a:t>
            </a:r>
            <a:r>
              <a:rPr lang="en-US" sz="1400" spc="-1" dirty="0"/>
              <a:t> to to ensure </a:t>
            </a:r>
          </a:p>
        </p:txBody>
      </p:sp>
    </p:spTree>
    <p:extLst>
      <p:ext uri="{BB962C8B-B14F-4D97-AF65-F5344CB8AC3E}">
        <p14:creationId xmlns:p14="http://schemas.microsoft.com/office/powerpoint/2010/main" val="19614508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6</a:t>
            </a:r>
            <a:r>
              <a:rPr lang="en-US" sz="1400" b="1" spc="-1" dirty="0">
                <a:solidFill>
                  <a:srgbClr val="595959"/>
                </a:solidFill>
                <a:ea typeface="Arial"/>
              </a:rPr>
              <a:t>: (10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67912" cy="43088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spc="-1" dirty="0">
                <a:solidFill>
                  <a:srgbClr val="000000"/>
                </a:solidFill>
                <a:latin typeface="Arial"/>
              </a:rPr>
              <a:t>The intersection here wasn’t successful to detect the hand in the box. This was difficult to debug and </a:t>
            </a:r>
            <a:r>
              <a:rPr lang="en-US" sz="1100" spc="-1" dirty="0" err="1">
                <a:solidFill>
                  <a:srgbClr val="000000"/>
                </a:solidFill>
                <a:latin typeface="Arial"/>
              </a:rPr>
              <a:t>i</a:t>
            </a:r>
            <a:r>
              <a:rPr lang="en-US" sz="1100" spc="-1" dirty="0">
                <a:solidFill>
                  <a:srgbClr val="000000"/>
                </a:solidFill>
                <a:latin typeface="Arial"/>
              </a:rPr>
              <a:t> tried measuring the chair dimensions and the depth of the camera accurately, but the hand 3d </a:t>
            </a:r>
            <a:r>
              <a:rPr lang="en-US" sz="1100" spc="-1" dirty="0" err="1">
                <a:solidFill>
                  <a:srgbClr val="000000"/>
                </a:solidFill>
                <a:latin typeface="Arial"/>
              </a:rPr>
              <a:t>coodinates</a:t>
            </a:r>
            <a:r>
              <a:rPr lang="en-US" sz="1100" spc="-1" dirty="0">
                <a:solidFill>
                  <a:srgbClr val="000000"/>
                </a:solidFill>
                <a:latin typeface="Arial"/>
              </a:rPr>
              <a:t> were always outside the box.</a:t>
            </a:r>
            <a:endParaRPr lang="en-US" sz="1100" spc="-1" dirty="0"/>
          </a:p>
        </p:txBody>
      </p:sp>
      <p:pic>
        <p:nvPicPr>
          <p:cNvPr id="5" name="Picture 4" descr="A person standing in a room&#10;&#10;Description automatically generated">
            <a:extLst>
              <a:ext uri="{FF2B5EF4-FFF2-40B4-BE49-F238E27FC236}">
                <a16:creationId xmlns:a16="http://schemas.microsoft.com/office/drawing/2014/main" id="{1224F7ED-C0FB-D440-9A22-8C9167C46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3" y="1445784"/>
            <a:ext cx="2654300" cy="3200400"/>
          </a:xfrm>
          <a:prstGeom prst="rect">
            <a:avLst/>
          </a:prstGeom>
        </p:spPr>
      </p:pic>
      <p:pic>
        <p:nvPicPr>
          <p:cNvPr id="7" name="Picture 6" descr="A person standing in a room&#10;&#10;Description automatically generated">
            <a:extLst>
              <a:ext uri="{FF2B5EF4-FFF2-40B4-BE49-F238E27FC236}">
                <a16:creationId xmlns:a16="http://schemas.microsoft.com/office/drawing/2014/main" id="{17DA828B-8315-0042-B6E6-D364CBA25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290" y="1445784"/>
            <a:ext cx="2654300" cy="3200400"/>
          </a:xfrm>
          <a:prstGeom prst="rect">
            <a:avLst/>
          </a:prstGeom>
        </p:spPr>
      </p:pic>
    </p:spTree>
    <p:extLst>
      <p:ext uri="{BB962C8B-B14F-4D97-AF65-F5344CB8AC3E}">
        <p14:creationId xmlns:p14="http://schemas.microsoft.com/office/powerpoint/2010/main" val="8542437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Interaction Video</a:t>
            </a:r>
          </a:p>
        </p:txBody>
      </p:sp>
      <p:sp>
        <p:nvSpPr>
          <p:cNvPr id="4" name="CuadroTexto 3">
            <a:extLst>
              <a:ext uri="{FF2B5EF4-FFF2-40B4-BE49-F238E27FC236}">
                <a16:creationId xmlns:a16="http://schemas.microsoft.com/office/drawing/2014/main" id="{5BD47967-100E-49BD-BBEE-C87281DF1FCD}"/>
              </a:ext>
            </a:extLst>
          </p:cNvPr>
          <p:cNvSpPr txBox="1"/>
          <p:nvPr/>
        </p:nvSpPr>
        <p:spPr>
          <a:xfrm>
            <a:off x="311760" y="1190065"/>
            <a:ext cx="8422105" cy="738664"/>
          </a:xfrm>
          <a:prstGeom prst="rect">
            <a:avLst/>
          </a:prstGeom>
          <a:noFill/>
        </p:spPr>
        <p:txBody>
          <a:bodyPr wrap="square" rtlCol="0">
            <a:spAutoFit/>
          </a:bodyPr>
          <a:lstStyle/>
          <a:p>
            <a:r>
              <a:rPr lang="en-US" sz="1400" dirty="0"/>
              <a:t>&lt;Tell us where to access your final video of part 1 </a:t>
            </a:r>
            <a:r>
              <a:rPr lang="en-US" altLang="zh-CN" sz="1400" dirty="0"/>
              <a:t>or</a:t>
            </a:r>
            <a:r>
              <a:rPr lang="en-US" sz="1400" dirty="0"/>
              <a:t> 2, Discuss what you found out. If you have a two-chair video, you don’t have to record the one-chair </a:t>
            </a:r>
            <a:r>
              <a:rPr lang="en-US" sz="1400"/>
              <a:t>video again. </a:t>
            </a:r>
            <a:r>
              <a:rPr lang="en-US" sz="1400" dirty="0"/>
              <a:t>&gt;</a:t>
            </a:r>
          </a:p>
          <a:p>
            <a:endParaRPr lang="en-US" sz="1400" dirty="0"/>
          </a:p>
        </p:txBody>
      </p:sp>
    </p:spTree>
    <p:extLst>
      <p:ext uri="{BB962C8B-B14F-4D97-AF65-F5344CB8AC3E}">
        <p14:creationId xmlns:p14="http://schemas.microsoft.com/office/powerpoint/2010/main" val="312121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Interaction Video</a:t>
            </a:r>
          </a:p>
        </p:txBody>
      </p:sp>
      <p:sp>
        <p:nvSpPr>
          <p:cNvPr id="3" name="Text Placeholder 2">
            <a:extLst>
              <a:ext uri="{FF2B5EF4-FFF2-40B4-BE49-F238E27FC236}">
                <a16:creationId xmlns:a16="http://schemas.microsoft.com/office/drawing/2014/main" id="{43493ABD-78B8-48A4-95A4-5E6582E9F62A}"/>
              </a:ext>
            </a:extLst>
          </p:cNvPr>
          <p:cNvSpPr>
            <a:spLocks noGrp="1"/>
          </p:cNvSpPr>
          <p:nvPr>
            <p:ph type="body"/>
          </p:nvPr>
        </p:nvSpPr>
        <p:spPr>
          <a:xfrm>
            <a:off x="311760" y="1152360"/>
            <a:ext cx="7803540" cy="474734"/>
          </a:xfrm>
        </p:spPr>
        <p:txBody>
          <a:bodyPr/>
          <a:lstStyle/>
          <a:p>
            <a:r>
              <a:rPr lang="en-US" sz="1400" dirty="0"/>
              <a:t>&lt;Were your results shaky? If so, why/what did you have to do to fix it? &gt;</a:t>
            </a:r>
          </a:p>
        </p:txBody>
      </p:sp>
    </p:spTree>
    <p:extLst>
      <p:ext uri="{BB962C8B-B14F-4D97-AF65-F5344CB8AC3E}">
        <p14:creationId xmlns:p14="http://schemas.microsoft.com/office/powerpoint/2010/main" val="252375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Interaction Video</a:t>
            </a:r>
          </a:p>
        </p:txBody>
      </p:sp>
      <p:sp>
        <p:nvSpPr>
          <p:cNvPr id="3" name="Text Placeholder 2">
            <a:extLst>
              <a:ext uri="{FF2B5EF4-FFF2-40B4-BE49-F238E27FC236}">
                <a16:creationId xmlns:a16="http://schemas.microsoft.com/office/drawing/2014/main" id="{43493ABD-78B8-48A4-95A4-5E6582E9F62A}"/>
              </a:ext>
            </a:extLst>
          </p:cNvPr>
          <p:cNvSpPr>
            <a:spLocks noGrp="1"/>
          </p:cNvSpPr>
          <p:nvPr>
            <p:ph type="body"/>
          </p:nvPr>
        </p:nvSpPr>
        <p:spPr>
          <a:xfrm>
            <a:off x="311760" y="1152360"/>
            <a:ext cx="7803540" cy="474734"/>
          </a:xfrm>
        </p:spPr>
        <p:txBody>
          <a:bodyPr/>
          <a:lstStyle/>
          <a:p>
            <a:r>
              <a:rPr lang="en-US" sz="1400" dirty="0"/>
              <a:t>&lt; What kind of factors determined how accurate the intersection detection was?&gt;</a:t>
            </a:r>
          </a:p>
        </p:txBody>
      </p:sp>
    </p:spTree>
    <p:extLst>
      <p:ext uri="{BB962C8B-B14F-4D97-AF65-F5344CB8AC3E}">
        <p14:creationId xmlns:p14="http://schemas.microsoft.com/office/powerpoint/2010/main" val="192291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 (8 points)</a:t>
            </a:r>
            <a:r>
              <a:rPr lang="en-US" sz="1400" b="1" spc="-1" dirty="0">
                <a:solidFill>
                  <a:srgbClr val="595959"/>
                </a:solidFill>
                <a:latin typeface="Arial"/>
                <a:ea typeface="Arial"/>
              </a:rPr>
              <a:t>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569618"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rPr>
              <a:t>Briefly describe </a:t>
            </a:r>
            <a:r>
              <a:rPr lang="en-US" sz="1400" spc="-1" dirty="0">
                <a:solidFill>
                  <a:srgbClr val="000000"/>
                </a:solidFill>
                <a:latin typeface="Arial"/>
              </a:rPr>
              <a:t>your understanding about the pipeline of </a:t>
            </a:r>
            <a:r>
              <a:rPr lang="en-US" sz="1400" spc="-1" dirty="0" err="1">
                <a:solidFill>
                  <a:srgbClr val="000000"/>
                </a:solidFill>
                <a:latin typeface="Arial"/>
              </a:rPr>
              <a:t>mediapipe's</a:t>
            </a:r>
            <a:r>
              <a:rPr lang="en-US" sz="1400" spc="-1" dirty="0">
                <a:solidFill>
                  <a:srgbClr val="000000"/>
                </a:solidFill>
                <a:latin typeface="Arial"/>
              </a:rPr>
              <a:t> </a:t>
            </a:r>
            <a:r>
              <a:rPr lang="en-US" sz="1400" spc="-1" dirty="0" err="1">
                <a:solidFill>
                  <a:srgbClr val="000000"/>
                </a:solidFill>
                <a:latin typeface="Arial"/>
              </a:rPr>
              <a:t>objectron</a:t>
            </a:r>
            <a:r>
              <a:rPr lang="en-US" sz="1400" spc="-1" dirty="0">
                <a:solidFill>
                  <a:srgbClr val="000000"/>
                </a:solidFill>
                <a:latin typeface="Arial"/>
              </a:rPr>
              <a:t> detection. Describe the stages and there required input/outputs</a:t>
            </a:r>
          </a:p>
          <a:p>
            <a:endParaRPr lang="en-US" sz="1400" spc="-1" dirty="0">
              <a:solidFill>
                <a:srgbClr val="595959"/>
              </a:solidFill>
            </a:endParaRPr>
          </a:p>
          <a:p>
            <a:r>
              <a:rPr lang="en-US" sz="1400" spc="-1" dirty="0">
                <a:solidFill>
                  <a:srgbClr val="000000"/>
                </a:solidFill>
              </a:rPr>
              <a:t>The model features an Encoder-Decoder architecture made popular by MobileNetv2. The network uses inverted residual blocks sandwiched between a convolutional layer and a deconvolutional layer after the bottleneck. The output of the encoder-decoder is 2-D annotated bounding boxes with 4 vertices only.</a:t>
            </a:r>
          </a:p>
          <a:p>
            <a:endParaRPr lang="en-US" sz="1400" spc="-1" dirty="0">
              <a:solidFill>
                <a:srgbClr val="000000"/>
              </a:solidFill>
            </a:endParaRPr>
          </a:p>
          <a:p>
            <a:r>
              <a:rPr lang="en-US" sz="1400" spc="-1" dirty="0">
                <a:solidFill>
                  <a:srgbClr val="000000"/>
                </a:solidFill>
              </a:rPr>
              <a:t>After this layer, the detection: finding the gaussian and the regression: finding 8 2-d vertices of the bounding box are performed.  Finally we use the </a:t>
            </a:r>
            <a:r>
              <a:rPr lang="en-US" sz="1400" spc="-1" dirty="0" err="1">
                <a:solidFill>
                  <a:srgbClr val="000000"/>
                </a:solidFill>
              </a:rPr>
              <a:t>EPnP</a:t>
            </a:r>
            <a:r>
              <a:rPr lang="en-US" sz="1400" spc="-1" dirty="0">
                <a:solidFill>
                  <a:srgbClr val="000000"/>
                </a:solidFill>
              </a:rPr>
              <a:t> algorithms to lift the vertices from 2D to 3D co-ordinates.</a:t>
            </a:r>
          </a:p>
        </p:txBody>
      </p:sp>
    </p:spTree>
    <p:extLst>
      <p:ext uri="{BB962C8B-B14F-4D97-AF65-F5344CB8AC3E}">
        <p14:creationId xmlns:p14="http://schemas.microsoft.com/office/powerpoint/2010/main" val="16341353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85118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r>
              <a:rPr lang="en-US" sz="1400" spc="-1" dirty="0">
                <a:solidFill>
                  <a:srgbClr val="000000"/>
                </a:solidFill>
                <a:latin typeface="Arial"/>
              </a:rPr>
              <a:t>Is it possible to recover a single 3D point from a 2D point of a monocular image (which means a single image taken by a single camera)? </a:t>
            </a:r>
          </a:p>
          <a:p>
            <a:pPr>
              <a:lnSpc>
                <a:spcPct val="115000"/>
              </a:lnSpc>
              <a:spcBef>
                <a:spcPts val="1599"/>
              </a:spcBef>
            </a:pPr>
            <a:r>
              <a:rPr lang="en-US" sz="1400" spc="-1" dirty="0">
                <a:solidFill>
                  <a:srgbClr val="595959"/>
                </a:solidFill>
                <a:ea typeface="Arial"/>
              </a:rPr>
              <a:t>Yes, but with some human help</a:t>
            </a:r>
            <a:endParaRPr lang="en-US" sz="1400" spc="-1" dirty="0">
              <a:solidFill>
                <a:srgbClr val="000000"/>
              </a:solidFill>
            </a:endParaRPr>
          </a:p>
          <a:p>
            <a:pPr>
              <a:lnSpc>
                <a:spcPct val="115000"/>
              </a:lnSpc>
              <a:spcBef>
                <a:spcPts val="1599"/>
              </a:spcBef>
            </a:pPr>
            <a:endParaRPr lang="en-US" sz="1400" strike="noStrike" spc="-1" dirty="0">
              <a:solidFill>
                <a:srgbClr val="000000"/>
              </a:solidFill>
              <a:latin typeface="Arial"/>
              <a:cs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0745" y="504154"/>
            <a:ext cx="8032484"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359228" y="922564"/>
            <a:ext cx="8464372"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Why is it possible to estimate a 3D object from a monocular image (like </a:t>
            </a:r>
            <a:r>
              <a:rPr lang="en-US" sz="1400" spc="-1" dirty="0" err="1">
                <a:solidFill>
                  <a:srgbClr val="000000"/>
                </a:solidFill>
                <a:latin typeface="Arial"/>
              </a:rPr>
              <a:t>mediapipe's</a:t>
            </a:r>
            <a:r>
              <a:rPr lang="en-US" sz="1400" spc="-1" dirty="0">
                <a:solidFill>
                  <a:srgbClr val="000000"/>
                </a:solidFill>
                <a:latin typeface="Arial"/>
              </a:rPr>
              <a:t> </a:t>
            </a:r>
            <a:r>
              <a:rPr lang="en-US" sz="1400" spc="-1" dirty="0" err="1">
                <a:solidFill>
                  <a:srgbClr val="000000"/>
                </a:solidFill>
                <a:latin typeface="Arial"/>
              </a:rPr>
              <a:t>objectron</a:t>
            </a:r>
            <a:r>
              <a:rPr lang="en-US" sz="1400" spc="-1" dirty="0">
                <a:solidFill>
                  <a:srgbClr val="000000"/>
                </a:solidFill>
                <a:latin typeface="Arial"/>
              </a:rPr>
              <a:t>)? What other assumptions or data is needed to accomplish this.</a:t>
            </a:r>
          </a:p>
          <a:p>
            <a:endParaRPr lang="en-US" sz="1400" spc="-1" dirty="0">
              <a:solidFill>
                <a:srgbClr val="000000"/>
              </a:solidFill>
              <a:latin typeface="Arial"/>
            </a:endParaRPr>
          </a:p>
          <a:p>
            <a:r>
              <a:rPr lang="en-US" sz="1400" spc="-1" dirty="0">
                <a:solidFill>
                  <a:srgbClr val="000000"/>
                </a:solidFill>
                <a:latin typeface="Arial"/>
              </a:rPr>
              <a:t>3D estimation of an object is usually done with multi-view geometry, but it’s possible with some prior knowledge or human input as it is considerably difficult to estimate the depth information in an image. By setting the depth externally, it is possible to estimate 3D objects from a monocular image.</a:t>
            </a:r>
            <a:br>
              <a:rPr lang="en-US" sz="1400" spc="-1" dirty="0">
                <a:solidFill>
                  <a:srgbClr val="000000"/>
                </a:solidFill>
                <a:latin typeface="Arial"/>
              </a:rPr>
            </a:br>
            <a:br>
              <a:rPr lang="en-US" sz="1400" spc="-1" dirty="0">
                <a:solidFill>
                  <a:srgbClr val="000000"/>
                </a:solidFill>
                <a:latin typeface="Arial"/>
              </a:rPr>
            </a:br>
            <a:r>
              <a:rPr lang="en-US" sz="1400" spc="-1" dirty="0">
                <a:solidFill>
                  <a:srgbClr val="000000"/>
                </a:solidFill>
                <a:latin typeface="Arial"/>
              </a:rPr>
              <a:t>We can also assume plane symmetry and surface smoothness to infer some depth information by playing with the volume of the object in the image.</a:t>
            </a:r>
          </a:p>
          <a:p>
            <a:endParaRPr lang="en-US" sz="1400" spc="-1" dirty="0">
              <a:solidFill>
                <a:srgbClr val="000000"/>
              </a:solidFill>
              <a:latin typeface="Arial"/>
            </a:endParaRPr>
          </a:p>
        </p:txBody>
      </p:sp>
    </p:spTree>
    <p:extLst>
      <p:ext uri="{BB962C8B-B14F-4D97-AF65-F5344CB8AC3E}">
        <p14:creationId xmlns:p14="http://schemas.microsoft.com/office/powerpoint/2010/main" val="17332306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0745" y="504154"/>
            <a:ext cx="3538729" cy="5232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360745" y="2397403"/>
            <a:ext cx="234857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Put your annotated picture generated from part 1 here</a:t>
            </a:r>
          </a:p>
        </p:txBody>
      </p:sp>
      <p:sp>
        <p:nvSpPr>
          <p:cNvPr id="5" name="TextBox 1">
            <a:extLst>
              <a:ext uri="{FF2B5EF4-FFF2-40B4-BE49-F238E27FC236}">
                <a16:creationId xmlns:a16="http://schemas.microsoft.com/office/drawing/2014/main" id="{F5B5863A-BA7F-405A-A953-6B263EA116D1}"/>
              </a:ext>
            </a:extLst>
          </p:cNvPr>
          <p:cNvSpPr txBox="1"/>
          <p:nvPr/>
        </p:nvSpPr>
        <p:spPr>
          <a:xfrm>
            <a:off x="4701786" y="2181959"/>
            <a:ext cx="3881775" cy="215443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Copy and paste the code you fill in “detect_3d_box()” in “my_objectron.py()”</a:t>
            </a:r>
          </a:p>
          <a:p>
            <a:r>
              <a:rPr lang="en-US" sz="1400" spc="-1" dirty="0">
                <a:solidFill>
                  <a:srgbClr val="000000"/>
                </a:solidFill>
                <a:latin typeface="Arial"/>
              </a:rPr>
              <a:t>Note: Only paste the code you fill. Do not add the whole function</a:t>
            </a:r>
          </a:p>
          <a:p>
            <a:endParaRPr lang="en-US" sz="1400" spc="-1" dirty="0">
              <a:solidFill>
                <a:srgbClr val="000000"/>
              </a:solidFill>
              <a:latin typeface="Arial"/>
            </a:endParaRPr>
          </a:p>
          <a:p>
            <a:endParaRPr lang="en-US" sz="1400" spc="-1" dirty="0">
              <a:solidFill>
                <a:srgbClr val="000000"/>
              </a:solidFill>
              <a:latin typeface="Arial"/>
            </a:endParaRPr>
          </a:p>
          <a:p>
            <a:r>
              <a:rPr lang="en-US" dirty="0"/>
              <a:t>hm, displacements = inference(image, </a:t>
            </a:r>
            <a:r>
              <a:rPr lang="en-US" dirty="0" err="1"/>
              <a:t>model_path</a:t>
            </a:r>
            <a:r>
              <a:rPr lang="en-US" dirty="0"/>
              <a:t>)</a:t>
            </a:r>
          </a:p>
          <a:p>
            <a:endParaRPr lang="en-US" sz="1400" spc="-1" dirty="0">
              <a:solidFill>
                <a:srgbClr val="000000"/>
              </a:solidFill>
              <a:latin typeface="Arial"/>
            </a:endParaRPr>
          </a:p>
        </p:txBody>
      </p:sp>
      <p:cxnSp>
        <p:nvCxnSpPr>
          <p:cNvPr id="7" name="Conector recto 6">
            <a:extLst>
              <a:ext uri="{FF2B5EF4-FFF2-40B4-BE49-F238E27FC236}">
                <a16:creationId xmlns:a16="http://schemas.microsoft.com/office/drawing/2014/main" id="{148A0C42-EBA5-423A-9E07-A5561688041A}"/>
              </a:ext>
            </a:extLst>
          </p:cNvPr>
          <p:cNvCxnSpPr/>
          <p:nvPr/>
        </p:nvCxnSpPr>
        <p:spPr>
          <a:xfrm>
            <a:off x="4206240" y="1432741"/>
            <a:ext cx="0" cy="2613414"/>
          </a:xfrm>
          <a:prstGeom prst="line">
            <a:avLst/>
          </a:prstGeom>
        </p:spPr>
        <p:style>
          <a:lnRef idx="1">
            <a:schemeClr val="dk1"/>
          </a:lnRef>
          <a:fillRef idx="0">
            <a:schemeClr val="dk1"/>
          </a:fillRef>
          <a:effectRef idx="0">
            <a:schemeClr val="dk1"/>
          </a:effectRef>
          <a:fontRef idx="minor">
            <a:schemeClr val="tx1"/>
          </a:fontRef>
        </p:style>
      </p:cxnSp>
      <p:pic>
        <p:nvPicPr>
          <p:cNvPr id="3" name="Picture 2" descr="A person standing in a room&#10;&#10;Description automatically generated">
            <a:extLst>
              <a:ext uri="{FF2B5EF4-FFF2-40B4-BE49-F238E27FC236}">
                <a16:creationId xmlns:a16="http://schemas.microsoft.com/office/drawing/2014/main" id="{882FBA3E-CF7F-BB4D-9618-69F96E80F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06" y="868057"/>
            <a:ext cx="3316243" cy="3979491"/>
          </a:xfrm>
          <a:prstGeom prst="rect">
            <a:avLst/>
          </a:prstGeom>
        </p:spPr>
      </p:pic>
    </p:spTree>
    <p:extLst>
      <p:ext uri="{BB962C8B-B14F-4D97-AF65-F5344CB8AC3E}">
        <p14:creationId xmlns:p14="http://schemas.microsoft.com/office/powerpoint/2010/main" val="5457148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311760" y="438840"/>
            <a:ext cx="87404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a:t>
            </a:r>
            <a:r>
              <a:rPr lang="en-US" sz="1400" b="1" spc="-1" dirty="0">
                <a:solidFill>
                  <a:srgbClr val="595959"/>
                </a:solidFill>
                <a:ea typeface="Arial"/>
              </a:rPr>
              <a:t>: (5 points) </a:t>
            </a:r>
            <a:endParaRPr lang="en-US" sz="1400" b="1" strike="noStrike" spc="-1" dirty="0">
              <a:solidFill>
                <a:srgbClr val="595959"/>
              </a:solidFill>
              <a:latin typeface="Arial"/>
              <a:ea typeface="Arial"/>
            </a:endParaRPr>
          </a:p>
          <a:p>
            <a:pPr>
              <a:lnSpc>
                <a:spcPct val="115000"/>
              </a:lnSpc>
            </a:pPr>
            <a:r>
              <a:rPr lang="en-US" sz="1400" spc="-1" dirty="0"/>
              <a:t>After you did camera calibration, you get a more accurate K, the intrinsic matrix of the camera, can you describe what is the meaning of the five non-zero parameter in K?</a:t>
            </a:r>
          </a:p>
          <a:p>
            <a:pPr>
              <a:lnSpc>
                <a:spcPct val="115000"/>
              </a:lnSpc>
              <a:spcBef>
                <a:spcPts val="1599"/>
              </a:spcBef>
            </a:pPr>
            <a:r>
              <a:rPr lang="en-US" sz="1400" spc="-1" dirty="0">
                <a:latin typeface="Arial"/>
              </a:rPr>
              <a:t>The five non-zero parameter in K</a:t>
            </a:r>
          </a:p>
          <a:p>
            <a:pPr marL="342900" indent="-342900">
              <a:lnSpc>
                <a:spcPct val="115000"/>
              </a:lnSpc>
              <a:spcBef>
                <a:spcPts val="1599"/>
              </a:spcBef>
              <a:buAutoNum type="arabicPeriod"/>
            </a:pPr>
            <a:r>
              <a:rPr lang="en-US" sz="1400" b="0" strike="noStrike" spc="-1" dirty="0" err="1">
                <a:latin typeface="Arial"/>
              </a:rPr>
              <a:t>Fx</a:t>
            </a:r>
            <a:r>
              <a:rPr lang="en-US" sz="1400" b="0" strike="noStrike" spc="-1" dirty="0">
                <a:latin typeface="Arial"/>
              </a:rPr>
              <a:t> – focal length in </a:t>
            </a:r>
            <a:r>
              <a:rPr lang="en-US" sz="1400" spc="-1" dirty="0">
                <a:latin typeface="Arial"/>
              </a:rPr>
              <a:t>pixels along X = F/px</a:t>
            </a:r>
          </a:p>
          <a:p>
            <a:pPr marL="342900" indent="-342900">
              <a:lnSpc>
                <a:spcPct val="115000"/>
              </a:lnSpc>
              <a:spcBef>
                <a:spcPts val="1599"/>
              </a:spcBef>
              <a:buAutoNum type="arabicPeriod"/>
            </a:pPr>
            <a:r>
              <a:rPr lang="en-US" sz="1400" b="0" strike="noStrike" spc="-1" dirty="0" err="1">
                <a:latin typeface="Arial"/>
              </a:rPr>
              <a:t>Fy</a:t>
            </a:r>
            <a:r>
              <a:rPr lang="en-US" sz="1400" b="0" strike="noStrike" spc="-1" dirty="0">
                <a:latin typeface="Arial"/>
              </a:rPr>
              <a:t> – focal length in pixels along Y = F/</a:t>
            </a:r>
            <a:r>
              <a:rPr lang="en-US" sz="1400" b="0" strike="noStrike" spc="-1" dirty="0" err="1">
                <a:latin typeface="Arial"/>
              </a:rPr>
              <a:t>py</a:t>
            </a:r>
            <a:endParaRPr lang="en-US" sz="1400" b="0" strike="noStrike" spc="-1" dirty="0">
              <a:latin typeface="Arial"/>
            </a:endParaRPr>
          </a:p>
          <a:p>
            <a:pPr marL="342900" indent="-342900">
              <a:lnSpc>
                <a:spcPct val="115000"/>
              </a:lnSpc>
              <a:spcBef>
                <a:spcPts val="1599"/>
              </a:spcBef>
              <a:buAutoNum type="arabicPeriod"/>
            </a:pPr>
            <a:r>
              <a:rPr lang="en-US" sz="1400" spc="-1" dirty="0" err="1">
                <a:latin typeface="Arial"/>
              </a:rPr>
              <a:t>Cx,cy</a:t>
            </a:r>
            <a:r>
              <a:rPr lang="en-US" sz="1400" spc="-1" dirty="0">
                <a:latin typeface="Arial"/>
              </a:rPr>
              <a:t> – optical center in pixels</a:t>
            </a:r>
          </a:p>
          <a:p>
            <a:pPr marL="342900" indent="-342900">
              <a:lnSpc>
                <a:spcPct val="115000"/>
              </a:lnSpc>
              <a:spcBef>
                <a:spcPts val="1599"/>
              </a:spcBef>
              <a:buAutoNum type="arabicPeriod"/>
            </a:pPr>
            <a:r>
              <a:rPr lang="en-US" sz="1400" b="0" strike="noStrike" spc="-1" dirty="0">
                <a:latin typeface="Arial"/>
              </a:rPr>
              <a:t>Finally we have 1 </a:t>
            </a:r>
            <a:r>
              <a:rPr lang="en-US" sz="1400" spc="-1" dirty="0">
                <a:latin typeface="Arial"/>
              </a:rPr>
              <a:t>at index (3,3) in the K matrix, if we change this to 0, the resultant 2-d image coordinate will be </a:t>
            </a:r>
            <a:r>
              <a:rPr lang="en-US" sz="1400" spc="-1" dirty="0" err="1">
                <a:latin typeface="Arial"/>
              </a:rPr>
              <a:t>sT</a:t>
            </a:r>
            <a:r>
              <a:rPr lang="en-US" sz="1400" spc="-1" dirty="0">
                <a:latin typeface="Arial"/>
              </a:rPr>
              <a:t> = [u,v,0] in homogenous coordinates is a point at infinity!</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11760" y="438840"/>
            <a:ext cx="87404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 </a:t>
            </a:r>
            <a:r>
              <a:rPr lang="en-US" sz="1400" b="1" spc="-1" dirty="0">
                <a:solidFill>
                  <a:srgbClr val="595959"/>
                </a:solidFill>
                <a:ea typeface="Arial"/>
              </a:rPr>
              <a:t> (5 points) </a:t>
            </a:r>
            <a:endParaRPr lang="en-US" sz="1400" b="1" strike="noStrike" spc="-1" dirty="0">
              <a:solidFill>
                <a:srgbClr val="595959"/>
              </a:solidFill>
              <a:latin typeface="Arial"/>
              <a:ea typeface="Arial"/>
            </a:endParaRPr>
          </a:p>
          <a:p>
            <a:pPr>
              <a:lnSpc>
                <a:spcPct val="115000"/>
              </a:lnSpc>
            </a:pPr>
            <a:r>
              <a:rPr lang="en-US" sz="1400" spc="-1" dirty="0">
                <a:ea typeface="Arial"/>
              </a:rPr>
              <a:t>In the K (intrinsic matrix), there is one value representing </a:t>
            </a:r>
            <a:r>
              <a:rPr lang="en-US" sz="1400" spc="-1" dirty="0" err="1">
                <a:ea typeface="Arial"/>
              </a:rPr>
              <a:t>fx</a:t>
            </a:r>
            <a:r>
              <a:rPr lang="en-US" sz="1400" spc="-1" dirty="0">
                <a:ea typeface="Arial"/>
              </a:rPr>
              <a:t> and another one representing </a:t>
            </a:r>
            <a:r>
              <a:rPr lang="en-US" sz="1400" spc="-1" dirty="0" err="1">
                <a:ea typeface="Arial"/>
              </a:rPr>
              <a:t>fy</a:t>
            </a:r>
            <a:r>
              <a:rPr lang="en-US" sz="1400" spc="-1" dirty="0">
                <a:ea typeface="Arial"/>
              </a:rPr>
              <a:t>, what is the unit of those two values? Why? In practice, when </a:t>
            </a:r>
            <a:r>
              <a:rPr lang="en-US" sz="1400" spc="-1" dirty="0" err="1">
                <a:ea typeface="Arial"/>
              </a:rPr>
              <a:t>fx</a:t>
            </a:r>
            <a:r>
              <a:rPr lang="en-US" sz="1400" spc="-1" dirty="0">
                <a:ea typeface="Arial"/>
              </a:rPr>
              <a:t> is not equal to </a:t>
            </a:r>
            <a:r>
              <a:rPr lang="en-US" sz="1400" spc="-1" dirty="0" err="1">
                <a:ea typeface="Arial"/>
              </a:rPr>
              <a:t>fy</a:t>
            </a:r>
            <a:r>
              <a:rPr lang="en-US" sz="1400" spc="-1" dirty="0">
                <a:ea typeface="Arial"/>
              </a:rPr>
              <a:t>, what does this mean in physical?</a:t>
            </a:r>
          </a:p>
          <a:p>
            <a:endParaRPr lang="en-US" sz="1400" b="0" strike="noStrike" spc="-1" dirty="0">
              <a:solidFill>
                <a:srgbClr val="595959"/>
              </a:solidFill>
              <a:latin typeface="Arial"/>
            </a:endParaRPr>
          </a:p>
          <a:p>
            <a:r>
              <a:rPr lang="en-US" sz="1400" b="0" strike="noStrike" spc="-1" dirty="0" err="1">
                <a:solidFill>
                  <a:srgbClr val="595959"/>
                </a:solidFill>
                <a:latin typeface="Arial"/>
              </a:rPr>
              <a:t>fx</a:t>
            </a:r>
            <a:r>
              <a:rPr lang="en-US" sz="1400" b="0" strike="noStrike" spc="-1" dirty="0">
                <a:solidFill>
                  <a:srgbClr val="595959"/>
                </a:solidFill>
                <a:latin typeface="Arial"/>
              </a:rPr>
              <a:t> and </a:t>
            </a:r>
            <a:r>
              <a:rPr lang="en-US" sz="1400" b="0" strike="noStrike" spc="-1" dirty="0" err="1">
                <a:solidFill>
                  <a:srgbClr val="595959"/>
                </a:solidFill>
                <a:latin typeface="Arial"/>
              </a:rPr>
              <a:t>fy</a:t>
            </a:r>
            <a:r>
              <a:rPr lang="en-US" sz="1400" b="0" strike="noStrike" spc="-1" dirty="0">
                <a:solidFill>
                  <a:srgbClr val="595959"/>
                </a:solidFill>
                <a:latin typeface="Arial"/>
              </a:rPr>
              <a:t> are the focal lengths in pixels. In calibration, it is essential that we convert the world measurement units (</a:t>
            </a:r>
            <a:r>
              <a:rPr lang="en-US" sz="1400" b="0" strike="noStrike" spc="-1" dirty="0" err="1">
                <a:solidFill>
                  <a:srgbClr val="595959"/>
                </a:solidFill>
                <a:latin typeface="Arial"/>
              </a:rPr>
              <a:t>metres</a:t>
            </a:r>
            <a:r>
              <a:rPr lang="en-US" sz="1400" b="0" strike="noStrike" spc="-1" dirty="0">
                <a:solidFill>
                  <a:srgbClr val="595959"/>
                </a:solidFill>
                <a:latin typeface="Arial"/>
              </a:rPr>
              <a:t>, </a:t>
            </a:r>
            <a:r>
              <a:rPr lang="en-US" sz="1400" b="0" strike="noStrike" spc="-1" dirty="0" err="1">
                <a:solidFill>
                  <a:srgbClr val="595959"/>
                </a:solidFill>
                <a:latin typeface="Arial"/>
              </a:rPr>
              <a:t>cms</a:t>
            </a:r>
            <a:r>
              <a:rPr lang="en-US" sz="1400" b="0" strike="noStrike" spc="-1" dirty="0">
                <a:solidFill>
                  <a:srgbClr val="595959"/>
                </a:solidFill>
                <a:latin typeface="Arial"/>
              </a:rPr>
              <a:t>) to camera units (pixels). Thus, they are in pixels.</a:t>
            </a:r>
          </a:p>
          <a:p>
            <a:endParaRPr lang="en-US" sz="1400" spc="-1" dirty="0">
              <a:solidFill>
                <a:srgbClr val="595959"/>
              </a:solidFill>
              <a:latin typeface="Arial"/>
            </a:endParaRPr>
          </a:p>
          <a:p>
            <a:r>
              <a:rPr lang="en-US" sz="1400" spc="-1" dirty="0" err="1">
                <a:latin typeface="Arial"/>
              </a:rPr>
              <a:t>fx</a:t>
            </a:r>
            <a:r>
              <a:rPr lang="en-US" sz="1400" spc="-1" dirty="0">
                <a:latin typeface="Arial"/>
              </a:rPr>
              <a:t> = F/px; </a:t>
            </a:r>
            <a:r>
              <a:rPr lang="en-US" sz="1400" spc="-1" dirty="0" err="1">
                <a:latin typeface="Arial"/>
              </a:rPr>
              <a:t>fx</a:t>
            </a:r>
            <a:r>
              <a:rPr lang="en-US" sz="1400" spc="-1" dirty="0">
                <a:latin typeface="Arial"/>
              </a:rPr>
              <a:t> = F/</a:t>
            </a:r>
            <a:r>
              <a:rPr lang="en-US" sz="1400" spc="-1" dirty="0" err="1">
                <a:latin typeface="Arial"/>
              </a:rPr>
              <a:t>py</a:t>
            </a:r>
            <a:r>
              <a:rPr lang="en-US" sz="1400" spc="-1" dirty="0">
                <a:latin typeface="Arial"/>
              </a:rPr>
              <a:t> where F is focal length of the camera in </a:t>
            </a:r>
            <a:r>
              <a:rPr lang="en-US" sz="1400" spc="-1" dirty="0" err="1">
                <a:latin typeface="Arial"/>
              </a:rPr>
              <a:t>metres</a:t>
            </a:r>
            <a:r>
              <a:rPr lang="en-US" sz="1400" spc="-1" dirty="0">
                <a:latin typeface="Arial"/>
              </a:rPr>
              <a:t> and px , </a:t>
            </a:r>
            <a:r>
              <a:rPr lang="en-US" sz="1400" spc="-1" dirty="0" err="1">
                <a:latin typeface="Arial"/>
              </a:rPr>
              <a:t>py</a:t>
            </a:r>
            <a:r>
              <a:rPr lang="en-US" sz="1400" spc="-1" dirty="0">
                <a:latin typeface="Arial"/>
              </a:rPr>
              <a:t> have units of </a:t>
            </a:r>
            <a:r>
              <a:rPr lang="en-US" sz="1400" spc="-1" dirty="0" err="1">
                <a:latin typeface="Arial"/>
              </a:rPr>
              <a:t>metres</a:t>
            </a:r>
            <a:r>
              <a:rPr lang="en-US" sz="1400" spc="-1" dirty="0">
                <a:latin typeface="Arial"/>
              </a:rPr>
              <a:t>/pixel.</a:t>
            </a:r>
          </a:p>
          <a:p>
            <a:endParaRPr lang="en-US" sz="1400" b="0" strike="noStrike" spc="-1" dirty="0">
              <a:latin typeface="Arial"/>
            </a:endParaRPr>
          </a:p>
          <a:p>
            <a:r>
              <a:rPr lang="en-US" sz="1400" spc="-1" dirty="0">
                <a:latin typeface="Arial"/>
              </a:rPr>
              <a:t>If </a:t>
            </a:r>
            <a:r>
              <a:rPr lang="en-US" sz="1400" spc="-1" dirty="0" err="1">
                <a:latin typeface="Arial"/>
              </a:rPr>
              <a:t>fx</a:t>
            </a:r>
            <a:r>
              <a:rPr lang="en-US" sz="1400" spc="-1" dirty="0">
                <a:latin typeface="Arial"/>
              </a:rPr>
              <a:t> is not equal to </a:t>
            </a:r>
            <a:r>
              <a:rPr lang="en-US" sz="1400" spc="-1" dirty="0" err="1">
                <a:latin typeface="Arial"/>
              </a:rPr>
              <a:t>fy</a:t>
            </a:r>
            <a:r>
              <a:rPr lang="en-US" sz="1400" spc="-1" dirty="0">
                <a:latin typeface="Arial"/>
              </a:rPr>
              <a:t>, it just means that the camera plane is rectangular and not a square </a:t>
            </a:r>
            <a:r>
              <a:rPr lang="en-US" sz="1400" spc="-1" dirty="0" err="1">
                <a:latin typeface="Arial"/>
              </a:rPr>
              <a:t>ie</a:t>
            </a:r>
            <a:r>
              <a:rPr lang="en-US" sz="1400" spc="-1" dirty="0">
                <a:latin typeface="Arial"/>
              </a:rPr>
              <a:t>. The image resolution is rectangular.</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23AC8B3F-3E97-46EF-9804-903082775EDD}"/>
              </a:ext>
            </a:extLst>
          </p:cNvPr>
          <p:cNvSpPr/>
          <p:nvPr/>
        </p:nvSpPr>
        <p:spPr>
          <a:xfrm>
            <a:off x="311760" y="438840"/>
            <a:ext cx="8740080" cy="1504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 (10 points) </a:t>
            </a:r>
            <a:endParaRPr lang="en-US" sz="1400" b="0" strike="noStrike" spc="-1" dirty="0">
              <a:latin typeface="Arial"/>
            </a:endParaRPr>
          </a:p>
          <a:p>
            <a:pPr>
              <a:lnSpc>
                <a:spcPct val="115000"/>
              </a:lnSpc>
            </a:pPr>
            <a:r>
              <a:rPr lang="en-US" sz="1400" b="0" strike="noStrike" spc="-1" dirty="0">
                <a:solidFill>
                  <a:srgbClr val="000000"/>
                </a:solidFill>
                <a:latin typeface="Arial"/>
                <a:ea typeface="DejaVu Sans"/>
              </a:rPr>
              <a:t>You also performed the transformation from world to camera by using the equations below. </a:t>
            </a:r>
            <a:endParaRPr lang="en-US" sz="1400" b="0" strike="noStrike" spc="-1" dirty="0">
              <a:latin typeface="Arial"/>
            </a:endParaRPr>
          </a:p>
          <a:p>
            <a:pPr>
              <a:lnSpc>
                <a:spcPct val="115000"/>
              </a:lnSpc>
            </a:pPr>
            <a:r>
              <a:rPr lang="en-US" sz="1400" b="0" strike="noStrike" spc="-1" dirty="0">
                <a:solidFill>
                  <a:srgbClr val="000000"/>
                </a:solidFill>
                <a:latin typeface="Arial"/>
                <a:ea typeface="DejaVu Sans"/>
              </a:rPr>
              <a:t>1) Previous what we did is from world coordinate to camera coordinate. If we perform the inverse, which is from camera coordinate to world coordinate, will also have a  similar equation1,  but the w and c changes. Then there will be a </a:t>
            </a:r>
            <a:r>
              <a:rPr lang="en-US" sz="1400" b="0" strike="noStrike" spc="-1" dirty="0" err="1">
                <a:solidFill>
                  <a:srgbClr val="000000"/>
                </a:solidFill>
                <a:latin typeface="Arial"/>
                <a:ea typeface="DejaVu Sans"/>
              </a:rPr>
              <a:t>ctw</a:t>
            </a:r>
            <a:r>
              <a:rPr lang="en-US" sz="1400" b="0" strike="noStrike" spc="-1" dirty="0">
                <a:solidFill>
                  <a:srgbClr val="000000"/>
                </a:solidFill>
                <a:latin typeface="Arial"/>
                <a:ea typeface="DejaVu Sans"/>
              </a:rPr>
              <a:t> in the change equation, what does </a:t>
            </a:r>
            <a:r>
              <a:rPr lang="en-US" sz="1400" b="0" strike="noStrike" spc="-1" dirty="0" err="1">
                <a:solidFill>
                  <a:srgbClr val="000000"/>
                </a:solidFill>
                <a:latin typeface="Arial"/>
                <a:ea typeface="DejaVu Sans"/>
              </a:rPr>
              <a:t>ctw</a:t>
            </a:r>
            <a:r>
              <a:rPr lang="en-US" sz="1400" b="0" strike="noStrike" spc="-1" dirty="0">
                <a:solidFill>
                  <a:srgbClr val="000000"/>
                </a:solidFill>
                <a:latin typeface="Arial"/>
                <a:ea typeface="DejaVu Sans"/>
              </a:rPr>
              <a:t> represent? </a:t>
            </a:r>
            <a:endParaRPr lang="en-US" sz="1400" b="0" strike="noStrike" spc="-1" dirty="0">
              <a:latin typeface="Arial"/>
            </a:endParaRPr>
          </a:p>
          <a:p>
            <a:pPr>
              <a:lnSpc>
                <a:spcPct val="115000"/>
              </a:lnSpc>
            </a:pPr>
            <a:r>
              <a:rPr lang="en-US" sz="1400" b="0" strike="noStrike" spc="-1" dirty="0">
                <a:solidFill>
                  <a:srgbClr val="000000"/>
                </a:solidFill>
                <a:latin typeface="Arial"/>
                <a:ea typeface="DejaVu Sans"/>
              </a:rPr>
              <a:t>2)Using the equation2 and equation3 below, can we describe why the P matrix can project 3D points in world coordinate to 2D points on image plane? (Hint: the P matrix achieves two coordinate transform) </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pic>
        <p:nvPicPr>
          <p:cNvPr id="4" name="Picture 83">
            <a:extLst>
              <a:ext uri="{FF2B5EF4-FFF2-40B4-BE49-F238E27FC236}">
                <a16:creationId xmlns:a16="http://schemas.microsoft.com/office/drawing/2014/main" id="{689402B9-FF2C-4574-B5BD-B016323CB62C}"/>
              </a:ext>
            </a:extLst>
          </p:cNvPr>
          <p:cNvPicPr/>
          <p:nvPr/>
        </p:nvPicPr>
        <p:blipFill>
          <a:blip r:embed="rId2"/>
          <a:stretch/>
        </p:blipFill>
        <p:spPr>
          <a:xfrm>
            <a:off x="158760" y="3252600"/>
            <a:ext cx="2218680" cy="551880"/>
          </a:xfrm>
          <a:prstGeom prst="rect">
            <a:avLst/>
          </a:prstGeom>
          <a:ln>
            <a:noFill/>
          </a:ln>
        </p:spPr>
      </p:pic>
      <p:pic>
        <p:nvPicPr>
          <p:cNvPr id="5" name="Picture 84">
            <a:extLst>
              <a:ext uri="{FF2B5EF4-FFF2-40B4-BE49-F238E27FC236}">
                <a16:creationId xmlns:a16="http://schemas.microsoft.com/office/drawing/2014/main" id="{4E0A90C2-10A3-4029-8E99-D1D19674D035}"/>
              </a:ext>
            </a:extLst>
          </p:cNvPr>
          <p:cNvPicPr/>
          <p:nvPr/>
        </p:nvPicPr>
        <p:blipFill>
          <a:blip r:embed="rId3"/>
          <a:stretch/>
        </p:blipFill>
        <p:spPr>
          <a:xfrm>
            <a:off x="124560" y="3648960"/>
            <a:ext cx="2161440" cy="1380240"/>
          </a:xfrm>
          <a:prstGeom prst="rect">
            <a:avLst/>
          </a:prstGeom>
          <a:ln>
            <a:noFill/>
          </a:ln>
        </p:spPr>
      </p:pic>
      <p:sp>
        <p:nvSpPr>
          <p:cNvPr id="7" name="CustomShape 2">
            <a:extLst>
              <a:ext uri="{FF2B5EF4-FFF2-40B4-BE49-F238E27FC236}">
                <a16:creationId xmlns:a16="http://schemas.microsoft.com/office/drawing/2014/main" id="{DE727BB6-AF70-40DF-831B-F82F423182FB}"/>
              </a:ext>
            </a:extLst>
          </p:cNvPr>
          <p:cNvSpPr/>
          <p:nvPr/>
        </p:nvSpPr>
        <p:spPr>
          <a:xfrm>
            <a:off x="4237846" y="2447100"/>
            <a:ext cx="47235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AutoNum type="arabicPeriod"/>
            </a:pPr>
            <a:r>
              <a:rPr lang="en-US" sz="1400" b="0" strike="noStrike" spc="-1" dirty="0" err="1">
                <a:solidFill>
                  <a:srgbClr val="595959"/>
                </a:solidFill>
                <a:latin typeface="Arial"/>
                <a:ea typeface="Arial"/>
              </a:rPr>
              <a:t>ctw</a:t>
            </a:r>
            <a:r>
              <a:rPr lang="en-US" sz="1400" b="0" strike="noStrike" spc="-1" dirty="0">
                <a:solidFill>
                  <a:srgbClr val="595959"/>
                </a:solidFill>
                <a:latin typeface="Arial"/>
                <a:ea typeface="Arial"/>
              </a:rPr>
              <a:t> represents the origin of our object (in our context the chair) in the camera coordinate system</a:t>
            </a:r>
          </a:p>
          <a:p>
            <a:pPr marL="342900" indent="-342900">
              <a:lnSpc>
                <a:spcPct val="100000"/>
              </a:lnSpc>
              <a:buAutoNum type="arabicPeriod"/>
            </a:pPr>
            <a:r>
              <a:rPr lang="en-US" sz="1400" spc="-1" dirty="0">
                <a:solidFill>
                  <a:srgbClr val="595959"/>
                </a:solidFill>
                <a:latin typeface="Arial"/>
              </a:rPr>
              <a:t>Eq 2 performs rotation with </a:t>
            </a:r>
            <a:r>
              <a:rPr lang="en-US" sz="1400" spc="-1" dirty="0" err="1">
                <a:solidFill>
                  <a:srgbClr val="595959"/>
                </a:solidFill>
                <a:latin typeface="Arial"/>
              </a:rPr>
              <a:t>wrc_T</a:t>
            </a:r>
            <a:r>
              <a:rPr lang="en-US" sz="1400" spc="-1" dirty="0">
                <a:solidFill>
                  <a:srgbClr val="595959"/>
                </a:solidFill>
                <a:latin typeface="Arial"/>
              </a:rPr>
              <a:t> while the center of the camera is </a:t>
            </a:r>
            <a:r>
              <a:rPr lang="en-US" sz="1400" spc="-1" dirty="0" err="1">
                <a:solidFill>
                  <a:srgbClr val="595959"/>
                </a:solidFill>
                <a:latin typeface="Arial"/>
              </a:rPr>
              <a:t>wtc</a:t>
            </a:r>
            <a:r>
              <a:rPr lang="en-US" sz="1400" spc="-1" dirty="0">
                <a:solidFill>
                  <a:srgbClr val="595959"/>
                </a:solidFill>
                <a:latin typeface="Arial"/>
              </a:rPr>
              <a:t>. The K matrix is the calibration matrix that provides for the required scaling to convert the 3D world coordinate to image coordinates.</a:t>
            </a:r>
          </a:p>
          <a:p>
            <a:pPr>
              <a:lnSpc>
                <a:spcPct val="100000"/>
              </a:lnSpc>
            </a:pPr>
            <a:r>
              <a:rPr lang="en-US" sz="1400" spc="-1" dirty="0">
                <a:solidFill>
                  <a:srgbClr val="595959"/>
                </a:solidFill>
                <a:latin typeface="Arial"/>
              </a:rPr>
              <a:t>In Eq 3, the shape of the P matrix is [3x4] while the shape of 3D homogenous points is [4x1]. The matrix product results in a matrix of shape [3x1] which is a 2D homogenous coordinate on image plane.</a:t>
            </a:r>
          </a:p>
        </p:txBody>
      </p:sp>
      <p:pic>
        <p:nvPicPr>
          <p:cNvPr id="9" name="Picture 8">
            <a:extLst>
              <a:ext uri="{FF2B5EF4-FFF2-40B4-BE49-F238E27FC236}">
                <a16:creationId xmlns:a16="http://schemas.microsoft.com/office/drawing/2014/main" id="{D635A8E9-4368-4F01-8999-CACC7DF862FB}"/>
              </a:ext>
            </a:extLst>
          </p:cNvPr>
          <p:cNvPicPr/>
          <p:nvPr/>
        </p:nvPicPr>
        <p:blipFill>
          <a:blip r:embed="rId4"/>
          <a:stretch/>
        </p:blipFill>
        <p:spPr>
          <a:xfrm>
            <a:off x="239760" y="2288160"/>
            <a:ext cx="2594880" cy="964440"/>
          </a:xfrm>
          <a:prstGeom prst="rect">
            <a:avLst/>
          </a:prstGeom>
          <a:ln>
            <a:noFill/>
          </a:ln>
        </p:spPr>
      </p:pic>
      <p:sp>
        <p:nvSpPr>
          <p:cNvPr id="11" name="TextShape 3">
            <a:extLst>
              <a:ext uri="{FF2B5EF4-FFF2-40B4-BE49-F238E27FC236}">
                <a16:creationId xmlns:a16="http://schemas.microsoft.com/office/drawing/2014/main" id="{92661701-8324-4FF5-947C-DE610D3E322C}"/>
              </a:ext>
            </a:extLst>
          </p:cNvPr>
          <p:cNvSpPr txBox="1"/>
          <p:nvPr/>
        </p:nvSpPr>
        <p:spPr>
          <a:xfrm>
            <a:off x="2737800" y="256032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eq.1</a:t>
            </a:r>
            <a:endParaRPr lang="en-US" sz="1400" b="0" strike="noStrike" spc="-1">
              <a:latin typeface="Arial"/>
            </a:endParaRPr>
          </a:p>
        </p:txBody>
      </p:sp>
      <p:sp>
        <p:nvSpPr>
          <p:cNvPr id="13" name="TextShape 4">
            <a:extLst>
              <a:ext uri="{FF2B5EF4-FFF2-40B4-BE49-F238E27FC236}">
                <a16:creationId xmlns:a16="http://schemas.microsoft.com/office/drawing/2014/main" id="{F14172D7-7731-40B3-B1C5-FE86E59A7341}"/>
              </a:ext>
            </a:extLst>
          </p:cNvPr>
          <p:cNvSpPr txBox="1"/>
          <p:nvPr/>
        </p:nvSpPr>
        <p:spPr>
          <a:xfrm>
            <a:off x="2468880" y="338328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eq.2</a:t>
            </a:r>
            <a:endParaRPr lang="en-US" sz="1400" b="0" strike="noStrike" spc="-1">
              <a:latin typeface="Arial"/>
            </a:endParaRPr>
          </a:p>
        </p:txBody>
      </p:sp>
      <p:sp>
        <p:nvSpPr>
          <p:cNvPr id="15" name="TextShape 5">
            <a:extLst>
              <a:ext uri="{FF2B5EF4-FFF2-40B4-BE49-F238E27FC236}">
                <a16:creationId xmlns:a16="http://schemas.microsoft.com/office/drawing/2014/main" id="{EF1935AE-7524-4552-B999-AA4D6E9F56D9}"/>
              </a:ext>
            </a:extLst>
          </p:cNvPr>
          <p:cNvSpPr txBox="1"/>
          <p:nvPr/>
        </p:nvSpPr>
        <p:spPr>
          <a:xfrm>
            <a:off x="2738160" y="256032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eq.1</a:t>
            </a:r>
            <a:endParaRPr lang="en-US" sz="1400" b="0" strike="noStrike" spc="-1">
              <a:latin typeface="Arial"/>
            </a:endParaRPr>
          </a:p>
        </p:txBody>
      </p:sp>
      <p:sp>
        <p:nvSpPr>
          <p:cNvPr id="17" name="TextShape 6">
            <a:extLst>
              <a:ext uri="{FF2B5EF4-FFF2-40B4-BE49-F238E27FC236}">
                <a16:creationId xmlns:a16="http://schemas.microsoft.com/office/drawing/2014/main" id="{1FBA2C54-B44F-4C70-A2F8-0A75200348F3}"/>
              </a:ext>
            </a:extLst>
          </p:cNvPr>
          <p:cNvSpPr txBox="1"/>
          <p:nvPr/>
        </p:nvSpPr>
        <p:spPr>
          <a:xfrm>
            <a:off x="2103120" y="428184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eq.3</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pc="-1" dirty="0">
                <a:solidFill>
                  <a:srgbClr val="595959"/>
                </a:solidFill>
                <a:ea typeface="Arial"/>
              </a:rPr>
              <a:t>: (3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74636"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Please describe an application situation for pose estimation and explain why it is useful there.</a:t>
            </a:r>
          </a:p>
          <a:p>
            <a:endParaRPr lang="en-US" sz="1400" spc="-1" dirty="0">
              <a:solidFill>
                <a:srgbClr val="000000"/>
              </a:solidFill>
              <a:latin typeface="Arial"/>
            </a:endParaRPr>
          </a:p>
          <a:p>
            <a:endParaRPr lang="en-US" sz="1400" spc="-1" dirty="0">
              <a:solidFill>
                <a:srgbClr val="000000"/>
              </a:solidFill>
              <a:latin typeface="Arial"/>
            </a:endParaRPr>
          </a:p>
          <a:p>
            <a:r>
              <a:rPr lang="en-US" sz="1400" spc="-1" dirty="0">
                <a:solidFill>
                  <a:srgbClr val="000000"/>
                </a:solidFill>
                <a:latin typeface="Arial"/>
              </a:rPr>
              <a:t>Pose estimation can be heavily used in space travel and autonomous docking at space stations.</a:t>
            </a:r>
          </a:p>
          <a:p>
            <a:endParaRPr lang="en-US" sz="1400" spc="-1" dirty="0">
              <a:solidFill>
                <a:srgbClr val="000000"/>
              </a:solidFill>
              <a:latin typeface="Arial"/>
            </a:endParaRPr>
          </a:p>
          <a:p>
            <a:r>
              <a:rPr lang="en-US" sz="1400" spc="-1" dirty="0">
                <a:solidFill>
                  <a:srgbClr val="000000"/>
                </a:solidFill>
                <a:latin typeface="Arial"/>
              </a:rPr>
              <a:t>The space shuttle is aligned perfectly with the space station using the 3D pose and orientation of the station and the shuttle. In this case, pose of the station is calculated initially. Then, rotation and translation of the shuttle have to be calculated at a high frame rate to align the axes of the shuttle with the docking station.</a:t>
            </a:r>
            <a:endParaRPr lang="en-US" sz="1400" spc="-1" dirty="0"/>
          </a:p>
        </p:txBody>
      </p:sp>
    </p:spTree>
    <p:extLst>
      <p:ext uri="{BB962C8B-B14F-4D97-AF65-F5344CB8AC3E}">
        <p14:creationId xmlns:p14="http://schemas.microsoft.com/office/powerpoint/2010/main" val="29763330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1569</Words>
  <Application>Microsoft Macintosh PowerPoint</Application>
  <PresentationFormat>On-screen Show (16:9)</PresentationFormat>
  <Paragraphs>181</Paragraphs>
  <Slides>17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Credit: Interaction Video</vt:lpstr>
      <vt:lpstr>Extra Credit: Interaction Video</vt:lpstr>
      <vt:lpstr>Extra Credit: Interaction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6</dc:title>
  <dc:subject/>
  <dc:creator/>
  <dc:description/>
  <cp:lastModifiedBy>Dasari, Sai Sandeep</cp:lastModifiedBy>
  <cp:revision>191</cp:revision>
  <dcterms:modified xsi:type="dcterms:W3CDTF">2020-11-26T19:21:33Z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Notes">
    <vt:i4>21</vt:i4>
  </property>
  <property fmtid="{D5CDD505-2E9C-101B-9397-08002B2CF9AE}" pid="7" name="PresentationFormat">
    <vt:lpwstr>On-screen Show (16:9)</vt:lpwstr>
  </property>
  <property fmtid="{D5CDD505-2E9C-101B-9397-08002B2CF9AE}" pid="8" name="ScaleCrop">
    <vt:bool>false</vt:bool>
  </property>
  <property fmtid="{D5CDD505-2E9C-101B-9397-08002B2CF9AE}" pid="9" name="ShareDoc">
    <vt:bool>false</vt:bool>
  </property>
  <property fmtid="{D5CDD505-2E9C-101B-9397-08002B2CF9AE}" pid="10" name="Slides">
    <vt:i4>21</vt:i4>
  </property>
</Properties>
</file>