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Firs Neue Bold" charset="1" panose="02000803030000020004"/>
      <p:regular r:id="rId24"/>
    </p:embeddedFont>
    <p:embeddedFont>
      <p:font typeface="TT Firs Neue" charset="1" panose="02000503030000020004"/>
      <p:regular r:id="rId25"/>
    </p:embeddedFont>
    <p:embeddedFont>
      <p:font typeface="TT Hoves" charset="1" panose="02000003020000060003"/>
      <p:regular r:id="rId26"/>
    </p:embeddedFont>
    <p:embeddedFont>
      <p:font typeface="TT Hoves Bold" charset="1" panose="020000030200000600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32885" y="1622669"/>
            <a:ext cx="2436514" cy="2639556"/>
          </a:xfrm>
          <a:custGeom>
            <a:avLst/>
            <a:gdLst/>
            <a:ahLst/>
            <a:cxnLst/>
            <a:rect r="r" b="b" t="t" l="l"/>
            <a:pathLst>
              <a:path h="2639556" w="2436514">
                <a:moveTo>
                  <a:pt x="0" y="0"/>
                </a:moveTo>
                <a:lnTo>
                  <a:pt x="2436514" y="0"/>
                </a:lnTo>
                <a:lnTo>
                  <a:pt x="2436514" y="2639556"/>
                </a:lnTo>
                <a:lnTo>
                  <a:pt x="0" y="26395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69399" y="5849433"/>
            <a:ext cx="3266551" cy="3256305"/>
          </a:xfrm>
          <a:custGeom>
            <a:avLst/>
            <a:gdLst/>
            <a:ahLst/>
            <a:cxnLst/>
            <a:rect r="r" b="b" t="t" l="l"/>
            <a:pathLst>
              <a:path h="3256305" w="3266551">
                <a:moveTo>
                  <a:pt x="0" y="0"/>
                </a:moveTo>
                <a:lnTo>
                  <a:pt x="3266551" y="0"/>
                </a:lnTo>
                <a:lnTo>
                  <a:pt x="3266551" y="3256305"/>
                </a:lnTo>
                <a:lnTo>
                  <a:pt x="0" y="32563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6976" y="3416663"/>
            <a:ext cx="8666105" cy="84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496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MEMORY MANAGEMENT: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6976" y="4725619"/>
            <a:ext cx="10216430" cy="141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4"/>
              </a:lnSpc>
            </a:pPr>
            <a:r>
              <a:rPr lang="en-US" sz="4117" spc="415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GARBAGE COLLECTION AND RUST'S OWNERSHIP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16976" y="6716543"/>
            <a:ext cx="12143399" cy="3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15"/>
              </a:lnSpc>
              <a:spcBef>
                <a:spcPct val="0"/>
              </a:spcBef>
            </a:pPr>
            <a:r>
              <a:rPr lang="en-US" sz="2766" spc="-10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U</a:t>
            </a:r>
            <a:r>
              <a:rPr lang="en-US" sz="2766" spc="-107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nderstanding Different Approaches to Memory Safety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53150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3628" y="692558"/>
            <a:ext cx="2017880" cy="2186037"/>
          </a:xfrm>
          <a:custGeom>
            <a:avLst/>
            <a:gdLst/>
            <a:ahLst/>
            <a:cxnLst/>
            <a:rect r="r" b="b" t="t" l="l"/>
            <a:pathLst>
              <a:path h="2186037" w="2017880">
                <a:moveTo>
                  <a:pt x="0" y="0"/>
                </a:moveTo>
                <a:lnTo>
                  <a:pt x="2017880" y="0"/>
                </a:lnTo>
                <a:lnTo>
                  <a:pt x="2017880" y="2186036"/>
                </a:lnTo>
                <a:lnTo>
                  <a:pt x="0" y="2186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38701" y="4265153"/>
            <a:ext cx="9643630" cy="1337575"/>
            <a:chOff x="0" y="0"/>
            <a:chExt cx="2539886" cy="3522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9886" cy="352283"/>
            </a:xfrm>
            <a:custGeom>
              <a:avLst/>
              <a:gdLst/>
              <a:ahLst/>
              <a:cxnLst/>
              <a:rect r="r" b="b" t="t" l="l"/>
              <a:pathLst>
                <a:path h="352283" w="2539886">
                  <a:moveTo>
                    <a:pt x="0" y="0"/>
                  </a:moveTo>
                  <a:lnTo>
                    <a:pt x="2539886" y="0"/>
                  </a:lnTo>
                  <a:lnTo>
                    <a:pt x="2539886" y="352283"/>
                  </a:lnTo>
                  <a:lnTo>
                    <a:pt x="0" y="352283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539886" cy="342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095824" y="598029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BORROWING &amp; LIFETIMES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44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10</a:t>
            </a:r>
          </a:p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806625" y="2676094"/>
            <a:ext cx="8613934" cy="129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  <a:spcBef>
                <a:spcPct val="0"/>
              </a:spcBef>
            </a:pPr>
            <a:r>
              <a:rPr lang="en-US" b="true" sz="2299" spc="-8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Borrowing</a:t>
            </a:r>
          </a:p>
          <a:p>
            <a:pPr algn="l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Immutable Borrowing (&amp;T) – Multiple read-only references allowed.</a:t>
            </a:r>
          </a:p>
          <a:p>
            <a:pPr algn="l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Mutable Borrowing (&amp;mut T) – Only one mutable reference at a time.</a:t>
            </a:r>
          </a:p>
          <a:p>
            <a:pPr algn="l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Prevents data races and ensures safe memory access.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56279" y="6137359"/>
            <a:ext cx="7975441" cy="90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7"/>
              </a:lnSpc>
              <a:spcBef>
                <a:spcPct val="0"/>
              </a:spcBef>
            </a:pPr>
            <a:r>
              <a:rPr lang="en-US" b="true" sz="2199" spc="-85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Lifetimes</a:t>
            </a:r>
          </a:p>
          <a:p>
            <a:pPr algn="ctr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Ensures references remain valid and prevents dangling references.</a:t>
            </a:r>
          </a:p>
          <a:p>
            <a:pPr algn="ctr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'a (lifetime annotation) specifies how long a reference should live.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92345" y="4419459"/>
            <a:ext cx="8703310" cy="118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8"/>
              </a:lnSpc>
              <a:spcBef>
                <a:spcPct val="0"/>
              </a:spcBef>
            </a:pPr>
            <a:r>
              <a:rPr lang="en-US" sz="2200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let m</a:t>
            </a:r>
            <a:r>
              <a:rPr lang="en-US" sz="2200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ut s = String::from("Hello");</a:t>
            </a:r>
          </a:p>
          <a:p>
            <a:pPr algn="l">
              <a:lnSpc>
                <a:spcPts val="2398"/>
              </a:lnSpc>
              <a:spcBef>
                <a:spcPct val="0"/>
              </a:spcBef>
            </a:pPr>
            <a:r>
              <a:rPr lang="en-US" sz="2200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let r1 = &amp;s; //  Immutable borrow</a:t>
            </a:r>
          </a:p>
          <a:p>
            <a:pPr algn="l">
              <a:lnSpc>
                <a:spcPts val="2398"/>
              </a:lnSpc>
              <a:spcBef>
                <a:spcPct val="0"/>
              </a:spcBef>
            </a:pPr>
            <a:r>
              <a:rPr lang="en-US" sz="2200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let r2 = &amp;mut s; //  Error! Cannot have mutable + immutable at the same time.</a:t>
            </a:r>
          </a:p>
          <a:p>
            <a:pPr algn="l">
              <a:lnSpc>
                <a:spcPts val="2398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156279" y="9092692"/>
            <a:ext cx="6150451" cy="34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Ensures s1 and s2 outlive the returned reference.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538701" y="7558068"/>
            <a:ext cx="9704923" cy="1303035"/>
            <a:chOff x="0" y="0"/>
            <a:chExt cx="2556029" cy="3431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56029" cy="343186"/>
            </a:xfrm>
            <a:custGeom>
              <a:avLst/>
              <a:gdLst/>
              <a:ahLst/>
              <a:cxnLst/>
              <a:rect r="r" b="b" t="t" l="l"/>
              <a:pathLst>
                <a:path h="343186" w="2556029">
                  <a:moveTo>
                    <a:pt x="0" y="0"/>
                  </a:moveTo>
                  <a:lnTo>
                    <a:pt x="2556029" y="0"/>
                  </a:lnTo>
                  <a:lnTo>
                    <a:pt x="2556029" y="343186"/>
                  </a:lnTo>
                  <a:lnTo>
                    <a:pt x="0" y="343186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2556029" cy="333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26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750226" y="7786668"/>
            <a:ext cx="5438148" cy="89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  <a:spcBef>
                <a:spcPct val="0"/>
              </a:spcBef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fn longest&lt;'a&gt;(s1: &amp;'a str, s2: &amp;'a str) -&gt; &amp;'a str {</a:t>
            </a:r>
          </a:p>
          <a:p>
            <a:pPr algn="l">
              <a:lnSpc>
                <a:spcPts val="2397"/>
              </a:lnSpc>
              <a:spcBef>
                <a:spcPct val="0"/>
              </a:spcBef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if s1.len() &gt; s2.len() { s1 } else { s2 }</a:t>
            </a:r>
          </a:p>
          <a:p>
            <a:pPr algn="l">
              <a:lnSpc>
                <a:spcPts val="2397"/>
              </a:lnSpc>
              <a:spcBef>
                <a:spcPct val="0"/>
              </a:spcBef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3628" y="692558"/>
            <a:ext cx="2017880" cy="2186037"/>
          </a:xfrm>
          <a:custGeom>
            <a:avLst/>
            <a:gdLst/>
            <a:ahLst/>
            <a:cxnLst/>
            <a:rect r="r" b="b" t="t" l="l"/>
            <a:pathLst>
              <a:path h="2186037" w="2017880">
                <a:moveTo>
                  <a:pt x="0" y="0"/>
                </a:moveTo>
                <a:lnTo>
                  <a:pt x="2017880" y="0"/>
                </a:lnTo>
                <a:lnTo>
                  <a:pt x="2017880" y="2186036"/>
                </a:lnTo>
                <a:lnTo>
                  <a:pt x="0" y="2186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340922" y="2203301"/>
          <a:ext cx="9606156" cy="7902771"/>
        </p:xfrm>
        <a:graphic>
          <a:graphicData uri="http://schemas.openxmlformats.org/drawingml/2006/table">
            <a:tbl>
              <a:tblPr/>
              <a:tblGrid>
                <a:gridCol w="2778626"/>
                <a:gridCol w="3115639"/>
                <a:gridCol w="3711892"/>
              </a:tblGrid>
              <a:tr h="10198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Garbage Collection (GC)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Rust Ownership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Safety Mechanism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Runtime checks to identify unreachable objects and clean them up.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Compile-time checks enforce ownership, borrowing, and lifetimes.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Performance 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Runtime overhead due to GC cycles, causing pauses.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No runtime overhead; memory is managed at compile time.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Ease of 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Easier for developers as memory management is automated.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Steeper learning curve due to strict rules for ownership and borrowing.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Memory Leaks Prevention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Prevents leaks automatically unless circular references occur.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Guarantees no leaks or dangling pointers through strict compile-time checks.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Use Cases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Ideal for high-level applications (e.g., Java/Python).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Suitable for systems programming and performance-critical applications.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3764706" y="299392"/>
            <a:ext cx="10758587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GARBAGE COLLECTION (GC) VS RUST'S OWNERSHIP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46956" y="9277350"/>
            <a:ext cx="912344" cy="44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11</a:t>
            </a:r>
          </a:p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5824" y="597308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VIRTUAL MEMORY SYSYTEM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67829" y="3257712"/>
            <a:ext cx="12552341" cy="551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b="true" sz="2400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Components of Virtual Memory System</a:t>
            </a:r>
          </a:p>
          <a:p>
            <a:pPr algn="just">
              <a:lnSpc>
                <a:spcPts val="2616"/>
              </a:lnSpc>
            </a:pPr>
          </a:p>
          <a:p>
            <a:pPr algn="just">
              <a:lnSpc>
                <a:spcPts val="2616"/>
              </a:lnSpc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1. Page Tables (Address Translation)</a:t>
            </a:r>
          </a:p>
          <a:p>
            <a:pPr algn="just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Maps virtual addresses to physical addresses by storing the page number → frame number mapping.</a:t>
            </a:r>
          </a:p>
          <a:p>
            <a:pPr algn="just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Us</a:t>
            </a: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ed for memory isolation between processes, ensuring each process gets its own logical address space.</a:t>
            </a:r>
          </a:p>
          <a:p>
            <a:pPr algn="just">
              <a:lnSpc>
                <a:spcPts val="2616"/>
              </a:lnSpc>
            </a:pPr>
          </a:p>
          <a:p>
            <a:pPr algn="just">
              <a:lnSpc>
                <a:spcPts val="2616"/>
              </a:lnSpc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2. TLB (Translation Look aside Buffer)</a:t>
            </a:r>
          </a:p>
          <a:p>
            <a:pPr algn="just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High-speed cache that stores recently used virtual-to-physical address translations to speed up access.</a:t>
            </a:r>
          </a:p>
          <a:p>
            <a:pPr algn="just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Reduces page table lookups, improving CPU performance by minimizing memory access delays.</a:t>
            </a:r>
          </a:p>
          <a:p>
            <a:pPr algn="just">
              <a:lnSpc>
                <a:spcPts val="2616"/>
              </a:lnSpc>
            </a:pPr>
          </a:p>
          <a:p>
            <a:pPr algn="just">
              <a:lnSpc>
                <a:spcPts val="2616"/>
              </a:lnSpc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3. Demand Paging</a:t>
            </a:r>
          </a:p>
          <a:p>
            <a:pPr algn="just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Loads pages into memory only when needed, reducing initial memory allocation.</a:t>
            </a:r>
          </a:p>
          <a:p>
            <a:pPr algn="just" marL="518160" indent="-259080" lvl="1">
              <a:lnSpc>
                <a:spcPts val="2616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Uses page faults to bring missing pages from disk into RAM, optimizing memory usage but potentially slowing execution if too many page faults occur.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44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12</a:t>
            </a:r>
          </a:p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76482" y="5741832"/>
            <a:ext cx="7135036" cy="4131433"/>
          </a:xfrm>
          <a:custGeom>
            <a:avLst/>
            <a:gdLst/>
            <a:ahLst/>
            <a:cxnLst/>
            <a:rect r="r" b="b" t="t" l="l"/>
            <a:pathLst>
              <a:path h="4131433" w="7135036">
                <a:moveTo>
                  <a:pt x="0" y="0"/>
                </a:moveTo>
                <a:lnTo>
                  <a:pt x="7135036" y="0"/>
                </a:lnTo>
                <a:lnTo>
                  <a:pt x="7135036" y="4131432"/>
                </a:lnTo>
                <a:lnTo>
                  <a:pt x="0" y="41314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270" r="0" b="-12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5824" y="623982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MEMORY ALLOCATION ALGORITHMS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48949" y="2677248"/>
            <a:ext cx="9794676" cy="271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060" indent="-302030" lvl="1">
              <a:lnSpc>
                <a:spcPts val="30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7" spc="-10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F</a:t>
            </a:r>
            <a:r>
              <a:rPr lang="en-US" b="true" sz="2797" spc="-109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irst-Fit:</a:t>
            </a:r>
            <a:r>
              <a:rPr lang="en-US" sz="2797" spc="-109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Scans memory from the beginning and allocates the first available block that fits.</a:t>
            </a:r>
          </a:p>
          <a:p>
            <a:pPr algn="just">
              <a:lnSpc>
                <a:spcPts val="3049"/>
              </a:lnSpc>
              <a:spcBef>
                <a:spcPct val="0"/>
              </a:spcBef>
            </a:pPr>
          </a:p>
          <a:p>
            <a:pPr algn="just" marL="604060" indent="-302030" lvl="1">
              <a:lnSpc>
                <a:spcPts val="30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7" spc="-109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B</a:t>
            </a:r>
            <a:r>
              <a:rPr lang="en-US" b="true" sz="2797" spc="-109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est-Fit:</a:t>
            </a:r>
            <a:r>
              <a:rPr lang="en-US" sz="2797" spc="-109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Finds the smallest available block that fits the request.</a:t>
            </a:r>
          </a:p>
          <a:p>
            <a:pPr algn="just">
              <a:lnSpc>
                <a:spcPts val="3049"/>
              </a:lnSpc>
              <a:spcBef>
                <a:spcPct val="0"/>
              </a:spcBef>
            </a:pPr>
          </a:p>
          <a:p>
            <a:pPr algn="just" marL="604060" indent="-302030" lvl="1">
              <a:lnSpc>
                <a:spcPts val="3049"/>
              </a:lnSpc>
              <a:buFont typeface="Arial"/>
              <a:buChar char="•"/>
            </a:pPr>
            <a:r>
              <a:rPr lang="en-US" b="true" sz="2797" spc="-109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Worst-Fit: </a:t>
            </a:r>
            <a:r>
              <a:rPr lang="en-US" sz="2797" spc="-109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Finds the largest block to leave the biggest remaining free space.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5824" y="486725"/>
            <a:ext cx="8096353" cy="164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MEMORY FRAGMENTATION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4034" y="3271624"/>
            <a:ext cx="12459591" cy="112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  <a:spcBef>
                <a:spcPct val="0"/>
              </a:spcBef>
            </a:pPr>
            <a:r>
              <a:rPr lang="en-US" b="true" sz="2699" spc="-105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Memory Fragmentation:</a:t>
            </a:r>
          </a:p>
          <a:p>
            <a:pPr algn="just">
              <a:lnSpc>
                <a:spcPts val="2942"/>
              </a:lnSpc>
              <a:spcBef>
                <a:spcPct val="0"/>
              </a:spcBef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Fragmentation occurs when memory is inefficiently utilized, leading to wasted space. It can be categorized into internal and external fragmentation.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4034" y="4991076"/>
            <a:ext cx="14432756" cy="113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2"/>
              </a:lnSpc>
              <a:spcBef>
                <a:spcPct val="0"/>
              </a:spcBef>
            </a:pPr>
            <a:r>
              <a:rPr lang="en-US" b="true" sz="2699" spc="-105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Internal Fragmentation</a:t>
            </a:r>
          </a:p>
          <a:p>
            <a:pPr algn="just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Occurs within allocated memory blocks when a process is given more memory than it actually needs.</a:t>
            </a:r>
          </a:p>
          <a:p>
            <a:pPr algn="just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Example :If a 1025B process is allocated a 2048B block, 1023B remains unused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6469" y="6709132"/>
            <a:ext cx="12987909" cy="187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2"/>
              </a:lnSpc>
              <a:spcBef>
                <a:spcPct val="0"/>
              </a:spcBef>
            </a:pPr>
            <a:r>
              <a:rPr lang="en-US" b="true" sz="2699" spc="-105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External Fragmentation</a:t>
            </a:r>
          </a:p>
          <a:p>
            <a:pPr algn="l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Occurs when free memory is split into small non-contiguous blocks, preventing larger allocations</a:t>
            </a:r>
          </a:p>
          <a:p>
            <a:pPr algn="l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Example: If memory has free blocks of 100B, 500B, 200B, but a request for 600B fails, even though 800B is free in total.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5824" y="486725"/>
            <a:ext cx="9147801" cy="164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OS MEMORY MANAGEMENT (LINUX EXAMPLE)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75113" y="2683737"/>
            <a:ext cx="13114279" cy="657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b="true" sz="3006" spc="-11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Content:</a:t>
            </a:r>
          </a:p>
          <a:p>
            <a:pPr algn="l">
              <a:lnSpc>
                <a:spcPts val="3277"/>
              </a:lnSpc>
            </a:pPr>
          </a:p>
          <a:p>
            <a:pPr algn="l">
              <a:lnSpc>
                <a:spcPts val="3277"/>
              </a:lnSpc>
            </a:pPr>
            <a:r>
              <a:rPr lang="en-US" b="true" sz="3006" spc="-11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1) malloc() and System Calls (brk() / mmap())</a:t>
            </a:r>
          </a:p>
          <a:p>
            <a:pPr algn="l">
              <a:lnSpc>
                <a:spcPts val="3277"/>
              </a:lnSpc>
            </a:pPr>
          </a:p>
          <a:p>
            <a:pPr algn="l" marL="649094" indent="-324547" lvl="1">
              <a:lnSpc>
                <a:spcPts val="3277"/>
              </a:lnSpc>
              <a:buFont typeface="Arial"/>
              <a:buChar char="•"/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malloc() dynamically allocates memory in user space.</a:t>
            </a:r>
          </a:p>
          <a:p>
            <a:pPr algn="l">
              <a:lnSpc>
                <a:spcPts val="3277"/>
              </a:lnSpc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It internally calls:</a:t>
            </a:r>
          </a:p>
          <a:p>
            <a:pPr algn="l" marL="649094" indent="-324547" lvl="1">
              <a:lnSpc>
                <a:spcPts val="3277"/>
              </a:lnSpc>
              <a:buFont typeface="Arial"/>
              <a:buChar char="•"/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brk() → Expands/shrinks the heap for small allocations.</a:t>
            </a:r>
          </a:p>
          <a:p>
            <a:pPr algn="l" marL="649094" indent="-324547" lvl="1">
              <a:lnSpc>
                <a:spcPts val="3277"/>
              </a:lnSpc>
              <a:buFont typeface="Arial"/>
              <a:buChar char="•"/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mmap() → Allocates large memory regions (e.g., for big arrays or shared memory)</a:t>
            </a:r>
          </a:p>
          <a:p>
            <a:pPr algn="l">
              <a:lnSpc>
                <a:spcPts val="3277"/>
              </a:lnSpc>
            </a:pPr>
          </a:p>
          <a:p>
            <a:pPr algn="l">
              <a:lnSpc>
                <a:spcPts val="3277"/>
              </a:lnSpc>
            </a:pPr>
          </a:p>
          <a:p>
            <a:pPr algn="l">
              <a:lnSpc>
                <a:spcPts val="3277"/>
              </a:lnSpc>
            </a:pPr>
            <a:r>
              <a:rPr lang="en-US" b="true" sz="3006" spc="-11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2)</a:t>
            </a:r>
            <a:r>
              <a:rPr lang="en-US" b="true" sz="3006" spc="-11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Kernel allocators:</a:t>
            </a:r>
          </a:p>
          <a:p>
            <a:pPr algn="l">
              <a:lnSpc>
                <a:spcPts val="3277"/>
              </a:lnSpc>
            </a:pPr>
          </a:p>
          <a:p>
            <a:pPr algn="l" marL="649094" indent="-324547" lvl="1">
              <a:lnSpc>
                <a:spcPts val="3277"/>
              </a:lnSpc>
              <a:buFont typeface="Arial"/>
              <a:buChar char="•"/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Buddy system (power-of-2 blocks):Splits memory into power-of-2 sized blocks (e.g., 4KB → 2KB → 1KB).</a:t>
            </a:r>
          </a:p>
          <a:p>
            <a:pPr algn="l" marL="649094" indent="-324547" lvl="1">
              <a:lnSpc>
                <a:spcPts val="3277"/>
              </a:lnSpc>
              <a:buFont typeface="Arial"/>
              <a:buChar char="•"/>
            </a:pPr>
            <a:r>
              <a:rPr lang="en-US" sz="3006" spc="-11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Slab allocator (object caching):Pre-allocates memory for frequently used objects (e.g., process control blocks).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750226" y="6009135"/>
            <a:ext cx="7880578" cy="3697368"/>
            <a:chOff x="0" y="0"/>
            <a:chExt cx="2075543" cy="9737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5543" cy="973792"/>
            </a:xfrm>
            <a:custGeom>
              <a:avLst/>
              <a:gdLst/>
              <a:ahLst/>
              <a:cxnLst/>
              <a:rect r="r" b="b" t="t" l="l"/>
              <a:pathLst>
                <a:path h="973792" w="2075543">
                  <a:moveTo>
                    <a:pt x="0" y="0"/>
                  </a:moveTo>
                  <a:lnTo>
                    <a:pt x="2075543" y="0"/>
                  </a:lnTo>
                  <a:lnTo>
                    <a:pt x="2075543" y="973792"/>
                  </a:lnTo>
                  <a:lnTo>
                    <a:pt x="0" y="973792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2075543" cy="954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095824" y="477200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PERFORMANCE OPTIMIZATION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4034" y="2473219"/>
            <a:ext cx="12051189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6"/>
              </a:lnSpc>
              <a:spcBef>
                <a:spcPct val="0"/>
              </a:spcBef>
            </a:pPr>
            <a:r>
              <a:rPr lang="en-US" b="true" sz="2400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Cache Locality Principles</a:t>
            </a:r>
          </a:p>
          <a:p>
            <a:pPr algn="l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Spatial Locality → Data close together in memory is accessed together (e.g., arrays).</a:t>
            </a:r>
          </a:p>
          <a:p>
            <a:pPr algn="l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Temporal Locality → Recently accessed data is likely to be accessed again (e.g., loop variables).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4034" y="3833622"/>
            <a:ext cx="12886520" cy="1309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5"/>
              </a:lnSpc>
              <a:spcBef>
                <a:spcPct val="0"/>
              </a:spcBef>
            </a:pPr>
            <a:r>
              <a:rPr lang="en-US" b="true" sz="2399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False Sharing Prevention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False sharing happens when multiple threads modify variables in the same cache line, causing unnecessary cache invalidations.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Solution → Align frequently updated variables to separate cache lines to prevent conflicts.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4034" y="5514975"/>
            <a:ext cx="11014584" cy="55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5"/>
              </a:lnSpc>
              <a:spcBef>
                <a:spcPct val="0"/>
              </a:spcBef>
            </a:pPr>
            <a:r>
              <a:rPr lang="en-US" b="true" sz="2399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3. Example: Padding in C Structs</a:t>
            </a:r>
          </a:p>
          <a:p>
            <a:pPr algn="ctr">
              <a:lnSpc>
                <a:spcPts val="1743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095824" y="6176137"/>
            <a:ext cx="6598285" cy="33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#include &lt;stdio.h&gt;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struct AlignedStruct {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int x; 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char padding[60];  // Ensures x and y are in different cache lines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int y;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};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 main() {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printf("Size of struct: %lu bytes\n", sizeof(struct AlignedStruct));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return 0;</a:t>
            </a:r>
          </a:p>
          <a:p>
            <a:pPr algn="l">
              <a:lnSpc>
                <a:spcPts val="2179"/>
              </a:lnSpc>
              <a:spcBef>
                <a:spcPct val="0"/>
              </a:spcBef>
            </a:pPr>
            <a:r>
              <a:rPr lang="en-US" sz="1999" spc="-7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5824" y="477200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DEBUGGING MEMORY ISSUES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17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43688" y="3257712"/>
            <a:ext cx="8557578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6"/>
              </a:lnSpc>
              <a:spcBef>
                <a:spcPct val="0"/>
              </a:spcBef>
            </a:pPr>
            <a:r>
              <a:rPr lang="en-US" b="true" sz="2400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1. Valgrind (C/C++)</a:t>
            </a:r>
          </a:p>
          <a:p>
            <a:pPr algn="l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Detects memory leaks, invalid accesses, and uninitialized memory.</a:t>
            </a:r>
          </a:p>
          <a:p>
            <a:pPr algn="l" marL="518160" indent="-259080" lvl="1">
              <a:lnSpc>
                <a:spcPts val="2616"/>
              </a:lnSpc>
              <a:buFont typeface="Arial"/>
              <a:buChar char="•"/>
            </a:pPr>
            <a:r>
              <a:rPr lang="en-US" sz="2400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Commonly used tool: memcheck.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3688" y="4660011"/>
            <a:ext cx="8800624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5"/>
              </a:lnSpc>
              <a:spcBef>
                <a:spcPct val="0"/>
              </a:spcBef>
            </a:pPr>
            <a:r>
              <a:rPr lang="en-US" b="true" sz="2399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2. Rust’s Borrow Checker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Prevents memory leaks and unsafe memory access at compile time.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Enforces ownership, borrowing, and lifetimes.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43688" y="6065139"/>
            <a:ext cx="7649845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5"/>
              </a:lnSpc>
              <a:spcBef>
                <a:spcPct val="0"/>
              </a:spcBef>
            </a:pPr>
            <a:r>
              <a:rPr lang="en-US" b="true" sz="2399" spc="-93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3. GC Log Analyzers (Java)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Helps analyze Java Garbage Collection (GC) performance.</a:t>
            </a:r>
          </a:p>
          <a:p>
            <a:pPr algn="l" marL="518155" indent="-259078" lvl="1">
              <a:lnSpc>
                <a:spcPts val="2615"/>
              </a:lnSpc>
              <a:buFont typeface="Arial"/>
              <a:buChar char="•"/>
            </a:pPr>
            <a:r>
              <a:rPr lang="en-US" sz="2399" spc="-9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Detects memory leaks &amp; excessive GC pauses.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5824" y="1086012"/>
            <a:ext cx="8096353" cy="8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CONCLUSION &amp; Q&amp;A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18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89392" y="7601535"/>
            <a:ext cx="2260415" cy="1504203"/>
          </a:xfrm>
          <a:custGeom>
            <a:avLst/>
            <a:gdLst/>
            <a:ahLst/>
            <a:cxnLst/>
            <a:rect r="r" b="b" t="t" l="l"/>
            <a:pathLst>
              <a:path h="1504203" w="2260415">
                <a:moveTo>
                  <a:pt x="0" y="0"/>
                </a:moveTo>
                <a:lnTo>
                  <a:pt x="2260414" y="0"/>
                </a:lnTo>
                <a:lnTo>
                  <a:pt x="2260414" y="1504203"/>
                </a:lnTo>
                <a:lnTo>
                  <a:pt x="0" y="15042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931" y="337370"/>
            <a:ext cx="1135538" cy="1248600"/>
          </a:xfrm>
          <a:custGeom>
            <a:avLst/>
            <a:gdLst/>
            <a:ahLst/>
            <a:cxnLst/>
            <a:rect r="r" b="b" t="t" l="l"/>
            <a:pathLst>
              <a:path h="1248600" w="1135538">
                <a:moveTo>
                  <a:pt x="0" y="0"/>
                </a:moveTo>
                <a:lnTo>
                  <a:pt x="1135538" y="0"/>
                </a:lnTo>
                <a:lnTo>
                  <a:pt x="1135538" y="1248599"/>
                </a:lnTo>
                <a:lnTo>
                  <a:pt x="0" y="12485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9739" y="3582261"/>
            <a:ext cx="12828522" cy="446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b="true" sz="2538" spc="-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Summary Points: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b="true" sz="2538" spc="-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Tradeoffs Between Control &amp; Safety: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Manual Memory Management (C/C++) → More control but risk of memory leaks, dangling pointers.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Garbage Collection (Java, Python) → Safer but GC pauses can impact performance.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Rust’s Ownership Model → Balances performance &amp; safety with no GC.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</a:p>
          <a:p>
            <a:pPr algn="l">
              <a:lnSpc>
                <a:spcPts val="2767"/>
              </a:lnSpc>
            </a:pPr>
            <a:r>
              <a:rPr lang="en-US" b="true" sz="2538" spc="-99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Right Tool for the Job: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C/C++ → High-performance systems (OS, embedded, real-time).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Rust → Safe systems programming (memory safety without GC).</a:t>
            </a:r>
          </a:p>
          <a:p>
            <a:pPr algn="l">
              <a:lnSpc>
                <a:spcPts val="2767"/>
              </a:lnSpc>
              <a:spcBef>
                <a:spcPct val="0"/>
              </a:spcBef>
            </a:pPr>
            <a:r>
              <a:rPr lang="en-US" sz="2538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Java/Python → Application-level development (web, enterprise).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29561" y="250163"/>
            <a:ext cx="1329739" cy="1862198"/>
          </a:xfrm>
          <a:custGeom>
            <a:avLst/>
            <a:gdLst/>
            <a:ahLst/>
            <a:cxnLst/>
            <a:rect r="r" b="b" t="t" l="l"/>
            <a:pathLst>
              <a:path h="1862198" w="1329739">
                <a:moveTo>
                  <a:pt x="0" y="0"/>
                </a:moveTo>
                <a:lnTo>
                  <a:pt x="1329739" y="0"/>
                </a:lnTo>
                <a:lnTo>
                  <a:pt x="1329739" y="1862198"/>
                </a:lnTo>
                <a:lnTo>
                  <a:pt x="0" y="1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35792" y="5593490"/>
            <a:ext cx="8016416" cy="4008208"/>
          </a:xfrm>
          <a:custGeom>
            <a:avLst/>
            <a:gdLst/>
            <a:ahLst/>
            <a:cxnLst/>
            <a:rect r="r" b="b" t="t" l="l"/>
            <a:pathLst>
              <a:path h="4008208" w="8016416">
                <a:moveTo>
                  <a:pt x="0" y="0"/>
                </a:moveTo>
                <a:lnTo>
                  <a:pt x="8016416" y="0"/>
                </a:lnTo>
                <a:lnTo>
                  <a:pt x="8016416" y="4008208"/>
                </a:lnTo>
                <a:lnTo>
                  <a:pt x="0" y="40082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9197" y="317675"/>
            <a:ext cx="8649605" cy="164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1"/>
              </a:lnSpc>
            </a:pPr>
            <a:r>
              <a:rPr lang="en-US" b="true" sz="4750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INTRODUCTION TO MEMORY MANGAMENT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2422" y="2262593"/>
            <a:ext cx="13703155" cy="9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2" spc="285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DEFINITION: COORDINATION MEMORY ALLOCATION/DE-ALLOCATION BETWEEN PROGRAMS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4830" y="3629187"/>
            <a:ext cx="13214732" cy="196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0"/>
              </a:lnSpc>
            </a:pPr>
            <a:r>
              <a:rPr lang="en-US" sz="2881" spc="-112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Key Objectives:</a:t>
            </a:r>
          </a:p>
          <a:p>
            <a:pPr algn="just" marL="622092" indent="-311046" lvl="1">
              <a:lnSpc>
                <a:spcPts val="3140"/>
              </a:lnSpc>
              <a:buFont typeface="Arial"/>
              <a:buChar char="•"/>
            </a:pPr>
            <a:r>
              <a:rPr lang="en-US" sz="2881" spc="-112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Process Isolation(Security)</a:t>
            </a:r>
          </a:p>
          <a:p>
            <a:pPr algn="just" marL="622092" indent="-311046" lvl="1">
              <a:lnSpc>
                <a:spcPts val="3140"/>
              </a:lnSpc>
              <a:buFont typeface="Arial"/>
              <a:buChar char="•"/>
            </a:pPr>
            <a:r>
              <a:rPr lang="en-US" sz="2881" spc="-112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Efficient resource utilization</a:t>
            </a:r>
          </a:p>
          <a:p>
            <a:pPr algn="just" marL="622092" indent="-311046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881" spc="-112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Performance Optimization</a:t>
            </a:r>
          </a:p>
          <a:p>
            <a:pPr algn="just" marL="0" indent="0" lvl="0">
              <a:lnSpc>
                <a:spcPts val="31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793699" y="3302727"/>
          <a:ext cx="10700603" cy="6197000"/>
        </p:xfrm>
        <a:graphic>
          <a:graphicData uri="http://schemas.openxmlformats.org/drawingml/2006/table">
            <a:tbl>
              <a:tblPr/>
              <a:tblGrid>
                <a:gridCol w="2675151"/>
                <a:gridCol w="2675151"/>
                <a:gridCol w="2675151"/>
                <a:gridCol w="2675151"/>
              </a:tblGrid>
              <a:tr h="10756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Technique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Pros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Cons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Use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8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Manual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Full Control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Error-Prone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Embedded-Systems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3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Garbage Collection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Automatic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Overhead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Java/Python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0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Rust Ownership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Safe+perfomant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Steep Learning Curve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Systems Programming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6272360" y="346464"/>
            <a:ext cx="5875265" cy="24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1"/>
              </a:lnSpc>
            </a:pPr>
            <a:r>
              <a:rPr lang="en-US" b="true" sz="4750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MEMORY MANAGEMENT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02358" y="717085"/>
            <a:ext cx="7483284" cy="247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MANUAL MEMORY MANAGEMENT (CODE)</a:t>
            </a:r>
          </a:p>
          <a:p>
            <a:pPr algn="ctr">
              <a:lnSpc>
                <a:spcPts val="664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170281" y="2940673"/>
            <a:ext cx="9947438" cy="3723513"/>
            <a:chOff x="0" y="0"/>
            <a:chExt cx="2619901" cy="9806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19901" cy="980678"/>
            </a:xfrm>
            <a:custGeom>
              <a:avLst/>
              <a:gdLst/>
              <a:ahLst/>
              <a:cxnLst/>
              <a:rect r="r" b="b" t="t" l="l"/>
              <a:pathLst>
                <a:path h="980678" w="2619901">
                  <a:moveTo>
                    <a:pt x="0" y="0"/>
                  </a:moveTo>
                  <a:lnTo>
                    <a:pt x="2619901" y="0"/>
                  </a:lnTo>
                  <a:lnTo>
                    <a:pt x="2619901" y="980678"/>
                  </a:lnTo>
                  <a:lnTo>
                    <a:pt x="0" y="980678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2619901" cy="961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433173" y="2978773"/>
            <a:ext cx="9421654" cy="438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// C</a:t>
            </a: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example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</a:p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int* arr = malloc(100 * sizeof(int));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if(arr == NULL) exit(1);  // Critical check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</a:p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free(arr); // Must explicitly free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  <a:r>
              <a:rPr lang="en-US" sz="3176" spc="-12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arr = NULL; // Prevents accidental use of a dangling pointer</a:t>
            </a:r>
          </a:p>
          <a:p>
            <a:pPr algn="just">
              <a:lnSpc>
                <a:spcPts val="3461"/>
              </a:lnSpc>
              <a:spcBef>
                <a:spcPct val="0"/>
              </a:spcBef>
            </a:pPr>
          </a:p>
          <a:p>
            <a:pPr algn="ctr">
              <a:lnSpc>
                <a:spcPts val="3461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40728" y="6901043"/>
            <a:ext cx="6406543" cy="220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6"/>
              </a:lnSpc>
              <a:spcBef>
                <a:spcPct val="0"/>
              </a:spcBef>
            </a:pPr>
            <a:r>
              <a:rPr lang="en-US" sz="3180" spc="-12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Key P</a:t>
            </a:r>
            <a:r>
              <a:rPr lang="en-US" sz="3180" spc="-12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oints:</a:t>
            </a:r>
          </a:p>
          <a:p>
            <a:pPr algn="l" marL="686564" indent="-343282" lvl="1">
              <a:lnSpc>
                <a:spcPts val="3466"/>
              </a:lnSpc>
              <a:spcBef>
                <a:spcPct val="0"/>
              </a:spcBef>
              <a:buFont typeface="Arial"/>
              <a:buChar char="•"/>
            </a:pPr>
            <a:r>
              <a:rPr lang="en-US" sz="3180" spc="-12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Risk: Memory leaks if free() omitted</a:t>
            </a:r>
          </a:p>
          <a:p>
            <a:pPr algn="l" marL="686564" indent="-343282" lvl="1">
              <a:lnSpc>
                <a:spcPts val="3466"/>
              </a:lnSpc>
              <a:spcBef>
                <a:spcPct val="0"/>
              </a:spcBef>
              <a:buFont typeface="Arial"/>
              <a:buChar char="•"/>
            </a:pPr>
            <a:r>
              <a:rPr lang="en-US" sz="3180" spc="-124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Danger: Dangling pointers if freed memory accessed</a:t>
            </a:r>
          </a:p>
          <a:p>
            <a:pPr algn="l">
              <a:lnSpc>
                <a:spcPts val="34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10230" y="5944362"/>
            <a:ext cx="6012971" cy="2567651"/>
          </a:xfrm>
          <a:custGeom>
            <a:avLst/>
            <a:gdLst/>
            <a:ahLst/>
            <a:cxnLst/>
            <a:rect r="r" b="b" t="t" l="l"/>
            <a:pathLst>
              <a:path h="2567651" w="6012971">
                <a:moveTo>
                  <a:pt x="0" y="0"/>
                </a:moveTo>
                <a:lnTo>
                  <a:pt x="6012971" y="0"/>
                </a:lnTo>
                <a:lnTo>
                  <a:pt x="6012971" y="2567651"/>
                </a:lnTo>
                <a:lnTo>
                  <a:pt x="0" y="25676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350075" y="2455494"/>
            <a:ext cx="5776095" cy="3086100"/>
            <a:chOff x="0" y="0"/>
            <a:chExt cx="152127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1276" cy="812800"/>
            </a:xfrm>
            <a:custGeom>
              <a:avLst/>
              <a:gdLst/>
              <a:ahLst/>
              <a:cxnLst/>
              <a:rect r="r" b="b" t="t" l="l"/>
              <a:pathLst>
                <a:path h="812800" w="1521276">
                  <a:moveTo>
                    <a:pt x="0" y="0"/>
                  </a:moveTo>
                  <a:lnTo>
                    <a:pt x="1521276" y="0"/>
                  </a:lnTo>
                  <a:lnTo>
                    <a:pt x="152127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521276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40551" y="717085"/>
            <a:ext cx="7806898" cy="261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GARBAGE COLLECTION DEEP DIVE</a:t>
            </a:r>
          </a:p>
          <a:p>
            <a:pPr algn="ctr">
              <a:lnSpc>
                <a:spcPts val="777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17232" y="2737929"/>
            <a:ext cx="5499049" cy="248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6"/>
              </a:lnSpc>
            </a:pPr>
            <a:r>
              <a:rPr lang="en-US" sz="2299" spc="-89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1) Mark-Sweep</a:t>
            </a: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(Basic Algorithm)</a:t>
            </a:r>
          </a:p>
          <a:p>
            <a:pPr algn="l">
              <a:lnSpc>
                <a:spcPts val="2397"/>
              </a:lnSpc>
            </a:pPr>
          </a:p>
          <a:p>
            <a:pPr algn="l" marL="496569" indent="-248284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Mark Phase:Traverses object graphs starting from roots(globals,stack variables) and mark unreachable object</a:t>
            </a:r>
          </a:p>
          <a:p>
            <a:pPr algn="l" marL="496569" indent="-248284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Sweep Phase: Clears unmarked</a:t>
            </a:r>
          </a:p>
          <a:p>
            <a:pPr algn="l">
              <a:lnSpc>
                <a:spcPts val="2397"/>
              </a:lnSpc>
            </a:pPr>
          </a:p>
          <a:p>
            <a:pPr algn="l">
              <a:lnSpc>
                <a:spcPts val="239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510230" y="2690304"/>
            <a:ext cx="5851890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//JavaScript example (mark phase simulated)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let root={data:”root”}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let orphan={data:”unreachable”}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//Only ‘root’ is marked; ‘orphan’ is swept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17232" y="5896737"/>
            <a:ext cx="5499049" cy="360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2)Generational Collection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Heap Structure: 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Young generation(Eden+Survivors): Short lived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 objects(loop variables)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Old generation: Long lived objects(e.g. Caches)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Optimization:Frequent G.C. in young gen,rare in old gen</a:t>
            </a:r>
          </a:p>
          <a:p>
            <a:pPr algn="l">
              <a:lnSpc>
                <a:spcPts val="32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600421" y="2993719"/>
            <a:ext cx="5846361" cy="2149781"/>
            <a:chOff x="0" y="0"/>
            <a:chExt cx="1539782" cy="5661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39782" cy="566198"/>
            </a:xfrm>
            <a:custGeom>
              <a:avLst/>
              <a:gdLst/>
              <a:ahLst/>
              <a:cxnLst/>
              <a:rect r="r" b="b" t="t" l="l"/>
              <a:pathLst>
                <a:path h="566198" w="1539782">
                  <a:moveTo>
                    <a:pt x="0" y="0"/>
                  </a:moveTo>
                  <a:lnTo>
                    <a:pt x="1539782" y="0"/>
                  </a:lnTo>
                  <a:lnTo>
                    <a:pt x="1539782" y="566198"/>
                  </a:lnTo>
                  <a:lnTo>
                    <a:pt x="0" y="566198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539782" cy="547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240551" y="717085"/>
            <a:ext cx="7806898" cy="261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GARBAGE COLLECTION DEEP DIVE</a:t>
            </a:r>
          </a:p>
          <a:p>
            <a:pPr algn="ctr">
              <a:lnSpc>
                <a:spcPts val="777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21705" y="3052116"/>
            <a:ext cx="4918120" cy="486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3)Reference Counting(Python Style)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Each object has a reference count, tracking the number of references pointing to it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When the reference count drops to zero, the object is considered garbage and can be collected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Languages: Python (though it also uses other techniques to handle circular 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0768" y="3061641"/>
            <a:ext cx="5001895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#Python reference example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import sys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x=[]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print(sys getrefcount(x)) #output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29648" y="717085"/>
            <a:ext cx="9828704" cy="261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ADVANCED GC STRATEGIES &amp; OPTIMIZATION</a:t>
            </a:r>
          </a:p>
          <a:p>
            <a:pPr algn="ctr">
              <a:lnSpc>
                <a:spcPts val="777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44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07</a:t>
            </a:r>
          </a:p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770596" y="3053080"/>
            <a:ext cx="8746807" cy="620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Advanced Garbage C</a:t>
            </a:r>
            <a:r>
              <a:rPr lang="en-US" b="true" sz="2300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ollectors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a. G1 (Garbage First) GC (Java)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Splits heap into regions rather than generations.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Performs incremental compaction.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Reduces long pause times compared to CMS.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b. ZGC (Java 11+)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Ultra-low pause times (&lt;10ms), scales with heap size.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Uses colored pointers to track object states.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c. Shenandoah GC (Java 12+)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Fully concurrent GC, reducing pause times.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Region-based like G1, but performs concurrent compaction.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d. Immix (Rust, Java)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Uses line-marking and bump allocation.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Hybrid approach between copying and mark-sweep.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3625" y="802810"/>
            <a:ext cx="2848294" cy="1652684"/>
          </a:xfrm>
          <a:custGeom>
            <a:avLst/>
            <a:gdLst/>
            <a:ahLst/>
            <a:cxnLst/>
            <a:rect r="r" b="b" t="t" l="l"/>
            <a:pathLst>
              <a:path h="1652684" w="2848294">
                <a:moveTo>
                  <a:pt x="0" y="0"/>
                </a:moveTo>
                <a:lnTo>
                  <a:pt x="2848293" y="0"/>
                </a:lnTo>
                <a:lnTo>
                  <a:pt x="2848293" y="1652684"/>
                </a:lnTo>
                <a:lnTo>
                  <a:pt x="0" y="1652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444473" y="2068558"/>
          <a:ext cx="9399054" cy="7629525"/>
        </p:xfrm>
        <a:graphic>
          <a:graphicData uri="http://schemas.openxmlformats.org/drawingml/2006/table">
            <a:tbl>
              <a:tblPr/>
              <a:tblGrid>
                <a:gridCol w="2312622"/>
                <a:gridCol w="3600750"/>
                <a:gridCol w="3485682"/>
              </a:tblGrid>
              <a:tr h="745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Garbage Collection (GC)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Manual Memory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Memory Allocation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Automatic memory allocation and cleanup.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Requires explicit allocation (malloc) and deallocation (free).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Performance Overhead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GC introduces runtime overhead due to collection cycles (e.g., GC pauses).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Faster execution as there is no runtime overhead for memory cleanup.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Safety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Prevents memory leaks and dangling pointers automatically.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Prone to errors like memory leaks and dangling pointers if not managed correctly.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Real-Time Suitability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Not ideal for real-time systems due to unpredictable GC pauses.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Suitable for real-time systems where precise control over memory is required.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Ease of 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Simplifies development by automating memory management.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Requires careful programming and debugging to avoid errors.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229648" y="717085"/>
            <a:ext cx="9828704" cy="177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b="true" sz="4749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PERFORMANCE COMPARISON</a:t>
            </a:r>
          </a:p>
          <a:p>
            <a:pPr algn="ctr">
              <a:lnSpc>
                <a:spcPts val="777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53150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3628" y="692558"/>
            <a:ext cx="2017880" cy="2186037"/>
          </a:xfrm>
          <a:custGeom>
            <a:avLst/>
            <a:gdLst/>
            <a:ahLst/>
            <a:cxnLst/>
            <a:rect r="r" b="b" t="t" l="l"/>
            <a:pathLst>
              <a:path h="2186037" w="2017880">
                <a:moveTo>
                  <a:pt x="0" y="0"/>
                </a:moveTo>
                <a:lnTo>
                  <a:pt x="2017880" y="0"/>
                </a:lnTo>
                <a:lnTo>
                  <a:pt x="2017880" y="2186036"/>
                </a:lnTo>
                <a:lnTo>
                  <a:pt x="0" y="2186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92093" y="7109840"/>
            <a:ext cx="4990521" cy="2378711"/>
            <a:chOff x="0" y="0"/>
            <a:chExt cx="1314376" cy="626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4376" cy="626492"/>
            </a:xfrm>
            <a:custGeom>
              <a:avLst/>
              <a:gdLst/>
              <a:ahLst/>
              <a:cxnLst/>
              <a:rect r="r" b="b" t="t" l="l"/>
              <a:pathLst>
                <a:path h="626492" w="1314376">
                  <a:moveTo>
                    <a:pt x="0" y="0"/>
                  </a:moveTo>
                  <a:lnTo>
                    <a:pt x="1314376" y="0"/>
                  </a:lnTo>
                  <a:lnTo>
                    <a:pt x="1314376" y="626492"/>
                  </a:lnTo>
                  <a:lnTo>
                    <a:pt x="0" y="626492"/>
                  </a:lnTo>
                  <a:close/>
                </a:path>
              </a:pathLst>
            </a:custGeom>
            <a:solidFill>
              <a:srgbClr val="120ED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314376" cy="607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095824" y="597308"/>
            <a:ext cx="8096353" cy="166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b="true" sz="4811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RUST OWNERSHIP MODEL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44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09</a:t>
            </a:r>
          </a:p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401847" y="2827330"/>
            <a:ext cx="13484307" cy="112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3"/>
              </a:lnSpc>
              <a:spcBef>
                <a:spcPct val="0"/>
              </a:spcBef>
            </a:pPr>
            <a:r>
              <a:rPr lang="en-US" sz="2700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Rust’s</a:t>
            </a:r>
            <a:r>
              <a:rPr lang="en-US" sz="2700" spc="-105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ownership model ensures memory safety without needing a garbage collector. It helps prevent data races, dangling pointers, and memory leaks by enforcing strict rules at compile time.</a:t>
            </a:r>
          </a:p>
          <a:p>
            <a:pPr algn="just" marL="0" indent="0" lvl="0">
              <a:lnSpc>
                <a:spcPts val="2943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047106" y="4389194"/>
            <a:ext cx="13672410" cy="224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2"/>
              </a:lnSpc>
              <a:spcBef>
                <a:spcPct val="0"/>
              </a:spcBef>
            </a:pPr>
            <a:r>
              <a:rPr lang="en-US" b="true" sz="2699" spc="-105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Rules of Ownership</a:t>
            </a:r>
          </a:p>
          <a:p>
            <a:pPr algn="ctr">
              <a:lnSpc>
                <a:spcPts val="2942"/>
              </a:lnSpc>
              <a:spcBef>
                <a:spcPct val="0"/>
              </a:spcBef>
            </a:pPr>
          </a:p>
          <a:p>
            <a:pPr algn="l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Each value in Rust has a single owner (a variable that controls the value).</a:t>
            </a:r>
          </a:p>
          <a:p>
            <a:pPr algn="l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When the owner goes out of scope, Rust automatically deallocates the value (no manual memory management needed).</a:t>
            </a:r>
          </a:p>
          <a:p>
            <a:pPr algn="l" marL="582924" indent="-291462" lvl="1">
              <a:lnSpc>
                <a:spcPts val="2942"/>
              </a:lnSpc>
              <a:buFont typeface="Arial"/>
              <a:buChar char="•"/>
            </a:pPr>
            <a:r>
              <a:rPr lang="en-US" sz="2699" spc="-10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Ownership can be transferred (moved) or temporarily borrowed to avoid unnecessary copies.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0261" y="7185306"/>
            <a:ext cx="4366101" cy="207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"/>
              </a:lnSpc>
              <a:spcBef>
                <a:spcPct val="0"/>
              </a:spcBef>
            </a:pPr>
            <a:r>
              <a:rPr lang="en-US" b="true" sz="2479" spc="-96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rust</a:t>
            </a:r>
          </a:p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479" spc="-9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fn main() {</a:t>
            </a:r>
          </a:p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479" spc="-9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let v = vec![1,2,3]; // Heap allocation</a:t>
            </a:r>
          </a:p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479" spc="-9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let v2 = v; // Ownership transfer</a:t>
            </a:r>
          </a:p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479" spc="-9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// println!("{:?}", v); // Compile error!</a:t>
            </a:r>
          </a:p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479" spc="-96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DAGioMkQR4Y</dc:identifier>
  <dcterms:modified xsi:type="dcterms:W3CDTF">2011-08-01T06:04:30Z</dcterms:modified>
  <cp:revision>1</cp:revision>
  <dc:title>KOSS 24IE10003</dc:title>
</cp:coreProperties>
</file>