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pPr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pPr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pPr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pPr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pPr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pPr/>
              <a:t>9/8/2024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pPr/>
              <a:t>9/8/2024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pPr/>
              <a:t>9/8/2024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pPr/>
              <a:t>9/8/2024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pPr/>
              <a:t>9/8/2024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pPr/>
              <a:t>9/8/2024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pPr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xmlns="" id="{3E443FD7-A66B-4AA0-872D-B088B9BC5F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xmlns="" id="{C04BE0EF-3561-49B4-9A29-F283168A91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" y="2076450"/>
            <a:ext cx="718859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1604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kern="700" dirty="0" smtClean="0">
                <a:latin typeface="Arial" pitchFamily="34" charset="0"/>
                <a:cs typeface="Arial" pitchFamily="34" charset="0"/>
              </a:rPr>
              <a:t>Solution : Conversational Image Recognition  </a:t>
            </a:r>
            <a:r>
              <a:rPr lang="en-US" sz="2400" b="1" kern="700" dirty="0" err="1" smtClean="0">
                <a:latin typeface="Arial" pitchFamily="34" charset="0"/>
                <a:cs typeface="Arial" pitchFamily="34" charset="0"/>
              </a:rPr>
              <a:t>Chatbot</a:t>
            </a:r>
            <a:endParaRPr lang="en-US" sz="2400" b="1" kern="700" dirty="0" smtClean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Theme - Smart Automation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PS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Category-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Team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Name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Code Crafters 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/>
            </a:r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-1" y="1589649"/>
            <a:ext cx="12191999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u="sng" dirty="0" smtClean="0">
                <a:latin typeface="Arial" pitchFamily="34" charset="0"/>
                <a:cs typeface="Arial" pitchFamily="34" charset="0"/>
              </a:rPr>
              <a:t>Image Recognition </a:t>
            </a:r>
            <a:r>
              <a:rPr lang="en-US" sz="3200" b="1" u="sng" dirty="0" err="1" smtClean="0">
                <a:latin typeface="Arial" pitchFamily="34" charset="0"/>
                <a:cs typeface="Arial" pitchFamily="34" charset="0"/>
              </a:rPr>
              <a:t>Chatbot</a:t>
            </a:r>
            <a:r>
              <a:rPr lang="en-US" sz="3200" b="1" u="sng" dirty="0" smtClean="0">
                <a:latin typeface="Arial" pitchFamily="34" charset="0"/>
                <a:cs typeface="Arial" pitchFamily="34" charset="0"/>
              </a:rPr>
              <a:t> (using CNN, Transfer </a:t>
            </a:r>
            <a:r>
              <a:rPr lang="en-US" sz="3200" b="1" u="sng" dirty="0" err="1" smtClean="0">
                <a:latin typeface="Arial" pitchFamily="34" charset="0"/>
                <a:cs typeface="Arial" pitchFamily="34" charset="0"/>
              </a:rPr>
              <a:t>Learing</a:t>
            </a:r>
            <a:r>
              <a:rPr lang="en-US" sz="3200" b="1" u="sng" dirty="0" smtClean="0">
                <a:latin typeface="Arial" pitchFamily="34" charset="0"/>
                <a:cs typeface="Arial" pitchFamily="34" charset="0"/>
              </a:rPr>
              <a:t>, RNN)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Image Recognition Module :</a:t>
            </a:r>
          </a:p>
          <a:p>
            <a:pPr marL="342900" indent="-342900"/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	- Utilize deep learning-based computer vision (CNN, RNN, etc.) to recognize objects in images</a:t>
            </a:r>
          </a:p>
          <a:p>
            <a:pPr marL="342900" indent="-342900"/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	-	Train models using </a:t>
            </a:r>
            <a:r>
              <a:rPr lang="en-US" sz="16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ImageNet</a:t>
            </a:r>
            <a:endParaRPr lang="en-US" sz="16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NLP Module</a:t>
            </a:r>
          </a:p>
          <a:p>
            <a:pPr marL="342900" indent="-342900"/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	- Employ NLP techniques (tokenization, entity recognition, sentiment analysis, etc.) to understand user queries</a:t>
            </a:r>
          </a:p>
          <a:p>
            <a:pPr marL="342900" indent="-342900"/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	- Integrate with Image Recognition Module to generate relevant responses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Chatbot</a:t>
            </a:r>
            <a:r>
              <a:rPr lang="en-US" sz="16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Module</a:t>
            </a:r>
          </a:p>
          <a:p>
            <a:pPr marL="800100" lvl="1" indent="-342900"/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- Design conversational interface using </a:t>
            </a:r>
            <a:r>
              <a:rPr lang="en-US" sz="16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Django</a:t>
            </a: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and JavaScript- Integrate Image Recognition and NLP Modules to generate responses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Database</a:t>
            </a:r>
          </a:p>
          <a:p>
            <a:pPr marL="342900" indent="-342900"/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	- Store user queries, image recognition results, and </a:t>
            </a:r>
            <a:r>
              <a:rPr lang="en-US" sz="16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chatbot</a:t>
            </a: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responses</a:t>
            </a:r>
          </a:p>
          <a:p>
            <a:pPr marL="342900" indent="-342900"/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	- Use database to improve </a:t>
            </a:r>
            <a:r>
              <a:rPr lang="en-US" sz="16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chatbot's</a:t>
            </a: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understanding and response accuracy</a:t>
            </a:r>
            <a:endParaRPr lang="en-US" sz="16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submission- Template</a:t>
            </a: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xmlns="" id="{5DBCE864-823D-4A13-9607-5DA1F0ED5FB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470892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crafters</a:t>
            </a:r>
            <a:endParaRPr lang="en-IN" dirty="0"/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1645920"/>
            <a:ext cx="5636455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1. Image Recognition Module</a:t>
            </a:r>
          </a:p>
          <a:p>
            <a:pPr marL="800100" lvl="1" indent="-342900" algn="just"/>
            <a:r>
              <a:rPr lang="en-US" sz="1400" dirty="0" smtClean="0">
                <a:latin typeface="Arial" pitchFamily="34" charset="0"/>
                <a:cs typeface="Arial" pitchFamily="34" charset="0"/>
              </a:rPr>
              <a:t>- Use CNNs (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ImageNet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) for object detection and recognition customer supporting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bot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marL="800100" lvl="1" indent="-342900" algn="just"/>
            <a:r>
              <a:rPr lang="en-US" sz="1400" dirty="0" smtClean="0">
                <a:latin typeface="Arial" pitchFamily="34" charset="0"/>
                <a:cs typeface="Arial" pitchFamily="34" charset="0"/>
              </a:rPr>
              <a:t>- After it, other NLP based multi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Chatbot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agents will be activated and they will started to reply it </a:t>
            </a:r>
          </a:p>
          <a:p>
            <a:pPr marL="800100" lvl="1" indent="-342900" algn="just"/>
            <a:r>
              <a:rPr lang="en-US" sz="1400" dirty="0" smtClean="0">
                <a:latin typeface="Arial" pitchFamily="34" charset="0"/>
                <a:cs typeface="Arial" pitchFamily="34" charset="0"/>
              </a:rPr>
              <a:t>- framework: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PyTorch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- Image Processing:,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OpenCV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2. NLP Module</a:t>
            </a:r>
          </a:p>
          <a:p>
            <a:pPr marL="800100" lvl="1" indent="-342900" algn="just"/>
            <a:r>
              <a:rPr lang="en-US" sz="1400" dirty="0" smtClean="0">
                <a:latin typeface="Arial" pitchFamily="34" charset="0"/>
                <a:cs typeface="Arial" pitchFamily="34" charset="0"/>
              </a:rPr>
              <a:t>- Text Processing: NLTK for Sentiment Analysis and give customer support according uploaded image and asked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quesrtions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marL="800100" lvl="1" indent="-342900" algn="just"/>
            <a:r>
              <a:rPr lang="en-US" sz="1400" dirty="0" smtClean="0">
                <a:latin typeface="Arial" pitchFamily="34" charset="0"/>
                <a:cs typeface="Arial" pitchFamily="34" charset="0"/>
              </a:rPr>
              <a:t>- Text-Image Correlation: similarity metrics (cosine similarity)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3.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Chatbot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Module</a:t>
            </a:r>
          </a:p>
          <a:p>
            <a:pPr marL="800100" lvl="1" indent="-342900" algn="just"/>
            <a:r>
              <a:rPr lang="en-US" sz="1400" dirty="0" smtClean="0">
                <a:latin typeface="Arial" pitchFamily="34" charset="0"/>
                <a:cs typeface="Arial" pitchFamily="34" charset="0"/>
              </a:rPr>
              <a:t>- Frontend: React- Backend: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Django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Django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REST Framework</a:t>
            </a:r>
          </a:p>
          <a:p>
            <a:pPr marL="800100" lvl="1" indent="-342900" algn="just"/>
            <a:r>
              <a:rPr lang="en-US" sz="1400" dirty="0" smtClean="0">
                <a:latin typeface="Arial" pitchFamily="34" charset="0"/>
                <a:cs typeface="Arial" pitchFamily="34" charset="0"/>
              </a:rPr>
              <a:t>- APIs integrate image recognition and NLP modules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4. Database-</a:t>
            </a:r>
          </a:p>
          <a:p>
            <a:pPr marL="800100" lvl="1" indent="-342900" algn="just"/>
            <a:r>
              <a:rPr lang="en-US" sz="1400" dirty="0" smtClean="0">
                <a:latin typeface="Arial" pitchFamily="34" charset="0"/>
                <a:cs typeface="Arial" pitchFamily="34" charset="0"/>
              </a:rPr>
              <a:t>- Relational Database (SQLITE/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MySQL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800100" lvl="1" indent="-342900" algn="just"/>
            <a:r>
              <a:rPr lang="en-US" sz="1400" dirty="0" smtClean="0">
                <a:latin typeface="Arial" pitchFamily="34" charset="0"/>
                <a:cs typeface="Arial" pitchFamily="34" charset="0"/>
              </a:rPr>
              <a:t>- Store user queries, recognized objects, and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chatbot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responses</a:t>
            </a:r>
          </a:p>
          <a:p>
            <a:pPr marL="800100" lvl="1" indent="-342900" algn="just"/>
            <a:r>
              <a:rPr lang="en-US" sz="1400" dirty="0" smtClean="0">
                <a:latin typeface="Arial" pitchFamily="34" charset="0"/>
                <a:cs typeface="Arial" pitchFamily="34" charset="0"/>
              </a:rPr>
              <a:t>- Continuously improve accuracy through feedback loops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xmlns="" id="{5DBCE864-823D-4A13-9607-5DA1F0ED5FB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611569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Crafters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329773" y="1434906"/>
            <a:ext cx="477679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just">
              <a:defRPr/>
            </a:pPr>
            <a:r>
              <a:rPr lang="en-US" sz="2000" b="1" noProof="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Monthy</a:t>
            </a:r>
            <a:r>
              <a:rPr lang="en-US" sz="2000" b="1" noProof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plan </a:t>
            </a:r>
            <a:r>
              <a:rPr lang="en-US" sz="20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without our solution : (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₹1,16,000 - ₹1,77,000)</a:t>
            </a:r>
            <a:endParaRPr lang="en-US" sz="2000" b="1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xmlns="" id="{5DBCE864-823D-4A13-9607-5DA1F0ED5FB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611569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Crafters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9772" y="2396483"/>
            <a:ext cx="4776799" cy="250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6119446" y="1434906"/>
            <a:ext cx="5931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Monthy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plan with our solution : (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₹27,500 - ₹45,000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19446" y="2396483"/>
            <a:ext cx="5332907" cy="250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329773" y="5584874"/>
            <a:ext cx="11861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With the help of our solution we can save about </a:t>
            </a:r>
            <a:r>
              <a:rPr lang="en-US" b="1" dirty="0" smtClean="0">
                <a:solidFill>
                  <a:srgbClr val="FF0000"/>
                </a:solidFill>
              </a:rPr>
              <a:t>14,40,000 Rs </a:t>
            </a:r>
            <a:r>
              <a:rPr lang="en-US" b="1" dirty="0" smtClean="0"/>
              <a:t>per </a:t>
            </a:r>
            <a:r>
              <a:rPr lang="en-US" b="1" dirty="0" smtClean="0"/>
              <a:t>year</a:t>
            </a:r>
            <a:r>
              <a:rPr lang="en-US" b="1" dirty="0" smtClean="0"/>
              <a:t> </a:t>
            </a:r>
            <a:r>
              <a:rPr lang="en-US" b="1" dirty="0" err="1" smtClean="0"/>
              <a:t>appox</a:t>
            </a:r>
            <a:r>
              <a:rPr lang="en-US" b="1" dirty="0" smtClean="0"/>
              <a:t>,  due to creating NLP module from scratch without fine tuning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75338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1230451"/>
            <a:ext cx="9385300" cy="5109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Benefits for </a:t>
            </a:r>
            <a:r>
              <a:rPr lang="en-US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BEL </a:t>
            </a:r>
            <a:r>
              <a:rPr lang="en-US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342900" lvl="0" indent="-342900" algn="just">
              <a:defRPr/>
            </a:pP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	- </a:t>
            </a:r>
            <a:r>
              <a:rPr lang="en-US" sz="16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Streamlined Operations:</a:t>
            </a: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Automate image processing, reduce manual intervention, and enhance workflows.</a:t>
            </a:r>
          </a:p>
          <a:p>
            <a:pPr marL="342900" lvl="0" indent="-342900" algn="just">
              <a:defRPr/>
            </a:pP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	- </a:t>
            </a:r>
            <a:r>
              <a:rPr lang="en-US" sz="16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Improved Security:</a:t>
            </a: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Real-time threat detection, quick decision making, and enhanced surveillance.</a:t>
            </a:r>
          </a:p>
          <a:p>
            <a:pPr marL="342900" lvl="0" indent="-342900" algn="just">
              <a:defRPr/>
            </a:pP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	- </a:t>
            </a:r>
            <a:r>
              <a:rPr lang="en-US" sz="16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Enhanced Customer Support:</a:t>
            </a: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Automated equipment diagnostics, real-time assistance, and improved customer satisfaction.</a:t>
            </a:r>
          </a:p>
          <a:p>
            <a:pPr marL="342900" lvl="0" indent="-342900" algn="just">
              <a:defRPr/>
            </a:pP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	- </a:t>
            </a:r>
            <a:r>
              <a:rPr lang="en-US" sz="16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Training and Maintenance:</a:t>
            </a: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Visual training aid, proactive maintenance, and improved equipment reliability.</a:t>
            </a:r>
          </a:p>
          <a:p>
            <a:pPr marL="342900" lvl="0" indent="-342900" algn="just">
              <a:buFont typeface="Arial" pitchFamily="34" charset="0"/>
              <a:buChar char="•"/>
              <a:defRPr/>
            </a:pPr>
            <a:r>
              <a:rPr lang="en-US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Impact on BEL </a:t>
            </a:r>
            <a:r>
              <a:rPr lang="en-US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Customers </a:t>
            </a:r>
            <a:r>
              <a:rPr lang="en-US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342900" lvl="0" indent="-342900" algn="just">
              <a:defRPr/>
            </a:pPr>
            <a:r>
              <a:rPr lang="en-US" sz="16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	-  Faster Issue Resolution:</a:t>
            </a: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Quick diagnosis, efficient support, and reduced downtime.</a:t>
            </a:r>
          </a:p>
          <a:p>
            <a:pPr marL="342900" lvl="0" indent="-342900" algn="just">
              <a:defRPr/>
            </a:pP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	- </a:t>
            </a:r>
            <a:r>
              <a:rPr lang="en-US" sz="16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Enhanced Product Security:</a:t>
            </a: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Product integrity, surveillance feedback, and quality assurance.</a:t>
            </a:r>
          </a:p>
          <a:p>
            <a:pPr marL="342900" lvl="0" indent="-342900" algn="just">
              <a:defRPr/>
            </a:pP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	- </a:t>
            </a:r>
            <a:r>
              <a:rPr lang="en-US" sz="16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Improved User Experience:</a:t>
            </a: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Ease of use, 24/7 assistance, and continuous support.</a:t>
            </a:r>
          </a:p>
          <a:p>
            <a:pPr marL="342900" lvl="0" indent="-342900" algn="just">
              <a:defRPr/>
            </a:pP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	- </a:t>
            </a:r>
            <a:r>
              <a:rPr lang="en-US" sz="16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Real-Time Monitoring:</a:t>
            </a: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Critical infrastructure monitoring, added layer of defense, and national security.</a:t>
            </a:r>
          </a:p>
          <a:p>
            <a:pPr marL="342900" lvl="0" indent="-342900" algn="just">
              <a:buFont typeface="Arial" pitchFamily="34" charset="0"/>
              <a:buChar char="•"/>
              <a:defRPr/>
            </a:pPr>
            <a:r>
              <a:rPr lang="en-US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Long-Term Strategic Impact :</a:t>
            </a: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342900" lvl="0" indent="-342900" algn="just">
              <a:defRPr/>
            </a:pP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	- </a:t>
            </a:r>
            <a:r>
              <a:rPr lang="en-US" sz="16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Scalability:</a:t>
            </a: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Expand applications in various sectors.</a:t>
            </a:r>
          </a:p>
          <a:p>
            <a:pPr marL="342900" lvl="0" indent="-342900" algn="just">
              <a:defRPr/>
            </a:pP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	- </a:t>
            </a:r>
            <a:r>
              <a:rPr lang="en-US" sz="16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Data-Driven Insights:</a:t>
            </a: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Improve products, optimize support, and enhance operational efficiency.</a:t>
            </a:r>
          </a:p>
          <a:p>
            <a:pPr marL="342900" lvl="0" indent="-342900" algn="just">
              <a:defRPr/>
            </a:pP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	- </a:t>
            </a:r>
            <a:r>
              <a:rPr lang="en-US" sz="16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National Security:</a:t>
            </a: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Bolster national security initiatives with advanced image recognition and NLP 	capabilities.</a:t>
            </a:r>
            <a:endParaRPr lang="en-US" sz="16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xmlns="" id="{5DBCE864-823D-4A13-9607-5DA1F0ED5FB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442756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crafters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9714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b="1" dirty="0" smtClean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CURRENT PROGRESS &amp; REFERENCES</a:t>
            </a:r>
            <a:endParaRPr lang="en-US" sz="28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1420837"/>
            <a:ext cx="56505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Accuracy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 of our current </a:t>
            </a:r>
            <a:r>
              <a:rPr lang="en-US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RNN</a:t>
            </a:r>
            <a:r>
              <a:rPr kumimoji="0" lang="en-US" b="0" i="0" u="none" strike="noStrike" kern="1200" cap="none" spc="0" normalizeH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 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model is 99.9994%  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  <a:sym typeface="Wingdings" pitchFamily="2" charset="2"/>
              </a:rPr>
              <a:t>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xmlns="" id="{5DBCE864-823D-4A13-9607-5DA1F0ED5FB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609600" y="288041"/>
            <a:ext cx="1583433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crafters</a:t>
            </a:r>
            <a:endParaRPr lang="en-IN" dirty="0"/>
          </a:p>
        </p:txBody>
      </p:sp>
      <p:pic>
        <p:nvPicPr>
          <p:cNvPr id="11" name="Picture 10" descr="Screenshot (669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1" y="1790169"/>
            <a:ext cx="5326966" cy="303504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60123" y="1420838"/>
            <a:ext cx="5790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Demo of our model (currently working in GUI of this </a:t>
            </a:r>
            <a:r>
              <a:rPr lang="en-US" dirty="0" err="1" smtClean="0"/>
              <a:t>chatbot</a:t>
            </a:r>
            <a:r>
              <a:rPr lang="en-US" dirty="0" smtClean="0"/>
              <a:t> and image Classifier</a:t>
            </a:r>
            <a:endParaRPr lang="en-US" dirty="0"/>
          </a:p>
        </p:txBody>
      </p:sp>
      <p:pic>
        <p:nvPicPr>
          <p:cNvPr id="13" name="Picture 12" descr="Screenshot (670)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0123" y="2067169"/>
            <a:ext cx="5790363" cy="317248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09600" y="5471886"/>
            <a:ext cx="1076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References :  chatgpt.com, meta.ai (for server price prediction and text of this PPT </a:t>
            </a:r>
            <a:r>
              <a:rPr lang="en-US" dirty="0" err="1" smtClean="0"/>
              <a:t>preasention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2400" b="1" dirty="0" smtClean="0">
                <a:solidFill>
                  <a:srgbClr val="FFC000"/>
                </a:solidFill>
              </a:rPr>
              <a:t>thank you all </a:t>
            </a:r>
            <a:r>
              <a:rPr lang="en-US" sz="2400" b="1" dirty="0" smtClean="0">
                <a:solidFill>
                  <a:srgbClr val="FFC000"/>
                </a:solidFill>
              </a:rPr>
              <a:t>😊</a:t>
            </a:r>
            <a:r>
              <a:rPr lang="en-US" sz="2400" b="1" dirty="0" smtClean="0">
                <a:solidFill>
                  <a:srgbClr val="FFC000"/>
                </a:solidFill>
              </a:rPr>
              <a:t>: : </a:t>
            </a:r>
            <a:r>
              <a:rPr lang="en-US" sz="2400" b="1" dirty="0" smtClean="0">
                <a:solidFill>
                  <a:srgbClr val="FFC000"/>
                </a:solidFill>
              </a:rPr>
              <a:t>any question ?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678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7580</TotalTime>
  <Words>324</Words>
  <Application>Microsoft Office PowerPoint</Application>
  <PresentationFormat>Custom</PresentationFormat>
  <Paragraphs>81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SMART INDIA HACKATHON 2024</vt:lpstr>
      <vt:lpstr> IDEA TITLE</vt:lpstr>
      <vt:lpstr>TECHNICAL APPROACH</vt:lpstr>
      <vt:lpstr>FEASIBILITY AND VIABILITY</vt:lpstr>
      <vt:lpstr>IMPACT AND BENEFITS</vt:lpstr>
      <vt:lpstr>CURRENT PROGRESS &amp; REFERENCES</vt:lpstr>
    </vt:vector>
  </TitlesOfParts>
  <Manager/>
  <Company>Crowdfunder, Inc.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HP</cp:lastModifiedBy>
  <cp:revision>162</cp:revision>
  <dcterms:created xsi:type="dcterms:W3CDTF">2013-12-12T18:46:50Z</dcterms:created>
  <dcterms:modified xsi:type="dcterms:W3CDTF">2024-09-08T06:22:24Z</dcterms:modified>
  <cp:category/>
</cp:coreProperties>
</file>