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authors.xml" ContentType="application/vnd.ms-powerpoint.author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1"/>
  </p:notesMasterIdLst>
  <p:sldIdLst>
    <p:sldId id="530" r:id="rId5"/>
    <p:sldId id="531" r:id="rId6"/>
    <p:sldId id="553" r:id="rId7"/>
    <p:sldId id="533" r:id="rId8"/>
    <p:sldId id="549" r:id="rId9"/>
    <p:sldId id="534" r:id="rId10"/>
    <p:sldId id="547" r:id="rId11"/>
    <p:sldId id="554" r:id="rId12"/>
    <p:sldId id="555" r:id="rId13"/>
    <p:sldId id="548" r:id="rId14"/>
    <p:sldId id="551" r:id="rId15"/>
    <p:sldId id="552" r:id="rId16"/>
    <p:sldId id="556" r:id="rId17"/>
    <p:sldId id="550" r:id="rId18"/>
    <p:sldId id="543" r:id="rId19"/>
    <p:sldId id="54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422"/>
  </p:normalViewPr>
  <p:slideViewPr>
    <p:cSldViewPr snapToGrid="0">
      <p:cViewPr>
        <p:scale>
          <a:sx n="70" d="100"/>
          <a:sy n="70" d="100"/>
        </p:scale>
        <p:origin x="-72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pPr/>
              <a:t>7/13/2024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=""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=""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=""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=""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=""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=""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=""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=""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=""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=""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=""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=""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=""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=""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=""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=""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=""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=""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=""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=""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=""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=""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=""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=""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=""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=""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=""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=""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=""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=""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=""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=""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=""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=""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=""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=""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=""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=""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=""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=""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=""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=""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=""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=""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=""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=""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=""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=""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=""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=""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=""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=""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=""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=""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=""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=""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=""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=""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=""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=""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=""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=""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=""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=""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=""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=""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=""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=""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=""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=""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=""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=""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=""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=""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=""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=""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=""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=""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=""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=""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=""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=""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=""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=""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=""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=""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=""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=""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1">
            <a:extLst>
              <a:ext uri="{FF2B5EF4-FFF2-40B4-BE49-F238E27FC236}">
                <a16:creationId xmlns=""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1">
            <a:extLst>
              <a:ext uri="{FF2B5EF4-FFF2-40B4-BE49-F238E27FC236}">
                <a16:creationId xmlns=""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1">
            <a:extLst>
              <a:ext uri="{FF2B5EF4-FFF2-40B4-BE49-F238E27FC236}">
                <a16:creationId xmlns=""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1">
            <a:extLst>
              <a:ext uri="{FF2B5EF4-FFF2-40B4-BE49-F238E27FC236}">
                <a16:creationId xmlns=""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=""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=""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=""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ideo" Target="file:///G:\xampp\htdocs\iot_food\marketing\Demo.mp4" TargetMode="Externa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x.com/mr_mark_of_ind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linkedin.com/in/sandeep-prajapati-391604218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4.xml"/><Relationship Id="rId1" Type="http://schemas.openxmlformats.org/officeDocument/2006/relationships/video" Target="file:///G:\xampp\htdocs\iot_food\marketing\food_box.mp4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4.xml"/><Relationship Id="rId1" Type="http://schemas.openxmlformats.org/officeDocument/2006/relationships/video" Target="file:///G:\xampp\htdocs\iot_food\marketing\notification.mp4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-Based Leftover Food Donation Solution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-- </a:t>
            </a:r>
            <a:r>
              <a:rPr lang="en-US" dirty="0" err="1" smtClean="0"/>
              <a:t>Sandeep</a:t>
            </a:r>
            <a:r>
              <a:rPr lang="en-US" dirty="0" smtClean="0"/>
              <a:t> </a:t>
            </a:r>
            <a:r>
              <a:rPr lang="en-US" dirty="0" err="1" smtClean="0"/>
              <a:t>Prajapati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23491119"/>
      </p:ext>
    </p:extLst>
  </p:cSld>
  <p:clrMapOvr>
    <a:masterClrMapping/>
  </p:clrMapOvr>
  <p:transition>
    <p:wipe dir="d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It Works (cont.)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381" y="3803904"/>
            <a:ext cx="5700225" cy="2801612"/>
          </a:xfrm>
        </p:spPr>
        <p:txBody>
          <a:bodyPr/>
          <a:lstStyle/>
          <a:p>
            <a:pPr algn="l"/>
            <a:r>
              <a:rPr lang="en-US" b="1" dirty="0" smtClean="0"/>
              <a:t>Step 5</a:t>
            </a:r>
            <a:r>
              <a:rPr lang="en-US" dirty="0" smtClean="0"/>
              <a:t>: Food Collection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Once food is taken from a box, the LED light turns off, and the data is automatically removed from the website.</a:t>
            </a:r>
            <a:endParaRPr lang="en-US" dirty="0"/>
          </a:p>
        </p:txBody>
      </p:sp>
      <p:pic>
        <p:nvPicPr>
          <p:cNvPr id="4" name="Picture 3" descr="collection_foo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217" y="3603009"/>
            <a:ext cx="3009332" cy="30093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48476299"/>
      </p:ext>
    </p:extLst>
  </p:cSld>
  <p:clrMapOvr>
    <a:masterClrMapping/>
  </p:clrMapOvr>
  <p:transition>
    <p:wipe dir="d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3879" y="2029968"/>
            <a:ext cx="9682716" cy="1069848"/>
          </a:xfrm>
        </p:spPr>
        <p:txBody>
          <a:bodyPr/>
          <a:lstStyle/>
          <a:p>
            <a:r>
              <a:rPr lang="en-US" dirty="0" smtClean="0"/>
              <a:t>Story Behind the 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381" y="3803904"/>
            <a:ext cx="9826610" cy="2628794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 Inspired by a documentary on the global food crisis, I decided to create a solution for better food management and distribution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Approximately 800,000,000 people lack adequate food, and 300,000,000 are children kid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48476299"/>
      </p:ext>
    </p:extLst>
  </p:cSld>
  <p:clrMapOvr>
    <a:masterClrMapping/>
  </p:clrMapOvr>
  <p:transition>
    <p:wipe dir="d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3879" y="2029968"/>
            <a:ext cx="9682716" cy="1069848"/>
          </a:xfrm>
        </p:spPr>
        <p:txBody>
          <a:bodyPr/>
          <a:lstStyle/>
          <a:p>
            <a:r>
              <a:rPr lang="en-US" dirty="0" smtClean="0"/>
              <a:t>Features of the Website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381" y="3803904"/>
            <a:ext cx="5552321" cy="2628794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sz="1600" b="1" dirty="0" smtClean="0"/>
              <a:t>Code Generation</a:t>
            </a:r>
            <a:r>
              <a:rPr lang="en-US" sz="1600" dirty="0" smtClean="0"/>
              <a:t>: Generate and paste a code for your food donation box.</a:t>
            </a:r>
          </a:p>
          <a:p>
            <a:pPr algn="l">
              <a:buFont typeface="Arial" pitchFamily="34" charset="0"/>
              <a:buChar char="•"/>
            </a:pPr>
            <a:r>
              <a:rPr lang="en-US" sz="1600" b="1" dirty="0" smtClean="0"/>
              <a:t>Location-Based Search</a:t>
            </a:r>
            <a:r>
              <a:rPr lang="en-US" sz="1600" dirty="0" smtClean="0"/>
              <a:t>: Search for available food within a 2 km range.</a:t>
            </a:r>
          </a:p>
          <a:p>
            <a:pPr algn="l">
              <a:buFont typeface="Arial" pitchFamily="34" charset="0"/>
              <a:buChar char="•"/>
            </a:pPr>
            <a:r>
              <a:rPr lang="en-US" sz="1600" b="1" dirty="0" smtClean="0"/>
              <a:t>User-Friendly Design</a:t>
            </a:r>
            <a:r>
              <a:rPr lang="en-US" sz="1600" dirty="0" smtClean="0"/>
              <a:t>: Easy and intuitive interface.</a:t>
            </a:r>
          </a:p>
          <a:p>
            <a:pPr algn="l">
              <a:buFont typeface="Arial" pitchFamily="34" charset="0"/>
              <a:buChar char="•"/>
            </a:pPr>
            <a:r>
              <a:rPr lang="en-US" sz="1600" b="1" dirty="0" smtClean="0"/>
              <a:t>Automated Records</a:t>
            </a:r>
            <a:r>
              <a:rPr lang="en-US" sz="1600" dirty="0" smtClean="0"/>
              <a:t>: Records generated and maintained by </a:t>
            </a:r>
            <a:r>
              <a:rPr lang="en-US" sz="1600" dirty="0" err="1" smtClean="0"/>
              <a:t>IoT</a:t>
            </a:r>
            <a:r>
              <a:rPr lang="en-US" sz="1600" dirty="0" smtClean="0"/>
              <a:t> devices.</a:t>
            </a:r>
          </a:p>
          <a:p>
            <a:pPr algn="l">
              <a:buFont typeface="Arial" pitchFamily="34" charset="0"/>
              <a:buChar char="•"/>
            </a:pPr>
            <a:r>
              <a:rPr lang="en-US" sz="1600" b="1" dirty="0" smtClean="0"/>
              <a:t>Embedded System Design</a:t>
            </a:r>
            <a:r>
              <a:rPr lang="en-US" sz="1600" dirty="0" smtClean="0"/>
              <a:t>: Integration of </a:t>
            </a:r>
            <a:r>
              <a:rPr lang="en-US" sz="1600" dirty="0" err="1" smtClean="0"/>
              <a:t>IoT</a:t>
            </a:r>
            <a:r>
              <a:rPr lang="en-US" sz="1600" dirty="0" smtClean="0"/>
              <a:t> and web technology for seamless operation.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548476299"/>
      </p:ext>
    </p:extLst>
  </p:cSld>
  <p:clrMapOvr>
    <a:masterClrMapping/>
  </p:clrMapOvr>
  <p:transition>
    <p:wipe dir="d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n w="28575">
                  <a:noFill/>
                  <a:prstDash val="solid"/>
                </a:ln>
                <a:latin typeface="Tw Cen MT" panose="020B0602020104020603" pitchFamily="34" charset="77"/>
              </a:rPr>
              <a:t>Demo</a:t>
            </a:r>
            <a:r>
              <a:rPr lang="en-US" sz="4000" b="1" spc="600" dirty="0" smtClean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		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3" y="6190488"/>
            <a:ext cx="3232199" cy="264903"/>
          </a:xfrm>
        </p:spPr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-Based Leftover Food Donation Solution</a:t>
            </a:r>
            <a:endParaRPr lang="en-US" dirty="0"/>
          </a:p>
        </p:txBody>
      </p:sp>
      <p:pic>
        <p:nvPicPr>
          <p:cNvPr id="6" name="Demo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55844" y="1856096"/>
            <a:ext cx="8639033" cy="43263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48027083"/>
      </p:ext>
    </p:extLst>
  </p:cSld>
  <p:clrMapOvr>
    <a:masterClrMapping/>
  </p:clrMapOvr>
  <p:transition>
    <p:wipe dir="d"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Aspirations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31605EE-24B6-95D8-DE5E-BEC2F03ECE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Feeding India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E22F651-7ABC-015D-B5C4-622708A64C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 non-profit organization that provides meals to people in need across India, with a focus on reducing hunger and malnutrition among underserved communities.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A1E0F07-3291-4EE2-1286-04C97165B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Akshaya</a:t>
            </a:r>
            <a:r>
              <a:rPr lang="en-US" dirty="0" smtClean="0"/>
              <a:t> </a:t>
            </a:r>
            <a:r>
              <a:rPr lang="en-US" dirty="0" err="1" smtClean="0"/>
              <a:t>Patra</a:t>
            </a:r>
            <a:r>
              <a:rPr lang="en-US" dirty="0" smtClean="0"/>
              <a:t> Foundation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DF22CC9-1295-2B21-05A9-68A44E669B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 non-profit organization that provides mid-day meals to children studying in government schools and government-aided schools, with the aim of countering malnutrition and supporting the Right to Education.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9F57080-19CA-8BBA-6050-8494551D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 love NGO</a:t>
            </a:r>
          </a:p>
        </p:txBody>
      </p:sp>
    </p:spTree>
    <p:extLst>
      <p:ext uri="{BB962C8B-B14F-4D97-AF65-F5344CB8AC3E}">
        <p14:creationId xmlns="" xmlns:p14="http://schemas.microsoft.com/office/powerpoint/2010/main" val="765210901"/>
      </p:ext>
    </p:extLst>
  </p:cSld>
  <p:clrMapOvr>
    <a:masterClrMapping/>
  </p:clrMapOvr>
  <p:transition>
    <p:wipe dir="d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F9C1627-7A56-025E-482D-E2AB014ED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Continuously enhancing features like using loudspeakers instead of LED lights.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Integrating AI models to predict the correct amount of food to cook for events.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Committed to making a difference in food management and distribution.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58759625"/>
      </p:ext>
    </p:extLst>
  </p:cSld>
  <p:clrMapOvr>
    <a:masterClrMapping/>
  </p:clrMapOvr>
  <p:transition>
    <p:wipe dir="d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8173" y="1938119"/>
            <a:ext cx="4718304" cy="1069848"/>
          </a:xfrm>
        </p:spPr>
        <p:txBody>
          <a:bodyPr/>
          <a:lstStyle/>
          <a:p>
            <a:r>
              <a:rPr lang="en-US" sz="4800" b="1" spc="600" dirty="0" smtClean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3570" y="3374136"/>
            <a:ext cx="6387152" cy="3483864"/>
          </a:xfrm>
        </p:spPr>
        <p:txBody>
          <a:bodyPr/>
          <a:lstStyle/>
          <a:p>
            <a:pPr algn="l"/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Sandeep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Prajapati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​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6392424180sandeep@gmail.com</a:t>
            </a:r>
            <a:endParaRPr lang="en-US" dirty="0">
              <a:latin typeface="Segoe UI Light" panose="020B0502040204020203" pitchFamily="34" charset="0"/>
              <a:ea typeface="Calibri"/>
              <a:cs typeface="Segoe UI Light" panose="020B0502040204020203" pitchFamily="34" charset="0"/>
            </a:endParaRPr>
          </a:p>
          <a:p>
            <a:pPr algn="l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+916392424180</a:t>
            </a:r>
          </a:p>
          <a:p>
            <a:r>
              <a:rPr lang="en-US" dirty="0" smtClean="0"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hlinkClick r:id="rId3"/>
              </a:rPr>
              <a:t>https://x.com/mr_mark_of_ind</a:t>
            </a:r>
            <a:endParaRPr lang="en-US" dirty="0" smtClean="0">
              <a:latin typeface="Segoe UI Light" panose="020B0502040204020203" pitchFamily="34" charset="0"/>
              <a:ea typeface="Calibri"/>
              <a:cs typeface="Segoe UI Light" panose="020B0502040204020203" pitchFamily="34" charset="0"/>
            </a:endParaRPr>
          </a:p>
          <a:p>
            <a:r>
              <a:rPr lang="en-US" dirty="0" smtClean="0"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hlinkClick r:id="rId4"/>
              </a:rPr>
              <a:t>https://www.linkedin.com/in/sandeep-prajapati-391604218/</a:t>
            </a:r>
            <a:endParaRPr lang="en-US" dirty="0" smtClean="0">
              <a:latin typeface="Segoe UI Light" panose="020B0502040204020203" pitchFamily="34" charset="0"/>
              <a:ea typeface="Calibri"/>
              <a:cs typeface="Segoe UI Light" panose="020B0502040204020203" pitchFamily="34" charset="0"/>
            </a:endParaRPr>
          </a:p>
          <a:p>
            <a:r>
              <a:rPr lang="en-US" dirty="0" smtClean="0"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</a:rPr>
              <a:t>https://github.com/sandeeep-prajapati/</a:t>
            </a:r>
            <a:endParaRPr lang="en-US" dirty="0">
              <a:latin typeface="Segoe UI Light" panose="020B0502040204020203" pitchFamily="34" charset="0"/>
              <a:ea typeface="Calibri"/>
              <a:cs typeface="Segoe UI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77701230"/>
      </p:ext>
    </p:extLst>
  </p:cSld>
  <p:clrMapOvr>
    <a:masterClrMapping/>
  </p:clrMapOvr>
  <p:transition>
    <p:wipe dir="d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600" dirty="0" smtClean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		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1" y="2006222"/>
            <a:ext cx="7160133" cy="3470654"/>
          </a:xfrm>
        </p:spPr>
        <p:txBody>
          <a:bodyPr/>
          <a:lstStyle/>
          <a:p>
            <a:pPr marL="342900" indent="-342900"/>
            <a:r>
              <a:rPr lang="en-US" sz="1600" dirty="0" smtClean="0"/>
              <a:t>Introduction</a:t>
            </a:r>
            <a:endParaRPr lang="en-US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/>
            <a:r>
              <a:rPr lang="en-US" sz="1600" dirty="0" smtClean="0"/>
              <a:t>How It Works</a:t>
            </a:r>
            <a:endParaRPr lang="en-US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/>
            <a:r>
              <a:rPr lang="en-US" sz="1600" dirty="0" smtClean="0"/>
              <a:t>Story Behind the Project</a:t>
            </a:r>
            <a:endParaRPr lang="en-US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/>
            <a:r>
              <a:rPr lang="en-US" sz="1600" dirty="0" smtClean="0"/>
              <a:t>Technology Used</a:t>
            </a:r>
          </a:p>
          <a:p>
            <a:pPr marL="342900" indent="-342900"/>
            <a:r>
              <a:rPr lang="en-US" sz="1600" dirty="0" smtClean="0"/>
              <a:t>Features of the Website</a:t>
            </a:r>
          </a:p>
          <a:p>
            <a:pPr marL="342900" indent="-342900"/>
            <a:r>
              <a:rPr lang="en-US" sz="1600" dirty="0" smtClean="0"/>
              <a:t>Future Aspirations</a:t>
            </a:r>
          </a:p>
          <a:p>
            <a:pPr marL="342900" indent="-342900"/>
            <a:r>
              <a:rPr lang="en-US" sz="1600" dirty="0" smtClean="0"/>
              <a:t>Demo</a:t>
            </a:r>
          </a:p>
          <a:p>
            <a:pPr marL="342900" indent="-342900"/>
            <a:r>
              <a:rPr lang="en-US" sz="1600" dirty="0" smtClean="0"/>
              <a:t>Conclusion</a:t>
            </a:r>
            <a:endParaRPr lang="en-US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3" y="6190488"/>
            <a:ext cx="3232199" cy="264903"/>
          </a:xfrm>
        </p:spPr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-Based Leftover Food Donation Solution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48027083"/>
      </p:ext>
    </p:extLst>
  </p:cSld>
  <p:clrMapOvr>
    <a:masterClrMapping/>
  </p:clrMapOvr>
  <p:transition>
    <p:wipe dir="d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B4C44EC9-F730-00B6-E479-530EC276D8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1497321" y="2736484"/>
            <a:ext cx="1512407" cy="938717"/>
            <a:chOff x="4779792" y="2384561"/>
            <a:chExt cx="3365480" cy="2088878"/>
          </a:xfrm>
          <a:solidFill>
            <a:schemeClr val="accent6">
              <a:alpha val="50231"/>
            </a:schemeClr>
          </a:solidFill>
        </p:grpSpPr>
        <p:sp>
          <p:nvSpPr>
            <p:cNvPr id="5" name="Freeform 4">
              <a:extLst>
                <a:ext uri="{FF2B5EF4-FFF2-40B4-BE49-F238E27FC236}">
                  <a16:creationId xmlns="" xmlns:a16="http://schemas.microsoft.com/office/drawing/2014/main" id="{8B6D2F8E-4F98-B89F-E4FB-DD9F900821E1}"/>
                </a:ext>
              </a:extLst>
            </p:cNvPr>
            <p:cNvSpPr/>
            <p:nvPr/>
          </p:nvSpPr>
          <p:spPr>
            <a:xfrm flipH="1">
              <a:off x="6582137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="" xmlns:a16="http://schemas.microsoft.com/office/drawing/2014/main" id="{99EBD7AD-ED91-CC5F-0110-3EE43A60F946}"/>
                </a:ext>
              </a:extLst>
            </p:cNvPr>
            <p:cNvSpPr/>
            <p:nvPr/>
          </p:nvSpPr>
          <p:spPr>
            <a:xfrm flipH="1">
              <a:off x="4779792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56B0BED4-B4D2-A8C2-9E8E-FA7D1819E1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99707" y="3205843"/>
            <a:ext cx="1512408" cy="938718"/>
            <a:chOff x="4779792" y="2384561"/>
            <a:chExt cx="3365480" cy="2088878"/>
          </a:xfrm>
          <a:solidFill>
            <a:schemeClr val="accent1">
              <a:alpha val="48174"/>
            </a:schemeClr>
          </a:solidFill>
        </p:grpSpPr>
        <p:sp>
          <p:nvSpPr>
            <p:cNvPr id="8" name="Freeform 1">
              <a:extLst>
                <a:ext uri="{FF2B5EF4-FFF2-40B4-BE49-F238E27FC236}">
                  <a16:creationId xmlns="" xmlns:a16="http://schemas.microsoft.com/office/drawing/2014/main" id="{B542C6FD-B908-03BB-DE9D-1E76EE849265}"/>
                </a:ext>
              </a:extLst>
            </p:cNvPr>
            <p:cNvSpPr/>
            <p:nvPr/>
          </p:nvSpPr>
          <p:spPr>
            <a:xfrm flipH="1">
              <a:off x="6582137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21">
              <a:extLst>
                <a:ext uri="{FF2B5EF4-FFF2-40B4-BE49-F238E27FC236}">
                  <a16:creationId xmlns="" xmlns:a16="http://schemas.microsoft.com/office/drawing/2014/main" id="{594F7F18-2B8D-7493-904B-1BD252DFC677}"/>
                </a:ext>
              </a:extLst>
            </p:cNvPr>
            <p:cNvSpPr/>
            <p:nvPr/>
          </p:nvSpPr>
          <p:spPr>
            <a:xfrm flipH="1">
              <a:off x="4779792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4F090D-C862-CF85-1001-A82E543655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 rise by lifting others.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CE82C04-6445-9E02-B0E8-8D809278C3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-Robert Ingersoll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13210011"/>
      </p:ext>
    </p:extLst>
  </p:cSld>
  <p:clrMapOvr>
    <a:masterClrMapping/>
  </p:clrMapOvr>
  <p:transition>
    <p:wipe dir="d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INTRODUCTION: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Brief overview of the project :</a:t>
            </a:r>
          </a:p>
          <a:p>
            <a:r>
              <a:rPr lang="en-US" dirty="0" smtClean="0"/>
              <a:t>Developed an </a:t>
            </a:r>
            <a:r>
              <a:rPr lang="en-US" dirty="0" err="1" smtClean="0"/>
              <a:t>IoT</a:t>
            </a:r>
            <a:r>
              <a:rPr lang="en-US" dirty="0" smtClean="0"/>
              <a:t>-based solution to donate leftover food efficiently and effectively.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80759881"/>
      </p:ext>
    </p:extLst>
  </p:cSld>
  <p:clrMapOvr>
    <a:masterClrMapping/>
  </p:clrMapOvr>
  <p:transition>
    <p:wipe dir="d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05">
            <a:extLst>
              <a:ext uri="{FF2B5EF4-FFF2-40B4-BE49-F238E27FC236}">
                <a16:creationId xmlns="" xmlns:a16="http://schemas.microsoft.com/office/drawing/2014/main" id="{734F8B63-0C1D-770B-CA9D-EE7ACF81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use </a:t>
            </a:r>
            <a:r>
              <a:rPr lang="en-US" dirty="0" err="1" smtClean="0"/>
              <a:t>iot</a:t>
            </a:r>
            <a:r>
              <a:rPr lang="en-US" dirty="0" smtClean="0"/>
              <a:t> based food donation portal</a:t>
            </a:r>
            <a:endParaRPr lang="en-US" dirty="0"/>
          </a:p>
        </p:txBody>
      </p:sp>
      <p:sp>
        <p:nvSpPr>
          <p:cNvPr id="139" name="Slide Number Placeholder 138">
            <a:extLst>
              <a:ext uri="{FF2B5EF4-FFF2-40B4-BE49-F238E27FC236}">
                <a16:creationId xmlns="" xmlns:a16="http://schemas.microsoft.com/office/drawing/2014/main" id="{0C6CCCC3-BCC9-AE9B-C2AE-4D9986B5F8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CF4EECB-47E7-26A0-F3A1-ACAE7AEE57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133" name="Text Placeholder 132">
            <a:extLst>
              <a:ext uri="{FF2B5EF4-FFF2-40B4-BE49-F238E27FC236}">
                <a16:creationId xmlns="" xmlns:a16="http://schemas.microsoft.com/office/drawing/2014/main" id="{0D7DF893-CDC1-A213-86BF-C9C73F979CC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C2F0535-53EA-30FB-770D-0C92BEEF3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Step 2</a:t>
            </a:r>
          </a:p>
        </p:txBody>
      </p:sp>
      <p:sp>
        <p:nvSpPr>
          <p:cNvPr id="134" name="Text Placeholder 133">
            <a:extLst>
              <a:ext uri="{FF2B5EF4-FFF2-40B4-BE49-F238E27FC236}">
                <a16:creationId xmlns="" xmlns:a16="http://schemas.microsoft.com/office/drawing/2014/main" id="{9CE100CE-4574-F901-234D-B9BEED642B9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1511481-29C6-275B-963E-B5AF2E87ADA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/>
              <a:t>Step 3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="" xmlns:a16="http://schemas.microsoft.com/office/drawing/2014/main" id="{288EBDBE-0ABC-82CE-4598-09F65E315A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2F32973A-CF94-1C2B-BB12-B563173CC7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/>
              <a:t>Step 4</a:t>
            </a:r>
          </a:p>
        </p:txBody>
      </p:sp>
      <p:sp>
        <p:nvSpPr>
          <p:cNvPr id="136" name="Text Placeholder 135">
            <a:extLst>
              <a:ext uri="{FF2B5EF4-FFF2-40B4-BE49-F238E27FC236}">
                <a16:creationId xmlns="" xmlns:a16="http://schemas.microsoft.com/office/drawing/2014/main" id="{14F6CD04-2A18-A6BD-AAB9-1D30D156339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CE7AA813-84F0-DB50-F6B6-A29A94662D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en-US" dirty="0"/>
              <a:t>Step 5</a:t>
            </a:r>
          </a:p>
        </p:txBody>
      </p:sp>
      <p:sp>
        <p:nvSpPr>
          <p:cNvPr id="137" name="Text Placeholder 136">
            <a:extLst>
              <a:ext uri="{FF2B5EF4-FFF2-40B4-BE49-F238E27FC236}">
                <a16:creationId xmlns="" xmlns:a16="http://schemas.microsoft.com/office/drawing/2014/main" id="{C171CBDB-4593-F4D1-30E9-A47F4C7CA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9" name="Text Placeholder 68">
            <a:extLst>
              <a:ext uri="{FF2B5EF4-FFF2-40B4-BE49-F238E27FC236}">
                <a16:creationId xmlns="" xmlns:a16="http://schemas.microsoft.com/office/drawing/2014/main" id="{4BBDF45D-9B32-0154-7602-2C43DAF6C0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Food Detection</a:t>
            </a:r>
            <a:endParaRPr lang="en-US" dirty="0"/>
          </a:p>
        </p:txBody>
      </p:sp>
      <p:sp>
        <p:nvSpPr>
          <p:cNvPr id="70" name="Text Placeholder 69">
            <a:extLst>
              <a:ext uri="{FF2B5EF4-FFF2-40B4-BE49-F238E27FC236}">
                <a16:creationId xmlns="" xmlns:a16="http://schemas.microsoft.com/office/drawing/2014/main" id="{38FF6C9F-C7C5-37D5-4C61-BA14A636B7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Notification System (LED Light)</a:t>
            </a:r>
            <a:endParaRPr lang="en-US" dirty="0"/>
          </a:p>
        </p:txBody>
      </p:sp>
      <p:sp>
        <p:nvSpPr>
          <p:cNvPr id="71" name="Text Placeholder 70">
            <a:extLst>
              <a:ext uri="{FF2B5EF4-FFF2-40B4-BE49-F238E27FC236}">
                <a16:creationId xmlns="" xmlns:a16="http://schemas.microsoft.com/office/drawing/2014/main" id="{5973BD56-1612-983E-EA67-F4039B0620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Assistance for Non-Mobile Users</a:t>
            </a:r>
            <a:endParaRPr lang="en-US" dirty="0"/>
          </a:p>
        </p:txBody>
      </p:sp>
      <p:sp>
        <p:nvSpPr>
          <p:cNvPr id="72" name="Text Placeholder 71">
            <a:extLst>
              <a:ext uri="{FF2B5EF4-FFF2-40B4-BE49-F238E27FC236}">
                <a16:creationId xmlns="" xmlns:a16="http://schemas.microsoft.com/office/drawing/2014/main" id="{840CFADA-CAD6-2A04-5B15-5DB4DD6A84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Web Interface</a:t>
            </a:r>
            <a:endParaRPr lang="en-US" dirty="0"/>
          </a:p>
        </p:txBody>
      </p:sp>
      <p:sp>
        <p:nvSpPr>
          <p:cNvPr id="73" name="Text Placeholder 72">
            <a:extLst>
              <a:ext uri="{FF2B5EF4-FFF2-40B4-BE49-F238E27FC236}">
                <a16:creationId xmlns="" xmlns:a16="http://schemas.microsoft.com/office/drawing/2014/main" id="{DB3347BB-2913-A230-8362-2B778394E7C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-US" dirty="0" smtClean="0"/>
              <a:t>Food Collection</a:t>
            </a:r>
            <a:endParaRPr lang="en-US" dirty="0"/>
          </a:p>
        </p:txBody>
      </p:sp>
      <p:sp>
        <p:nvSpPr>
          <p:cNvPr id="138" name="Footer Placeholder 137">
            <a:extLst>
              <a:ext uri="{FF2B5EF4-FFF2-40B4-BE49-F238E27FC236}">
                <a16:creationId xmlns="" xmlns:a16="http://schemas.microsoft.com/office/drawing/2014/main" id="{8BC11123-4B26-8100-E85C-F218651524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pic>
        <p:nvPicPr>
          <p:cNvPr id="29" name="Picture Placeholder 28" descr="box1.png"/>
          <p:cNvPicPr>
            <a:picLocks noGrp="1" noChangeAspect="1"/>
          </p:cNvPicPr>
          <p:nvPr>
            <p:ph type="pic" sz="quarter" idx="22"/>
          </p:nvPr>
        </p:nvPicPr>
        <p:blipFill>
          <a:blip r:embed="rId3"/>
          <a:srcRect t="128" b="128"/>
          <a:stretch>
            <a:fillRect/>
          </a:stretch>
        </p:blipFill>
        <p:spPr/>
      </p:pic>
      <p:pic>
        <p:nvPicPr>
          <p:cNvPr id="31" name="Picture Placeholder 30" descr="notifation.png"/>
          <p:cNvPicPr>
            <a:picLocks noGrp="1" noChangeAspect="1"/>
          </p:cNvPicPr>
          <p:nvPr>
            <p:ph type="pic" sz="quarter" idx="23"/>
          </p:nvPr>
        </p:nvPicPr>
        <p:blipFill>
          <a:blip r:embed="rId4"/>
          <a:srcRect t="128" b="128"/>
          <a:stretch>
            <a:fillRect/>
          </a:stretch>
        </p:blipFill>
        <p:spPr/>
      </p:pic>
      <p:pic>
        <p:nvPicPr>
          <p:cNvPr id="33" name="Picture Placeholder 32" descr="handshake.png"/>
          <p:cNvPicPr>
            <a:picLocks noGrp="1" noChangeAspect="1"/>
          </p:cNvPicPr>
          <p:nvPr>
            <p:ph type="pic" sz="quarter" idx="24"/>
          </p:nvPr>
        </p:nvPicPr>
        <p:blipFill>
          <a:blip r:embed="rId5"/>
          <a:srcRect l="16992" r="16992"/>
          <a:stretch>
            <a:fillRect/>
          </a:stretch>
        </p:blipFill>
        <p:spPr/>
      </p:pic>
      <p:pic>
        <p:nvPicPr>
          <p:cNvPr id="35" name="Picture Placeholder 34" descr="monitor.png"/>
          <p:cNvPicPr>
            <a:picLocks noGrp="1" noChangeAspect="1"/>
          </p:cNvPicPr>
          <p:nvPr>
            <p:ph type="pic" sz="quarter" idx="25"/>
          </p:nvPr>
        </p:nvPicPr>
        <p:blipFill>
          <a:blip r:embed="rId6"/>
          <a:srcRect t="128" b="128"/>
          <a:stretch>
            <a:fillRect/>
          </a:stretch>
        </p:blipFill>
        <p:spPr/>
      </p:pic>
      <p:pic>
        <p:nvPicPr>
          <p:cNvPr id="37" name="Picture Placeholder 36" descr="plate.png"/>
          <p:cNvPicPr>
            <a:picLocks noGrp="1" noChangeAspect="1"/>
          </p:cNvPicPr>
          <p:nvPr>
            <p:ph type="pic" sz="quarter" idx="26"/>
          </p:nvPr>
        </p:nvPicPr>
        <p:blipFill>
          <a:blip r:embed="rId7"/>
          <a:srcRect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3510130985"/>
      </p:ext>
    </p:extLst>
  </p:cSld>
  <p:clrMapOvr>
    <a:masterClrMapping/>
  </p:clrMapOvr>
  <p:transition>
    <p:wipe dir="d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381" y="3803904"/>
            <a:ext cx="5658647" cy="3054096"/>
          </a:xfrm>
        </p:spPr>
        <p:txBody>
          <a:bodyPr/>
          <a:lstStyle/>
          <a:p>
            <a:pPr algn="l"/>
            <a:r>
              <a:rPr lang="en-US" b="1" dirty="0" smtClean="0"/>
              <a:t>Step 1</a:t>
            </a:r>
            <a:r>
              <a:rPr lang="en-US" dirty="0" smtClean="0"/>
              <a:t>: Food Detection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Place leftover food in a designated box with an ESP8266 microcontroller and ultrasonic sensor.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If food is detected, data is sent to the server.</a:t>
            </a:r>
            <a:endParaRPr lang="en-US" dirty="0"/>
          </a:p>
        </p:txBody>
      </p:sp>
      <p:pic>
        <p:nvPicPr>
          <p:cNvPr id="4" name="food_box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642746" y="3480179"/>
            <a:ext cx="3780430" cy="29479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48476299"/>
      </p:ext>
    </p:extLst>
  </p:cSld>
  <p:clrMapOvr>
    <a:masterClrMapping/>
  </p:clrMapOvr>
  <p:transition>
    <p:wipe dir="d"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It Works (cont.)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381" y="3803904"/>
            <a:ext cx="5658647" cy="3054096"/>
          </a:xfrm>
        </p:spPr>
        <p:txBody>
          <a:bodyPr/>
          <a:lstStyle/>
          <a:p>
            <a:pPr algn="l"/>
            <a:r>
              <a:rPr lang="en-US" b="1" dirty="0" smtClean="0"/>
              <a:t>Step 2</a:t>
            </a:r>
            <a:r>
              <a:rPr lang="en-US" dirty="0" smtClean="0"/>
              <a:t>: Notification System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The server informs food box indicators with LED lights.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"If food is available within a 2 km range, the LED turns on; otherwise, it stays off.</a:t>
            </a:r>
            <a:endParaRPr lang="en-US" dirty="0"/>
          </a:p>
        </p:txBody>
      </p:sp>
      <p:pic>
        <p:nvPicPr>
          <p:cNvPr id="4" name="notification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246961" y="3555243"/>
            <a:ext cx="3971499" cy="31048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48476299"/>
      </p:ext>
    </p:extLst>
  </p:cSld>
  <p:clrMapOvr>
    <a:masterClrMapping/>
  </p:clrMapOvr>
  <p:transition>
    <p:wipe dir="d"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0753"/>
            <a:ext cx="9144000" cy="1378423"/>
          </a:xfrm>
        </p:spPr>
        <p:txBody>
          <a:bodyPr/>
          <a:lstStyle/>
          <a:p>
            <a:r>
              <a:rPr lang="en-US" dirty="0" smtClean="0"/>
              <a:t>How It Works (cont.)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381" y="3803904"/>
            <a:ext cx="5672929" cy="2242054"/>
          </a:xfrm>
        </p:spPr>
        <p:txBody>
          <a:bodyPr/>
          <a:lstStyle/>
          <a:p>
            <a:pPr algn="l"/>
            <a:r>
              <a:rPr lang="en-US" b="1" dirty="0" smtClean="0"/>
              <a:t>Step 3</a:t>
            </a:r>
            <a:r>
              <a:rPr lang="en-US" dirty="0" smtClean="0"/>
              <a:t>: Assistance for Non-Mobile Users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individuals without mobile or internet access can request help from others to check for nearby food availability within a 2 km range.</a:t>
            </a:r>
            <a:endParaRPr lang="en-US" dirty="0"/>
          </a:p>
        </p:txBody>
      </p:sp>
      <p:pic>
        <p:nvPicPr>
          <p:cNvPr id="4" name="Picture 3" descr="serach_foo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928" y="2256301"/>
            <a:ext cx="2743200" cy="46016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48476299"/>
      </p:ext>
    </p:extLst>
  </p:cSld>
  <p:clrMapOvr>
    <a:masterClrMapping/>
  </p:clrMapOvr>
  <p:transition>
    <p:wipe dir="d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It Works (cont.)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381" y="3803904"/>
            <a:ext cx="9467007" cy="3054096"/>
          </a:xfrm>
        </p:spPr>
        <p:txBody>
          <a:bodyPr/>
          <a:lstStyle/>
          <a:p>
            <a:pPr algn="l"/>
            <a:r>
              <a:rPr lang="en-US" b="1" dirty="0" smtClean="0"/>
              <a:t>Step 4</a:t>
            </a:r>
            <a:r>
              <a:rPr lang="en-US" dirty="0" smtClean="0"/>
              <a:t>: Web Interface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A user-friendly web interface displays images, locations, landmarks, contact details, addresses, and descriptions of available food.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48476299"/>
      </p:ext>
    </p:extLst>
  </p:cSld>
  <p:clrMapOvr>
    <a:masterClrMapping/>
  </p:clrMapOvr>
  <p:transition>
    <p:wipe dir="d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2CF8670-35D1-4455-AC7A-762B7388B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C4A95C-9007-4EA6-944B-306B6F2A0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4A3FD6-E6BF-490E-B6B4-6A011394B0E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TM66925244</Template>
  <TotalTime>0</TotalTime>
  <Words>528</Words>
  <Application>Microsoft Office PowerPoint</Application>
  <PresentationFormat>Custom</PresentationFormat>
  <Paragraphs>78</Paragraphs>
  <Slides>16</Slides>
  <Notes>0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IoT-Based Leftover Food Donation Solution</vt:lpstr>
      <vt:lpstr>CONTENTS  </vt:lpstr>
      <vt:lpstr>We rise by lifting others.</vt:lpstr>
      <vt:lpstr>INTRODUCTION:</vt:lpstr>
      <vt:lpstr>Steps to use iot based food donation portal</vt:lpstr>
      <vt:lpstr>How It Works</vt:lpstr>
      <vt:lpstr>How It Works (cont.)</vt:lpstr>
      <vt:lpstr>How It Works (cont.)</vt:lpstr>
      <vt:lpstr>How It Works (cont.)</vt:lpstr>
      <vt:lpstr>How It Works (cont.)</vt:lpstr>
      <vt:lpstr>Story Behind the Project</vt:lpstr>
      <vt:lpstr>Features of the Website</vt:lpstr>
      <vt:lpstr>Demo  </vt:lpstr>
      <vt:lpstr>Future Aspirations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2022-10-27T00:37:19Z</dcterms:created>
  <dcterms:modified xsi:type="dcterms:W3CDTF">2024-07-13T06:39:03Z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