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9"/>
  </p:notesMasterIdLst>
  <p:sldIdLst>
    <p:sldId id="256" r:id="rId5"/>
    <p:sldId id="272" r:id="rId6"/>
    <p:sldId id="297" r:id="rId7"/>
    <p:sldId id="269" r:id="rId8"/>
    <p:sldId id="283" r:id="rId9"/>
    <p:sldId id="282" r:id="rId10"/>
    <p:sldId id="284" r:id="rId11"/>
    <p:sldId id="286" r:id="rId12"/>
    <p:sldId id="301" r:id="rId13"/>
    <p:sldId id="275" r:id="rId14"/>
    <p:sldId id="259" r:id="rId15"/>
    <p:sldId id="287" r:id="rId16"/>
    <p:sldId id="288" r:id="rId17"/>
    <p:sldId id="289" r:id="rId18"/>
    <p:sldId id="267" r:id="rId19"/>
    <p:sldId id="290" r:id="rId20"/>
    <p:sldId id="291" r:id="rId21"/>
    <p:sldId id="276" r:id="rId22"/>
    <p:sldId id="266" r:id="rId23"/>
    <p:sldId id="261" r:id="rId24"/>
    <p:sldId id="277" r:id="rId25"/>
    <p:sldId id="302" r:id="rId26"/>
    <p:sldId id="280" r:id="rId27"/>
    <p:sldId id="307" r:id="rId28"/>
    <p:sldId id="257" r:id="rId29"/>
    <p:sldId id="258" r:id="rId30"/>
    <p:sldId id="296" r:id="rId31"/>
    <p:sldId id="292" r:id="rId32"/>
    <p:sldId id="298" r:id="rId33"/>
    <p:sldId id="262" r:id="rId34"/>
    <p:sldId id="265" r:id="rId35"/>
    <p:sldId id="281" r:id="rId36"/>
    <p:sldId id="271" r:id="rId37"/>
    <p:sldId id="30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702E0-62C7-5514-B1EB-E16E5A5F78AE}" v="11" dt="2025-05-13T22:10:59.186"/>
    <p1510:client id="{140C7428-2896-F48C-8426-6089D1C06AFB}" v="3" dt="2025-05-13T17:42:30.211"/>
    <p1510:client id="{2B514220-E77C-201A-A443-02E1A3D17BC2}" v="8" dt="2025-05-13T20:43:44.298"/>
    <p1510:client id="{31A10A50-ED5C-4C2A-8C47-DCF832F8C925}" v="2304" dt="2025-05-13T23:30:46.992"/>
    <p1510:client id="{68E2E01C-F5BF-1486-5E39-36D732E93916}" v="2" dt="2025-05-14T00:07:36.655"/>
    <p1510:client id="{78DC2A55-4564-4DF0-97CD-368146E9DE16}" v="5432" dt="2025-05-14T01:42:44.524"/>
    <p1510:client id="{84BCA52D-7368-4473-E4CF-DF06006D0F37}" v="62" dt="2025-05-13T23:01:22.433"/>
    <p1510:client id="{9ED5C24E-9FB3-A33F-3095-336C5015954F}" v="65" dt="2025-05-13T03:35:54.392"/>
    <p1510:client id="{A95DCF8D-06BF-D405-6DA8-ED06EB022B5A}" v="1223" dt="2025-05-13T07:23:48.508"/>
    <p1510:client id="{C4E8D7B9-189B-959D-8F06-2BAF8A7DE3E0}" v="97" dt="2025-05-13T02:32:04.060"/>
    <p1510:client id="{DBCFF8BC-8ED5-04AC-8256-23DFCDF914FD}" v="315" dt="2025-05-13T17:30:32.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CC5B0-6116-4A8C-9853-68611CFD6F9F}"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BCE08ECD-7580-464F-B8E2-5AE37A324DBE}">
      <dgm:prSet custT="1"/>
      <dgm:spPr/>
      <dgm:t>
        <a:bodyPr/>
        <a:lstStyle/>
        <a:p>
          <a:pPr>
            <a:lnSpc>
              <a:spcPct val="100000"/>
            </a:lnSpc>
          </a:pPr>
          <a:r>
            <a:rPr lang="en-US" sz="3200"/>
            <a:t>Define funnel stage</a:t>
          </a:r>
        </a:p>
      </dgm:t>
    </dgm:pt>
    <dgm:pt modelId="{729ABD53-6FF6-4819-8D68-296E88EAFFF6}" type="parTrans" cxnId="{D427A9D6-A9AE-41B1-AF02-119001909FE6}">
      <dgm:prSet/>
      <dgm:spPr/>
      <dgm:t>
        <a:bodyPr/>
        <a:lstStyle/>
        <a:p>
          <a:endParaRPr lang="en-US"/>
        </a:p>
      </dgm:t>
    </dgm:pt>
    <dgm:pt modelId="{E10D2996-8358-4144-9DCA-67B1F1916457}" type="sibTrans" cxnId="{D427A9D6-A9AE-41B1-AF02-119001909FE6}">
      <dgm:prSet phldrT="01" phldr="0"/>
      <dgm:spPr/>
      <dgm:t>
        <a:bodyPr/>
        <a:lstStyle/>
        <a:p>
          <a:endParaRPr lang="en-US"/>
        </a:p>
      </dgm:t>
    </dgm:pt>
    <dgm:pt modelId="{A176EE1A-5805-47D2-BC23-E5F032F1DEBE}">
      <dgm:prSet custT="1"/>
      <dgm:spPr/>
      <dgm:t>
        <a:bodyPr/>
        <a:lstStyle/>
        <a:p>
          <a:pPr>
            <a:lnSpc>
              <a:spcPct val="100000"/>
            </a:lnSpc>
          </a:pPr>
          <a:r>
            <a:rPr lang="en-US" sz="3200"/>
            <a:t>Clean data</a:t>
          </a:r>
        </a:p>
      </dgm:t>
    </dgm:pt>
    <dgm:pt modelId="{23A24DDD-5073-4974-9190-F626C4B0A400}" type="parTrans" cxnId="{4D257235-635A-456F-A193-4115301FE6E6}">
      <dgm:prSet/>
      <dgm:spPr/>
      <dgm:t>
        <a:bodyPr/>
        <a:lstStyle/>
        <a:p>
          <a:endParaRPr lang="en-US"/>
        </a:p>
      </dgm:t>
    </dgm:pt>
    <dgm:pt modelId="{806488F4-E04D-44B2-9B9C-498BFAA52F25}" type="sibTrans" cxnId="{4D257235-635A-456F-A193-4115301FE6E6}">
      <dgm:prSet phldrT="02" phldr="0"/>
      <dgm:spPr/>
      <dgm:t>
        <a:bodyPr/>
        <a:lstStyle/>
        <a:p>
          <a:endParaRPr lang="en-US"/>
        </a:p>
      </dgm:t>
    </dgm:pt>
    <dgm:pt modelId="{D6D864A8-750F-49DC-844A-82CCA01C6A4C}">
      <dgm:prSet custT="1"/>
      <dgm:spPr/>
      <dgm:t>
        <a:bodyPr/>
        <a:lstStyle/>
        <a:p>
          <a:pPr>
            <a:lnSpc>
              <a:spcPct val="100000"/>
            </a:lnSpc>
          </a:pPr>
          <a:r>
            <a:rPr lang="en-US" sz="3200"/>
            <a:t>Apply statistical tests / predictive models</a:t>
          </a:r>
        </a:p>
      </dgm:t>
    </dgm:pt>
    <dgm:pt modelId="{3CBAF70A-779C-417A-BF4E-EFE136EEF4B5}" type="parTrans" cxnId="{69F02FDF-B6AF-40B2-957F-EAB9AEFF2055}">
      <dgm:prSet/>
      <dgm:spPr/>
      <dgm:t>
        <a:bodyPr/>
        <a:lstStyle/>
        <a:p>
          <a:endParaRPr lang="en-US"/>
        </a:p>
      </dgm:t>
    </dgm:pt>
    <dgm:pt modelId="{F4E9BCC9-3612-4DA5-8D1A-49E2BC29151C}" type="sibTrans" cxnId="{69F02FDF-B6AF-40B2-957F-EAB9AEFF2055}">
      <dgm:prSet phldrT="03" phldr="0"/>
      <dgm:spPr/>
      <dgm:t>
        <a:bodyPr/>
        <a:lstStyle/>
        <a:p>
          <a:endParaRPr lang="en-US"/>
        </a:p>
      </dgm:t>
    </dgm:pt>
    <dgm:pt modelId="{E65CE45A-059F-4F34-B513-5145F349D8E1}">
      <dgm:prSet custT="1"/>
      <dgm:spPr/>
      <dgm:t>
        <a:bodyPr/>
        <a:lstStyle/>
        <a:p>
          <a:pPr>
            <a:lnSpc>
              <a:spcPct val="100000"/>
            </a:lnSpc>
          </a:pPr>
          <a:r>
            <a:rPr lang="en-US" sz="3200"/>
            <a:t>Generated insights</a:t>
          </a:r>
        </a:p>
      </dgm:t>
    </dgm:pt>
    <dgm:pt modelId="{6FC98711-DEF7-4C2C-B397-0A2539052F30}" type="parTrans" cxnId="{7B2D62F0-B140-49A6-8B75-672D47306782}">
      <dgm:prSet/>
      <dgm:spPr/>
      <dgm:t>
        <a:bodyPr/>
        <a:lstStyle/>
        <a:p>
          <a:endParaRPr lang="en-US"/>
        </a:p>
      </dgm:t>
    </dgm:pt>
    <dgm:pt modelId="{A8C4080F-28D7-4421-8949-88B40F3EED1C}" type="sibTrans" cxnId="{7B2D62F0-B140-49A6-8B75-672D47306782}">
      <dgm:prSet phldrT="04" phldr="0"/>
      <dgm:spPr/>
      <dgm:t>
        <a:bodyPr/>
        <a:lstStyle/>
        <a:p>
          <a:endParaRPr lang="en-US"/>
        </a:p>
      </dgm:t>
    </dgm:pt>
    <dgm:pt modelId="{689DB768-7FE7-47E8-8604-286C8585ED34}" type="pres">
      <dgm:prSet presAssocID="{4A3CC5B0-6116-4A8C-9853-68611CFD6F9F}" presName="root" presStyleCnt="0">
        <dgm:presLayoutVars>
          <dgm:dir/>
          <dgm:resizeHandles val="exact"/>
        </dgm:presLayoutVars>
      </dgm:prSet>
      <dgm:spPr/>
    </dgm:pt>
    <dgm:pt modelId="{472B1DA0-1C8E-4252-9F7E-D916657455AC}" type="pres">
      <dgm:prSet presAssocID="{BCE08ECD-7580-464F-B8E2-5AE37A324DBE}" presName="compNode" presStyleCnt="0"/>
      <dgm:spPr/>
    </dgm:pt>
    <dgm:pt modelId="{E262C3AE-03C7-4CEE-88AC-533E980522BC}" type="pres">
      <dgm:prSet presAssocID="{BCE08ECD-7580-464F-B8E2-5AE37A324DBE}" presName="bgRect" presStyleLbl="bgShp" presStyleIdx="0" presStyleCnt="4"/>
      <dgm:spPr/>
    </dgm:pt>
    <dgm:pt modelId="{23347BF2-DB2A-4A28-94A7-03392DB4D8A6}" type="pres">
      <dgm:prSet presAssocID="{BCE08ECD-7580-464F-B8E2-5AE37A324D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8E596770-59A9-41D4-B277-22EE17478FFD}" type="pres">
      <dgm:prSet presAssocID="{BCE08ECD-7580-464F-B8E2-5AE37A324DBE}" presName="spaceRect" presStyleCnt="0"/>
      <dgm:spPr/>
    </dgm:pt>
    <dgm:pt modelId="{A4E9E4A3-05AD-4574-B016-83EBC6F7CE45}" type="pres">
      <dgm:prSet presAssocID="{BCE08ECD-7580-464F-B8E2-5AE37A324DBE}" presName="parTx" presStyleLbl="revTx" presStyleIdx="0" presStyleCnt="4">
        <dgm:presLayoutVars>
          <dgm:chMax val="0"/>
          <dgm:chPref val="0"/>
        </dgm:presLayoutVars>
      </dgm:prSet>
      <dgm:spPr/>
    </dgm:pt>
    <dgm:pt modelId="{EF806EB2-FFD5-455B-83DA-8D6536DE5A14}" type="pres">
      <dgm:prSet presAssocID="{E10D2996-8358-4144-9DCA-67B1F1916457}" presName="sibTrans" presStyleCnt="0"/>
      <dgm:spPr/>
    </dgm:pt>
    <dgm:pt modelId="{B8DC964C-0A37-48D6-9248-79FE094438BA}" type="pres">
      <dgm:prSet presAssocID="{A176EE1A-5805-47D2-BC23-E5F032F1DEBE}" presName="compNode" presStyleCnt="0"/>
      <dgm:spPr/>
    </dgm:pt>
    <dgm:pt modelId="{72589A42-4286-4D1E-972D-E585FA629A77}" type="pres">
      <dgm:prSet presAssocID="{A176EE1A-5805-47D2-BC23-E5F032F1DEBE}" presName="bgRect" presStyleLbl="bgShp" presStyleIdx="1" presStyleCnt="4"/>
      <dgm:spPr/>
    </dgm:pt>
    <dgm:pt modelId="{542470AD-0B19-474D-9CFA-D7B8E57720C8}" type="pres">
      <dgm:prSet presAssocID="{A176EE1A-5805-47D2-BC23-E5F032F1DEB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5047FFCE-4CF3-4B3F-8867-67A952AF727F}" type="pres">
      <dgm:prSet presAssocID="{A176EE1A-5805-47D2-BC23-E5F032F1DEBE}" presName="spaceRect" presStyleCnt="0"/>
      <dgm:spPr/>
    </dgm:pt>
    <dgm:pt modelId="{06AEE761-2F06-48B0-B58D-38A52D581EDD}" type="pres">
      <dgm:prSet presAssocID="{A176EE1A-5805-47D2-BC23-E5F032F1DEBE}" presName="parTx" presStyleLbl="revTx" presStyleIdx="1" presStyleCnt="4">
        <dgm:presLayoutVars>
          <dgm:chMax val="0"/>
          <dgm:chPref val="0"/>
        </dgm:presLayoutVars>
      </dgm:prSet>
      <dgm:spPr/>
    </dgm:pt>
    <dgm:pt modelId="{E82BE4A9-D876-4E83-B6CF-DE0DA3D97A82}" type="pres">
      <dgm:prSet presAssocID="{806488F4-E04D-44B2-9B9C-498BFAA52F25}" presName="sibTrans" presStyleCnt="0"/>
      <dgm:spPr/>
    </dgm:pt>
    <dgm:pt modelId="{C45DCCD1-90B0-49A2-9B14-03D3C2BAAF2E}" type="pres">
      <dgm:prSet presAssocID="{D6D864A8-750F-49DC-844A-82CCA01C6A4C}" presName="compNode" presStyleCnt="0"/>
      <dgm:spPr/>
    </dgm:pt>
    <dgm:pt modelId="{D1985FA1-0958-4630-82B2-237724CE6E36}" type="pres">
      <dgm:prSet presAssocID="{D6D864A8-750F-49DC-844A-82CCA01C6A4C}" presName="bgRect" presStyleLbl="bgShp" presStyleIdx="2" presStyleCnt="4"/>
      <dgm:spPr/>
    </dgm:pt>
    <dgm:pt modelId="{935625D0-0209-444F-8649-3555B0541956}" type="pres">
      <dgm:prSet presAssocID="{D6D864A8-750F-49DC-844A-82CCA01C6A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3694494D-2CD6-406C-82C9-965A660B3AD4}" type="pres">
      <dgm:prSet presAssocID="{D6D864A8-750F-49DC-844A-82CCA01C6A4C}" presName="spaceRect" presStyleCnt="0"/>
      <dgm:spPr/>
    </dgm:pt>
    <dgm:pt modelId="{33E69A6F-081D-4124-9FBD-99F879E32475}" type="pres">
      <dgm:prSet presAssocID="{D6D864A8-750F-49DC-844A-82CCA01C6A4C}" presName="parTx" presStyleLbl="revTx" presStyleIdx="2" presStyleCnt="4">
        <dgm:presLayoutVars>
          <dgm:chMax val="0"/>
          <dgm:chPref val="0"/>
        </dgm:presLayoutVars>
      </dgm:prSet>
      <dgm:spPr/>
    </dgm:pt>
    <dgm:pt modelId="{EF461723-C1AB-4150-A884-EDED66FB57DA}" type="pres">
      <dgm:prSet presAssocID="{F4E9BCC9-3612-4DA5-8D1A-49E2BC29151C}" presName="sibTrans" presStyleCnt="0"/>
      <dgm:spPr/>
    </dgm:pt>
    <dgm:pt modelId="{7DDDA0A9-A8A9-487C-A7C3-C175A87DCD20}" type="pres">
      <dgm:prSet presAssocID="{E65CE45A-059F-4F34-B513-5145F349D8E1}" presName="compNode" presStyleCnt="0"/>
      <dgm:spPr/>
    </dgm:pt>
    <dgm:pt modelId="{FD84D3C0-B88E-4FFF-947D-C97B1B21570C}" type="pres">
      <dgm:prSet presAssocID="{E65CE45A-059F-4F34-B513-5145F349D8E1}" presName="bgRect" presStyleLbl="bgShp" presStyleIdx="3" presStyleCnt="4"/>
      <dgm:spPr/>
    </dgm:pt>
    <dgm:pt modelId="{A32C30B9-50EC-4BFB-9A6E-94617DB60482}" type="pres">
      <dgm:prSet presAssocID="{E65CE45A-059F-4F34-B513-5145F349D8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E6EBAA36-011E-4964-9BDC-A0AF6D89BD7A}" type="pres">
      <dgm:prSet presAssocID="{E65CE45A-059F-4F34-B513-5145F349D8E1}" presName="spaceRect" presStyleCnt="0"/>
      <dgm:spPr/>
    </dgm:pt>
    <dgm:pt modelId="{2E161EE4-3347-4FF9-8480-51F868E023B8}" type="pres">
      <dgm:prSet presAssocID="{E65CE45A-059F-4F34-B513-5145F349D8E1}" presName="parTx" presStyleLbl="revTx" presStyleIdx="3" presStyleCnt="4">
        <dgm:presLayoutVars>
          <dgm:chMax val="0"/>
          <dgm:chPref val="0"/>
        </dgm:presLayoutVars>
      </dgm:prSet>
      <dgm:spPr/>
    </dgm:pt>
  </dgm:ptLst>
  <dgm:cxnLst>
    <dgm:cxn modelId="{4D257235-635A-456F-A193-4115301FE6E6}" srcId="{4A3CC5B0-6116-4A8C-9853-68611CFD6F9F}" destId="{A176EE1A-5805-47D2-BC23-E5F032F1DEBE}" srcOrd="1" destOrd="0" parTransId="{23A24DDD-5073-4974-9190-F626C4B0A400}" sibTransId="{806488F4-E04D-44B2-9B9C-498BFAA52F25}"/>
    <dgm:cxn modelId="{90E36161-74ED-48A0-8B71-2B9AC3FF6B66}" type="presOf" srcId="{E65CE45A-059F-4F34-B513-5145F349D8E1}" destId="{2E161EE4-3347-4FF9-8480-51F868E023B8}" srcOrd="0" destOrd="0" presId="urn:microsoft.com/office/officeart/2018/2/layout/IconVerticalSolidList"/>
    <dgm:cxn modelId="{F99A196C-9C66-4623-BAC4-A373D95FF11C}" type="presOf" srcId="{A176EE1A-5805-47D2-BC23-E5F032F1DEBE}" destId="{06AEE761-2F06-48B0-B58D-38A52D581EDD}" srcOrd="0" destOrd="0" presId="urn:microsoft.com/office/officeart/2018/2/layout/IconVerticalSolidList"/>
    <dgm:cxn modelId="{8BB94BAD-C14B-42CB-A822-41CE951C97B1}" type="presOf" srcId="{D6D864A8-750F-49DC-844A-82CCA01C6A4C}" destId="{33E69A6F-081D-4124-9FBD-99F879E32475}" srcOrd="0" destOrd="0" presId="urn:microsoft.com/office/officeart/2018/2/layout/IconVerticalSolidList"/>
    <dgm:cxn modelId="{09578BBE-BDF5-4D8A-9013-C04E64D6218F}" type="presOf" srcId="{4A3CC5B0-6116-4A8C-9853-68611CFD6F9F}" destId="{689DB768-7FE7-47E8-8604-286C8585ED34}" srcOrd="0" destOrd="0" presId="urn:microsoft.com/office/officeart/2018/2/layout/IconVerticalSolidList"/>
    <dgm:cxn modelId="{D427A9D6-A9AE-41B1-AF02-119001909FE6}" srcId="{4A3CC5B0-6116-4A8C-9853-68611CFD6F9F}" destId="{BCE08ECD-7580-464F-B8E2-5AE37A324DBE}" srcOrd="0" destOrd="0" parTransId="{729ABD53-6FF6-4819-8D68-296E88EAFFF6}" sibTransId="{E10D2996-8358-4144-9DCA-67B1F1916457}"/>
    <dgm:cxn modelId="{69F02FDF-B6AF-40B2-957F-EAB9AEFF2055}" srcId="{4A3CC5B0-6116-4A8C-9853-68611CFD6F9F}" destId="{D6D864A8-750F-49DC-844A-82CCA01C6A4C}" srcOrd="2" destOrd="0" parTransId="{3CBAF70A-779C-417A-BF4E-EFE136EEF4B5}" sibTransId="{F4E9BCC9-3612-4DA5-8D1A-49E2BC29151C}"/>
    <dgm:cxn modelId="{68BE7AEE-525D-41F1-A5D0-A261BD16E873}" type="presOf" srcId="{BCE08ECD-7580-464F-B8E2-5AE37A324DBE}" destId="{A4E9E4A3-05AD-4574-B016-83EBC6F7CE45}" srcOrd="0" destOrd="0" presId="urn:microsoft.com/office/officeart/2018/2/layout/IconVerticalSolidList"/>
    <dgm:cxn modelId="{7B2D62F0-B140-49A6-8B75-672D47306782}" srcId="{4A3CC5B0-6116-4A8C-9853-68611CFD6F9F}" destId="{E65CE45A-059F-4F34-B513-5145F349D8E1}" srcOrd="3" destOrd="0" parTransId="{6FC98711-DEF7-4C2C-B397-0A2539052F30}" sibTransId="{A8C4080F-28D7-4421-8949-88B40F3EED1C}"/>
    <dgm:cxn modelId="{B518EAA0-0C19-4D15-99D6-5CFB831420D7}" type="presParOf" srcId="{689DB768-7FE7-47E8-8604-286C8585ED34}" destId="{472B1DA0-1C8E-4252-9F7E-D916657455AC}" srcOrd="0" destOrd="0" presId="urn:microsoft.com/office/officeart/2018/2/layout/IconVerticalSolidList"/>
    <dgm:cxn modelId="{48E5E8A0-1BCF-4AE9-B8E7-E8F0BA0F5D73}" type="presParOf" srcId="{472B1DA0-1C8E-4252-9F7E-D916657455AC}" destId="{E262C3AE-03C7-4CEE-88AC-533E980522BC}" srcOrd="0" destOrd="0" presId="urn:microsoft.com/office/officeart/2018/2/layout/IconVerticalSolidList"/>
    <dgm:cxn modelId="{A8A50524-1266-43A1-98DE-D80B2CF19DAB}" type="presParOf" srcId="{472B1DA0-1C8E-4252-9F7E-D916657455AC}" destId="{23347BF2-DB2A-4A28-94A7-03392DB4D8A6}" srcOrd="1" destOrd="0" presId="urn:microsoft.com/office/officeart/2018/2/layout/IconVerticalSolidList"/>
    <dgm:cxn modelId="{45A9BB30-21F8-4F69-83D6-87509FD6D009}" type="presParOf" srcId="{472B1DA0-1C8E-4252-9F7E-D916657455AC}" destId="{8E596770-59A9-41D4-B277-22EE17478FFD}" srcOrd="2" destOrd="0" presId="urn:microsoft.com/office/officeart/2018/2/layout/IconVerticalSolidList"/>
    <dgm:cxn modelId="{AED22A73-6923-46F2-A70C-D1F2C3DA991A}" type="presParOf" srcId="{472B1DA0-1C8E-4252-9F7E-D916657455AC}" destId="{A4E9E4A3-05AD-4574-B016-83EBC6F7CE45}" srcOrd="3" destOrd="0" presId="urn:microsoft.com/office/officeart/2018/2/layout/IconVerticalSolidList"/>
    <dgm:cxn modelId="{AF4CE90F-4235-404E-A525-E7529E03B6A4}" type="presParOf" srcId="{689DB768-7FE7-47E8-8604-286C8585ED34}" destId="{EF806EB2-FFD5-455B-83DA-8D6536DE5A14}" srcOrd="1" destOrd="0" presId="urn:microsoft.com/office/officeart/2018/2/layout/IconVerticalSolidList"/>
    <dgm:cxn modelId="{4B376221-C30D-4149-ADAB-E7D56D9760E7}" type="presParOf" srcId="{689DB768-7FE7-47E8-8604-286C8585ED34}" destId="{B8DC964C-0A37-48D6-9248-79FE094438BA}" srcOrd="2" destOrd="0" presId="urn:microsoft.com/office/officeart/2018/2/layout/IconVerticalSolidList"/>
    <dgm:cxn modelId="{86D6E659-C1E6-445E-867C-2F26303A0D81}" type="presParOf" srcId="{B8DC964C-0A37-48D6-9248-79FE094438BA}" destId="{72589A42-4286-4D1E-972D-E585FA629A77}" srcOrd="0" destOrd="0" presId="urn:microsoft.com/office/officeart/2018/2/layout/IconVerticalSolidList"/>
    <dgm:cxn modelId="{24EA54BE-CAA7-46C6-917B-273A0265D6FC}" type="presParOf" srcId="{B8DC964C-0A37-48D6-9248-79FE094438BA}" destId="{542470AD-0B19-474D-9CFA-D7B8E57720C8}" srcOrd="1" destOrd="0" presId="urn:microsoft.com/office/officeart/2018/2/layout/IconVerticalSolidList"/>
    <dgm:cxn modelId="{897C0773-66E8-4DB8-8F78-B3C47AA392DA}" type="presParOf" srcId="{B8DC964C-0A37-48D6-9248-79FE094438BA}" destId="{5047FFCE-4CF3-4B3F-8867-67A952AF727F}" srcOrd="2" destOrd="0" presId="urn:microsoft.com/office/officeart/2018/2/layout/IconVerticalSolidList"/>
    <dgm:cxn modelId="{F6C8896C-04AC-443D-A48B-0FC0BECB335E}" type="presParOf" srcId="{B8DC964C-0A37-48D6-9248-79FE094438BA}" destId="{06AEE761-2F06-48B0-B58D-38A52D581EDD}" srcOrd="3" destOrd="0" presId="urn:microsoft.com/office/officeart/2018/2/layout/IconVerticalSolidList"/>
    <dgm:cxn modelId="{7B2D0A49-E89E-484F-B5B4-F74971636EF4}" type="presParOf" srcId="{689DB768-7FE7-47E8-8604-286C8585ED34}" destId="{E82BE4A9-D876-4E83-B6CF-DE0DA3D97A82}" srcOrd="3" destOrd="0" presId="urn:microsoft.com/office/officeart/2018/2/layout/IconVerticalSolidList"/>
    <dgm:cxn modelId="{DD40EABD-EEEA-4FBD-A1F2-CC5FB72B2051}" type="presParOf" srcId="{689DB768-7FE7-47E8-8604-286C8585ED34}" destId="{C45DCCD1-90B0-49A2-9B14-03D3C2BAAF2E}" srcOrd="4" destOrd="0" presId="urn:microsoft.com/office/officeart/2018/2/layout/IconVerticalSolidList"/>
    <dgm:cxn modelId="{D470E311-7DB4-46A8-AC92-11A5B728F565}" type="presParOf" srcId="{C45DCCD1-90B0-49A2-9B14-03D3C2BAAF2E}" destId="{D1985FA1-0958-4630-82B2-237724CE6E36}" srcOrd="0" destOrd="0" presId="urn:microsoft.com/office/officeart/2018/2/layout/IconVerticalSolidList"/>
    <dgm:cxn modelId="{E12E4753-06CC-4AAA-9DD7-40EF50A6CDAA}" type="presParOf" srcId="{C45DCCD1-90B0-49A2-9B14-03D3C2BAAF2E}" destId="{935625D0-0209-444F-8649-3555B0541956}" srcOrd="1" destOrd="0" presId="urn:microsoft.com/office/officeart/2018/2/layout/IconVerticalSolidList"/>
    <dgm:cxn modelId="{5754F5FB-084F-47A4-BAF5-57C4B72EA2BB}" type="presParOf" srcId="{C45DCCD1-90B0-49A2-9B14-03D3C2BAAF2E}" destId="{3694494D-2CD6-406C-82C9-965A660B3AD4}" srcOrd="2" destOrd="0" presId="urn:microsoft.com/office/officeart/2018/2/layout/IconVerticalSolidList"/>
    <dgm:cxn modelId="{CDA8EA62-2C19-4A8B-AE41-DD39D549F058}" type="presParOf" srcId="{C45DCCD1-90B0-49A2-9B14-03D3C2BAAF2E}" destId="{33E69A6F-081D-4124-9FBD-99F879E32475}" srcOrd="3" destOrd="0" presId="urn:microsoft.com/office/officeart/2018/2/layout/IconVerticalSolidList"/>
    <dgm:cxn modelId="{D9473B26-CAD2-4145-A043-600956E475DD}" type="presParOf" srcId="{689DB768-7FE7-47E8-8604-286C8585ED34}" destId="{EF461723-C1AB-4150-A884-EDED66FB57DA}" srcOrd="5" destOrd="0" presId="urn:microsoft.com/office/officeart/2018/2/layout/IconVerticalSolidList"/>
    <dgm:cxn modelId="{B216D68F-299B-40CB-95EB-47C8ADFDCAB5}" type="presParOf" srcId="{689DB768-7FE7-47E8-8604-286C8585ED34}" destId="{7DDDA0A9-A8A9-487C-A7C3-C175A87DCD20}" srcOrd="6" destOrd="0" presId="urn:microsoft.com/office/officeart/2018/2/layout/IconVerticalSolidList"/>
    <dgm:cxn modelId="{DC689727-F926-4271-961E-110DAD2A1545}" type="presParOf" srcId="{7DDDA0A9-A8A9-487C-A7C3-C175A87DCD20}" destId="{FD84D3C0-B88E-4FFF-947D-C97B1B21570C}" srcOrd="0" destOrd="0" presId="urn:microsoft.com/office/officeart/2018/2/layout/IconVerticalSolidList"/>
    <dgm:cxn modelId="{7579AFB4-D2EB-41AB-AADD-2CD9CEE1DC58}" type="presParOf" srcId="{7DDDA0A9-A8A9-487C-A7C3-C175A87DCD20}" destId="{A32C30B9-50EC-4BFB-9A6E-94617DB60482}" srcOrd="1" destOrd="0" presId="urn:microsoft.com/office/officeart/2018/2/layout/IconVerticalSolidList"/>
    <dgm:cxn modelId="{1C471E6C-DFC4-4D41-87DF-3FBE7AE8CA05}" type="presParOf" srcId="{7DDDA0A9-A8A9-487C-A7C3-C175A87DCD20}" destId="{E6EBAA36-011E-4964-9BDC-A0AF6D89BD7A}" srcOrd="2" destOrd="0" presId="urn:microsoft.com/office/officeart/2018/2/layout/IconVerticalSolidList"/>
    <dgm:cxn modelId="{A9BC8578-5334-4738-946E-BDD6F8154588}" type="presParOf" srcId="{7DDDA0A9-A8A9-487C-A7C3-C175A87DCD20}" destId="{2E161EE4-3347-4FF9-8480-51F868E023B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57E48C-AD4A-420E-B40E-4C406FCE94EA}"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910D8D13-429D-423F-89D1-97033096BBF0}">
      <dgm:prSet/>
      <dgm:spPr>
        <a:solidFill>
          <a:schemeClr val="accent2"/>
        </a:solidFill>
      </dgm:spPr>
      <dgm:t>
        <a:bodyPr/>
        <a:lstStyle/>
        <a:p>
          <a:r>
            <a:rPr lang="en-US" b="1"/>
            <a:t>1. Who Starts But Doesn’t Submit? </a:t>
          </a:r>
          <a:endParaRPr lang="en-US"/>
        </a:p>
      </dgm:t>
    </dgm:pt>
    <dgm:pt modelId="{AD26F723-787F-48A4-9CAC-F14A2F360B58}" type="parTrans" cxnId="{CB24161B-0C36-469E-99A2-58BCA98A02A7}">
      <dgm:prSet/>
      <dgm:spPr/>
      <dgm:t>
        <a:bodyPr/>
        <a:lstStyle/>
        <a:p>
          <a:endParaRPr lang="en-US"/>
        </a:p>
      </dgm:t>
    </dgm:pt>
    <dgm:pt modelId="{B8E840E2-1916-43D1-ACFA-AD0768311516}" type="sibTrans" cxnId="{CB24161B-0C36-469E-99A2-58BCA98A02A7}">
      <dgm:prSet/>
      <dgm:spPr/>
      <dgm:t>
        <a:bodyPr/>
        <a:lstStyle/>
        <a:p>
          <a:endParaRPr lang="en-US"/>
        </a:p>
      </dgm:t>
    </dgm:pt>
    <dgm:pt modelId="{6F1A4AAD-F4D6-464F-A83C-28C8543B00E0}">
      <dgm:prSet/>
      <dgm:spPr/>
      <dgm:t>
        <a:bodyPr/>
        <a:lstStyle/>
        <a:p>
          <a:r>
            <a:rPr lang="en-US" b="1"/>
            <a:t>Key Factors:</a:t>
          </a:r>
        </a:p>
      </dgm:t>
    </dgm:pt>
    <dgm:pt modelId="{3B20F2D2-3556-4DDE-BD4A-DBA762F45C25}" type="parTrans" cxnId="{9ACE55FB-59F0-4797-91A8-CA39226E6F00}">
      <dgm:prSet/>
      <dgm:spPr/>
      <dgm:t>
        <a:bodyPr/>
        <a:lstStyle/>
        <a:p>
          <a:endParaRPr lang="en-US"/>
        </a:p>
      </dgm:t>
    </dgm:pt>
    <dgm:pt modelId="{9BBA36B2-D3E4-4145-A3EE-301EC632FEA6}" type="sibTrans" cxnId="{9ACE55FB-59F0-4797-91A8-CA39226E6F00}">
      <dgm:prSet/>
      <dgm:spPr/>
      <dgm:t>
        <a:bodyPr/>
        <a:lstStyle/>
        <a:p>
          <a:endParaRPr lang="en-US"/>
        </a:p>
      </dgm:t>
    </dgm:pt>
    <dgm:pt modelId="{556F44F3-06AA-4462-A054-77E87197F936}">
      <dgm:prSet/>
      <dgm:spPr/>
      <dgm:t>
        <a:bodyPr/>
        <a:lstStyle/>
        <a:p>
          <a:r>
            <a:rPr lang="en-US"/>
            <a:t>College</a:t>
          </a:r>
        </a:p>
      </dgm:t>
    </dgm:pt>
    <dgm:pt modelId="{F3930BB7-4376-4F96-8791-B2D0570E8A00}" type="parTrans" cxnId="{131870D8-DD81-4885-A411-E20E232773FA}">
      <dgm:prSet/>
      <dgm:spPr/>
      <dgm:t>
        <a:bodyPr/>
        <a:lstStyle/>
        <a:p>
          <a:endParaRPr lang="en-US"/>
        </a:p>
      </dgm:t>
    </dgm:pt>
    <dgm:pt modelId="{A11D54D1-D788-4A2D-A176-E1A984BD9C4D}" type="sibTrans" cxnId="{131870D8-DD81-4885-A411-E20E232773FA}">
      <dgm:prSet/>
      <dgm:spPr/>
      <dgm:t>
        <a:bodyPr/>
        <a:lstStyle/>
        <a:p>
          <a:endParaRPr lang="en-US"/>
        </a:p>
      </dgm:t>
    </dgm:pt>
    <dgm:pt modelId="{4B9637E0-0717-496B-95FF-07D6B7F992ED}">
      <dgm:prSet/>
      <dgm:spPr/>
      <dgm:t>
        <a:bodyPr/>
        <a:lstStyle/>
        <a:p>
          <a:r>
            <a:rPr lang="en-US"/>
            <a:t>Age Group</a:t>
          </a:r>
        </a:p>
      </dgm:t>
    </dgm:pt>
    <dgm:pt modelId="{3F07C493-C904-48BC-AD53-575BEA29981E}" type="parTrans" cxnId="{4F549B5E-E582-4444-A6AF-C803D7FB1BF2}">
      <dgm:prSet/>
      <dgm:spPr/>
      <dgm:t>
        <a:bodyPr/>
        <a:lstStyle/>
        <a:p>
          <a:endParaRPr lang="en-US"/>
        </a:p>
      </dgm:t>
    </dgm:pt>
    <dgm:pt modelId="{89DBC7BC-3783-4752-BE0F-0FCCB34F56E2}" type="sibTrans" cxnId="{4F549B5E-E582-4444-A6AF-C803D7FB1BF2}">
      <dgm:prSet/>
      <dgm:spPr/>
      <dgm:t>
        <a:bodyPr/>
        <a:lstStyle/>
        <a:p>
          <a:endParaRPr lang="en-US"/>
        </a:p>
      </dgm:t>
    </dgm:pt>
    <dgm:pt modelId="{A8D99CEE-E48C-4C02-819C-863110FB13F1}">
      <dgm:prSet/>
      <dgm:spPr/>
      <dgm:t>
        <a:bodyPr/>
        <a:lstStyle/>
        <a:p>
          <a:r>
            <a:rPr lang="en-US"/>
            <a:t>Race Group</a:t>
          </a:r>
        </a:p>
      </dgm:t>
    </dgm:pt>
    <dgm:pt modelId="{E426A366-E067-4C22-AFDC-3C7689982D1E}" type="parTrans" cxnId="{9E044B52-F828-4868-B079-E0DBC3D4980E}">
      <dgm:prSet/>
      <dgm:spPr/>
      <dgm:t>
        <a:bodyPr/>
        <a:lstStyle/>
        <a:p>
          <a:endParaRPr lang="en-US"/>
        </a:p>
      </dgm:t>
    </dgm:pt>
    <dgm:pt modelId="{1DFC9F08-A762-45D5-AF5E-2BA2EF88DBB3}" type="sibTrans" cxnId="{9E044B52-F828-4868-B079-E0DBC3D4980E}">
      <dgm:prSet/>
      <dgm:spPr/>
      <dgm:t>
        <a:bodyPr/>
        <a:lstStyle/>
        <a:p>
          <a:endParaRPr lang="en-US"/>
        </a:p>
      </dgm:t>
    </dgm:pt>
    <dgm:pt modelId="{A1BF4A68-2DDD-4115-A2D8-67C0AA1ECBB0}" type="pres">
      <dgm:prSet presAssocID="{CB57E48C-AD4A-420E-B40E-4C406FCE94EA}" presName="linear" presStyleCnt="0">
        <dgm:presLayoutVars>
          <dgm:dir/>
          <dgm:animLvl val="lvl"/>
          <dgm:resizeHandles val="exact"/>
        </dgm:presLayoutVars>
      </dgm:prSet>
      <dgm:spPr/>
    </dgm:pt>
    <dgm:pt modelId="{C23E777B-061C-4BAE-B731-32347BB13B94}" type="pres">
      <dgm:prSet presAssocID="{910D8D13-429D-423F-89D1-97033096BBF0}" presName="parentLin" presStyleCnt="0"/>
      <dgm:spPr/>
    </dgm:pt>
    <dgm:pt modelId="{BB3EE765-F04A-489E-98FA-F63125C1EC53}" type="pres">
      <dgm:prSet presAssocID="{910D8D13-429D-423F-89D1-97033096BBF0}" presName="parentLeftMargin" presStyleLbl="node1" presStyleIdx="0" presStyleCnt="1"/>
      <dgm:spPr/>
    </dgm:pt>
    <dgm:pt modelId="{1396E2AE-C686-4C09-A16D-F4A6B1A1DC0B}" type="pres">
      <dgm:prSet presAssocID="{910D8D13-429D-423F-89D1-97033096BBF0}" presName="parentText" presStyleLbl="node1" presStyleIdx="0" presStyleCnt="1">
        <dgm:presLayoutVars>
          <dgm:chMax val="0"/>
          <dgm:bulletEnabled val="1"/>
        </dgm:presLayoutVars>
      </dgm:prSet>
      <dgm:spPr/>
    </dgm:pt>
    <dgm:pt modelId="{13425A91-DD17-4AF6-9A81-52DF312FC7D3}" type="pres">
      <dgm:prSet presAssocID="{910D8D13-429D-423F-89D1-97033096BBF0}" presName="negativeSpace" presStyleCnt="0"/>
      <dgm:spPr/>
    </dgm:pt>
    <dgm:pt modelId="{19625D98-53A8-486B-913D-818277C6D403}" type="pres">
      <dgm:prSet presAssocID="{910D8D13-429D-423F-89D1-97033096BBF0}" presName="childText" presStyleLbl="conFgAcc1" presStyleIdx="0" presStyleCnt="1" custLinFactNeighborX="1802" custLinFactNeighborY="-29">
        <dgm:presLayoutVars>
          <dgm:bulletEnabled val="1"/>
        </dgm:presLayoutVars>
      </dgm:prSet>
      <dgm:spPr/>
    </dgm:pt>
  </dgm:ptLst>
  <dgm:cxnLst>
    <dgm:cxn modelId="{ADE08207-3D13-4DB2-BA5D-574F983F2A13}" type="presOf" srcId="{4B9637E0-0717-496B-95FF-07D6B7F992ED}" destId="{19625D98-53A8-486B-913D-818277C6D403}" srcOrd="0" destOrd="2" presId="urn:microsoft.com/office/officeart/2005/8/layout/list1"/>
    <dgm:cxn modelId="{CB24161B-0C36-469E-99A2-58BCA98A02A7}" srcId="{CB57E48C-AD4A-420E-B40E-4C406FCE94EA}" destId="{910D8D13-429D-423F-89D1-97033096BBF0}" srcOrd="0" destOrd="0" parTransId="{AD26F723-787F-48A4-9CAC-F14A2F360B58}" sibTransId="{B8E840E2-1916-43D1-ACFA-AD0768311516}"/>
    <dgm:cxn modelId="{9E46561E-9E06-4159-8CBA-2B38EBDD80AF}" type="presOf" srcId="{556F44F3-06AA-4462-A054-77E87197F936}" destId="{19625D98-53A8-486B-913D-818277C6D403}" srcOrd="0" destOrd="1" presId="urn:microsoft.com/office/officeart/2005/8/layout/list1"/>
    <dgm:cxn modelId="{4F549B5E-E582-4444-A6AF-C803D7FB1BF2}" srcId="{6F1A4AAD-F4D6-464F-A83C-28C8543B00E0}" destId="{4B9637E0-0717-496B-95FF-07D6B7F992ED}" srcOrd="1" destOrd="0" parTransId="{3F07C493-C904-48BC-AD53-575BEA29981E}" sibTransId="{89DBC7BC-3783-4752-BE0F-0FCCB34F56E2}"/>
    <dgm:cxn modelId="{6F9D4A68-A3DB-49B9-8FBC-C3CB1ECCF7CC}" type="presOf" srcId="{910D8D13-429D-423F-89D1-97033096BBF0}" destId="{BB3EE765-F04A-489E-98FA-F63125C1EC53}" srcOrd="0" destOrd="0" presId="urn:microsoft.com/office/officeart/2005/8/layout/list1"/>
    <dgm:cxn modelId="{9E044B52-F828-4868-B079-E0DBC3D4980E}" srcId="{6F1A4AAD-F4D6-464F-A83C-28C8543B00E0}" destId="{A8D99CEE-E48C-4C02-819C-863110FB13F1}" srcOrd="2" destOrd="0" parTransId="{E426A366-E067-4C22-AFDC-3C7689982D1E}" sibTransId="{1DFC9F08-A762-45D5-AF5E-2BA2EF88DBB3}"/>
    <dgm:cxn modelId="{C6DEB079-845E-46A8-8EF0-D7933F8DED3F}" type="presOf" srcId="{CB57E48C-AD4A-420E-B40E-4C406FCE94EA}" destId="{A1BF4A68-2DDD-4115-A2D8-67C0AA1ECBB0}" srcOrd="0" destOrd="0" presId="urn:microsoft.com/office/officeart/2005/8/layout/list1"/>
    <dgm:cxn modelId="{1F4532A7-FD16-43A0-9C41-88DD77534F89}" type="presOf" srcId="{910D8D13-429D-423F-89D1-97033096BBF0}" destId="{1396E2AE-C686-4C09-A16D-F4A6B1A1DC0B}" srcOrd="1" destOrd="0" presId="urn:microsoft.com/office/officeart/2005/8/layout/list1"/>
    <dgm:cxn modelId="{8CA8CEAD-9FD6-49AE-8531-A8956C33372D}" type="presOf" srcId="{A8D99CEE-E48C-4C02-819C-863110FB13F1}" destId="{19625D98-53A8-486B-913D-818277C6D403}" srcOrd="0" destOrd="3" presId="urn:microsoft.com/office/officeart/2005/8/layout/list1"/>
    <dgm:cxn modelId="{2A0E37C5-B528-458C-9BA9-B227D243097F}" type="presOf" srcId="{6F1A4AAD-F4D6-464F-A83C-28C8543B00E0}" destId="{19625D98-53A8-486B-913D-818277C6D403}" srcOrd="0" destOrd="0" presId="urn:microsoft.com/office/officeart/2005/8/layout/list1"/>
    <dgm:cxn modelId="{131870D8-DD81-4885-A411-E20E232773FA}" srcId="{6F1A4AAD-F4D6-464F-A83C-28C8543B00E0}" destId="{556F44F3-06AA-4462-A054-77E87197F936}" srcOrd="0" destOrd="0" parTransId="{F3930BB7-4376-4F96-8791-B2D0570E8A00}" sibTransId="{A11D54D1-D788-4A2D-A176-E1A984BD9C4D}"/>
    <dgm:cxn modelId="{9ACE55FB-59F0-4797-91A8-CA39226E6F00}" srcId="{910D8D13-429D-423F-89D1-97033096BBF0}" destId="{6F1A4AAD-F4D6-464F-A83C-28C8543B00E0}" srcOrd="0" destOrd="0" parTransId="{3B20F2D2-3556-4DDE-BD4A-DBA762F45C25}" sibTransId="{9BBA36B2-D3E4-4145-A3EE-301EC632FEA6}"/>
    <dgm:cxn modelId="{205F686D-A9F5-414C-BA18-D0DBCDABA6E8}" type="presParOf" srcId="{A1BF4A68-2DDD-4115-A2D8-67C0AA1ECBB0}" destId="{C23E777B-061C-4BAE-B731-32347BB13B94}" srcOrd="0" destOrd="0" presId="urn:microsoft.com/office/officeart/2005/8/layout/list1"/>
    <dgm:cxn modelId="{8BC1ED74-89CF-4779-B922-D61D46B32D48}" type="presParOf" srcId="{C23E777B-061C-4BAE-B731-32347BB13B94}" destId="{BB3EE765-F04A-489E-98FA-F63125C1EC53}" srcOrd="0" destOrd="0" presId="urn:microsoft.com/office/officeart/2005/8/layout/list1"/>
    <dgm:cxn modelId="{83488A36-4A1B-4968-BF7E-6686D82E446C}" type="presParOf" srcId="{C23E777B-061C-4BAE-B731-32347BB13B94}" destId="{1396E2AE-C686-4C09-A16D-F4A6B1A1DC0B}" srcOrd="1" destOrd="0" presId="urn:microsoft.com/office/officeart/2005/8/layout/list1"/>
    <dgm:cxn modelId="{088B675D-3842-4FAF-B647-4DC185E54D2D}" type="presParOf" srcId="{A1BF4A68-2DDD-4115-A2D8-67C0AA1ECBB0}" destId="{13425A91-DD17-4AF6-9A81-52DF312FC7D3}" srcOrd="1" destOrd="0" presId="urn:microsoft.com/office/officeart/2005/8/layout/list1"/>
    <dgm:cxn modelId="{AE153049-035E-4F22-9C71-56D41B14A568}" type="presParOf" srcId="{A1BF4A68-2DDD-4115-A2D8-67C0AA1ECBB0}" destId="{19625D98-53A8-486B-913D-818277C6D4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57E48C-AD4A-420E-B40E-4C406FCE94EA}"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910D8D13-429D-423F-89D1-97033096BBF0}">
      <dgm:prSet/>
      <dgm:spPr>
        <a:solidFill>
          <a:schemeClr val="accent2"/>
        </a:solidFill>
      </dgm:spPr>
      <dgm:t>
        <a:bodyPr/>
        <a:lstStyle/>
        <a:p>
          <a:r>
            <a:rPr lang="en-US" b="1"/>
            <a:t>2. Who Submit But Doesn’t Complete? </a:t>
          </a:r>
          <a:endParaRPr lang="en-US"/>
        </a:p>
      </dgm:t>
    </dgm:pt>
    <dgm:pt modelId="{AD26F723-787F-48A4-9CAC-F14A2F360B58}" type="parTrans" cxnId="{CB24161B-0C36-469E-99A2-58BCA98A02A7}">
      <dgm:prSet/>
      <dgm:spPr/>
      <dgm:t>
        <a:bodyPr/>
        <a:lstStyle/>
        <a:p>
          <a:endParaRPr lang="en-US"/>
        </a:p>
      </dgm:t>
    </dgm:pt>
    <dgm:pt modelId="{B8E840E2-1916-43D1-ACFA-AD0768311516}" type="sibTrans" cxnId="{CB24161B-0C36-469E-99A2-58BCA98A02A7}">
      <dgm:prSet/>
      <dgm:spPr/>
      <dgm:t>
        <a:bodyPr/>
        <a:lstStyle/>
        <a:p>
          <a:endParaRPr lang="en-US"/>
        </a:p>
      </dgm:t>
    </dgm:pt>
    <dgm:pt modelId="{6F1A4AAD-F4D6-464F-A83C-28C8543B00E0}">
      <dgm:prSet/>
      <dgm:spPr/>
      <dgm:t>
        <a:bodyPr/>
        <a:lstStyle/>
        <a:p>
          <a:r>
            <a:rPr lang="en-US" b="1"/>
            <a:t>Key Factors:</a:t>
          </a:r>
        </a:p>
      </dgm:t>
    </dgm:pt>
    <dgm:pt modelId="{3B20F2D2-3556-4DDE-BD4A-DBA762F45C25}" type="parTrans" cxnId="{9ACE55FB-59F0-4797-91A8-CA39226E6F00}">
      <dgm:prSet/>
      <dgm:spPr/>
      <dgm:t>
        <a:bodyPr/>
        <a:lstStyle/>
        <a:p>
          <a:endParaRPr lang="en-US"/>
        </a:p>
      </dgm:t>
    </dgm:pt>
    <dgm:pt modelId="{9BBA36B2-D3E4-4145-A3EE-301EC632FEA6}" type="sibTrans" cxnId="{9ACE55FB-59F0-4797-91A8-CA39226E6F00}">
      <dgm:prSet/>
      <dgm:spPr/>
      <dgm:t>
        <a:bodyPr/>
        <a:lstStyle/>
        <a:p>
          <a:endParaRPr lang="en-US"/>
        </a:p>
      </dgm:t>
    </dgm:pt>
    <dgm:pt modelId="{556F44F3-06AA-4462-A054-77E87197F936}">
      <dgm:prSet/>
      <dgm:spPr/>
      <dgm:t>
        <a:bodyPr/>
        <a:lstStyle/>
        <a:p>
          <a:r>
            <a:rPr lang="en-US"/>
            <a:t>College</a:t>
          </a:r>
        </a:p>
      </dgm:t>
    </dgm:pt>
    <dgm:pt modelId="{F3930BB7-4376-4F96-8791-B2D0570E8A00}" type="parTrans" cxnId="{131870D8-DD81-4885-A411-E20E232773FA}">
      <dgm:prSet/>
      <dgm:spPr/>
      <dgm:t>
        <a:bodyPr/>
        <a:lstStyle/>
        <a:p>
          <a:endParaRPr lang="en-US"/>
        </a:p>
      </dgm:t>
    </dgm:pt>
    <dgm:pt modelId="{A11D54D1-D788-4A2D-A176-E1A984BD9C4D}" type="sibTrans" cxnId="{131870D8-DD81-4885-A411-E20E232773FA}">
      <dgm:prSet/>
      <dgm:spPr/>
      <dgm:t>
        <a:bodyPr/>
        <a:lstStyle/>
        <a:p>
          <a:endParaRPr lang="en-US"/>
        </a:p>
      </dgm:t>
    </dgm:pt>
    <dgm:pt modelId="{4B9637E0-0717-496B-95FF-07D6B7F992ED}">
      <dgm:prSet/>
      <dgm:spPr/>
      <dgm:t>
        <a:bodyPr/>
        <a:lstStyle/>
        <a:p>
          <a:r>
            <a:rPr lang="en-US"/>
            <a:t>Primary Inquiry</a:t>
          </a:r>
        </a:p>
      </dgm:t>
    </dgm:pt>
    <dgm:pt modelId="{3F07C493-C904-48BC-AD53-575BEA29981E}" type="parTrans" cxnId="{4F549B5E-E582-4444-A6AF-C803D7FB1BF2}">
      <dgm:prSet/>
      <dgm:spPr/>
      <dgm:t>
        <a:bodyPr/>
        <a:lstStyle/>
        <a:p>
          <a:endParaRPr lang="en-US"/>
        </a:p>
      </dgm:t>
    </dgm:pt>
    <dgm:pt modelId="{89DBC7BC-3783-4752-BE0F-0FCCB34F56E2}" type="sibTrans" cxnId="{4F549B5E-E582-4444-A6AF-C803D7FB1BF2}">
      <dgm:prSet/>
      <dgm:spPr/>
      <dgm:t>
        <a:bodyPr/>
        <a:lstStyle/>
        <a:p>
          <a:endParaRPr lang="en-US"/>
        </a:p>
      </dgm:t>
    </dgm:pt>
    <dgm:pt modelId="{A8D99CEE-E48C-4C02-819C-863110FB13F1}">
      <dgm:prSet/>
      <dgm:spPr/>
      <dgm:t>
        <a:bodyPr/>
        <a:lstStyle/>
        <a:p>
          <a:r>
            <a:rPr lang="en-US"/>
            <a:t>Application Term</a:t>
          </a:r>
        </a:p>
      </dgm:t>
    </dgm:pt>
    <dgm:pt modelId="{E426A366-E067-4C22-AFDC-3C7689982D1E}" type="parTrans" cxnId="{9E044B52-F828-4868-B079-E0DBC3D4980E}">
      <dgm:prSet/>
      <dgm:spPr/>
      <dgm:t>
        <a:bodyPr/>
        <a:lstStyle/>
        <a:p>
          <a:endParaRPr lang="en-US"/>
        </a:p>
      </dgm:t>
    </dgm:pt>
    <dgm:pt modelId="{1DFC9F08-A762-45D5-AF5E-2BA2EF88DBB3}" type="sibTrans" cxnId="{9E044B52-F828-4868-B079-E0DBC3D4980E}">
      <dgm:prSet/>
      <dgm:spPr/>
      <dgm:t>
        <a:bodyPr/>
        <a:lstStyle/>
        <a:p>
          <a:endParaRPr lang="en-US"/>
        </a:p>
      </dgm:t>
    </dgm:pt>
    <dgm:pt modelId="{A1BF4A68-2DDD-4115-A2D8-67C0AA1ECBB0}" type="pres">
      <dgm:prSet presAssocID="{CB57E48C-AD4A-420E-B40E-4C406FCE94EA}" presName="linear" presStyleCnt="0">
        <dgm:presLayoutVars>
          <dgm:dir/>
          <dgm:animLvl val="lvl"/>
          <dgm:resizeHandles val="exact"/>
        </dgm:presLayoutVars>
      </dgm:prSet>
      <dgm:spPr/>
    </dgm:pt>
    <dgm:pt modelId="{C23E777B-061C-4BAE-B731-32347BB13B94}" type="pres">
      <dgm:prSet presAssocID="{910D8D13-429D-423F-89D1-97033096BBF0}" presName="parentLin" presStyleCnt="0"/>
      <dgm:spPr/>
    </dgm:pt>
    <dgm:pt modelId="{BB3EE765-F04A-489E-98FA-F63125C1EC53}" type="pres">
      <dgm:prSet presAssocID="{910D8D13-429D-423F-89D1-97033096BBF0}" presName="parentLeftMargin" presStyleLbl="node1" presStyleIdx="0" presStyleCnt="1"/>
      <dgm:spPr/>
    </dgm:pt>
    <dgm:pt modelId="{1396E2AE-C686-4C09-A16D-F4A6B1A1DC0B}" type="pres">
      <dgm:prSet presAssocID="{910D8D13-429D-423F-89D1-97033096BBF0}" presName="parentText" presStyleLbl="node1" presStyleIdx="0" presStyleCnt="1">
        <dgm:presLayoutVars>
          <dgm:chMax val="0"/>
          <dgm:bulletEnabled val="1"/>
        </dgm:presLayoutVars>
      </dgm:prSet>
      <dgm:spPr/>
    </dgm:pt>
    <dgm:pt modelId="{13425A91-DD17-4AF6-9A81-52DF312FC7D3}" type="pres">
      <dgm:prSet presAssocID="{910D8D13-429D-423F-89D1-97033096BBF0}" presName="negativeSpace" presStyleCnt="0"/>
      <dgm:spPr/>
    </dgm:pt>
    <dgm:pt modelId="{19625D98-53A8-486B-913D-818277C6D403}" type="pres">
      <dgm:prSet presAssocID="{910D8D13-429D-423F-89D1-97033096BBF0}" presName="childText" presStyleLbl="conFgAcc1" presStyleIdx="0" presStyleCnt="1" custLinFactNeighborX="1802" custLinFactNeighborY="-29">
        <dgm:presLayoutVars>
          <dgm:bulletEnabled val="1"/>
        </dgm:presLayoutVars>
      </dgm:prSet>
      <dgm:spPr/>
    </dgm:pt>
  </dgm:ptLst>
  <dgm:cxnLst>
    <dgm:cxn modelId="{ADE08207-3D13-4DB2-BA5D-574F983F2A13}" type="presOf" srcId="{4B9637E0-0717-496B-95FF-07D6B7F992ED}" destId="{19625D98-53A8-486B-913D-818277C6D403}" srcOrd="0" destOrd="2" presId="urn:microsoft.com/office/officeart/2005/8/layout/list1"/>
    <dgm:cxn modelId="{CB24161B-0C36-469E-99A2-58BCA98A02A7}" srcId="{CB57E48C-AD4A-420E-B40E-4C406FCE94EA}" destId="{910D8D13-429D-423F-89D1-97033096BBF0}" srcOrd="0" destOrd="0" parTransId="{AD26F723-787F-48A4-9CAC-F14A2F360B58}" sibTransId="{B8E840E2-1916-43D1-ACFA-AD0768311516}"/>
    <dgm:cxn modelId="{9E46561E-9E06-4159-8CBA-2B38EBDD80AF}" type="presOf" srcId="{556F44F3-06AA-4462-A054-77E87197F936}" destId="{19625D98-53A8-486B-913D-818277C6D403}" srcOrd="0" destOrd="1" presId="urn:microsoft.com/office/officeart/2005/8/layout/list1"/>
    <dgm:cxn modelId="{4F549B5E-E582-4444-A6AF-C803D7FB1BF2}" srcId="{6F1A4AAD-F4D6-464F-A83C-28C8543B00E0}" destId="{4B9637E0-0717-496B-95FF-07D6B7F992ED}" srcOrd="1" destOrd="0" parTransId="{3F07C493-C904-48BC-AD53-575BEA29981E}" sibTransId="{89DBC7BC-3783-4752-BE0F-0FCCB34F56E2}"/>
    <dgm:cxn modelId="{6F9D4A68-A3DB-49B9-8FBC-C3CB1ECCF7CC}" type="presOf" srcId="{910D8D13-429D-423F-89D1-97033096BBF0}" destId="{BB3EE765-F04A-489E-98FA-F63125C1EC53}" srcOrd="0" destOrd="0" presId="urn:microsoft.com/office/officeart/2005/8/layout/list1"/>
    <dgm:cxn modelId="{9E044B52-F828-4868-B079-E0DBC3D4980E}" srcId="{6F1A4AAD-F4D6-464F-A83C-28C8543B00E0}" destId="{A8D99CEE-E48C-4C02-819C-863110FB13F1}" srcOrd="2" destOrd="0" parTransId="{E426A366-E067-4C22-AFDC-3C7689982D1E}" sibTransId="{1DFC9F08-A762-45D5-AF5E-2BA2EF88DBB3}"/>
    <dgm:cxn modelId="{C6DEB079-845E-46A8-8EF0-D7933F8DED3F}" type="presOf" srcId="{CB57E48C-AD4A-420E-B40E-4C406FCE94EA}" destId="{A1BF4A68-2DDD-4115-A2D8-67C0AA1ECBB0}" srcOrd="0" destOrd="0" presId="urn:microsoft.com/office/officeart/2005/8/layout/list1"/>
    <dgm:cxn modelId="{1F4532A7-FD16-43A0-9C41-88DD77534F89}" type="presOf" srcId="{910D8D13-429D-423F-89D1-97033096BBF0}" destId="{1396E2AE-C686-4C09-A16D-F4A6B1A1DC0B}" srcOrd="1" destOrd="0" presId="urn:microsoft.com/office/officeart/2005/8/layout/list1"/>
    <dgm:cxn modelId="{8CA8CEAD-9FD6-49AE-8531-A8956C33372D}" type="presOf" srcId="{A8D99CEE-E48C-4C02-819C-863110FB13F1}" destId="{19625D98-53A8-486B-913D-818277C6D403}" srcOrd="0" destOrd="3" presId="urn:microsoft.com/office/officeart/2005/8/layout/list1"/>
    <dgm:cxn modelId="{2A0E37C5-B528-458C-9BA9-B227D243097F}" type="presOf" srcId="{6F1A4AAD-F4D6-464F-A83C-28C8543B00E0}" destId="{19625D98-53A8-486B-913D-818277C6D403}" srcOrd="0" destOrd="0" presId="urn:microsoft.com/office/officeart/2005/8/layout/list1"/>
    <dgm:cxn modelId="{131870D8-DD81-4885-A411-E20E232773FA}" srcId="{6F1A4AAD-F4D6-464F-A83C-28C8543B00E0}" destId="{556F44F3-06AA-4462-A054-77E87197F936}" srcOrd="0" destOrd="0" parTransId="{F3930BB7-4376-4F96-8791-B2D0570E8A00}" sibTransId="{A11D54D1-D788-4A2D-A176-E1A984BD9C4D}"/>
    <dgm:cxn modelId="{9ACE55FB-59F0-4797-91A8-CA39226E6F00}" srcId="{910D8D13-429D-423F-89D1-97033096BBF0}" destId="{6F1A4AAD-F4D6-464F-A83C-28C8543B00E0}" srcOrd="0" destOrd="0" parTransId="{3B20F2D2-3556-4DDE-BD4A-DBA762F45C25}" sibTransId="{9BBA36B2-D3E4-4145-A3EE-301EC632FEA6}"/>
    <dgm:cxn modelId="{205F686D-A9F5-414C-BA18-D0DBCDABA6E8}" type="presParOf" srcId="{A1BF4A68-2DDD-4115-A2D8-67C0AA1ECBB0}" destId="{C23E777B-061C-4BAE-B731-32347BB13B94}" srcOrd="0" destOrd="0" presId="urn:microsoft.com/office/officeart/2005/8/layout/list1"/>
    <dgm:cxn modelId="{8BC1ED74-89CF-4779-B922-D61D46B32D48}" type="presParOf" srcId="{C23E777B-061C-4BAE-B731-32347BB13B94}" destId="{BB3EE765-F04A-489E-98FA-F63125C1EC53}" srcOrd="0" destOrd="0" presId="urn:microsoft.com/office/officeart/2005/8/layout/list1"/>
    <dgm:cxn modelId="{83488A36-4A1B-4968-BF7E-6686D82E446C}" type="presParOf" srcId="{C23E777B-061C-4BAE-B731-32347BB13B94}" destId="{1396E2AE-C686-4C09-A16D-F4A6B1A1DC0B}" srcOrd="1" destOrd="0" presId="urn:microsoft.com/office/officeart/2005/8/layout/list1"/>
    <dgm:cxn modelId="{088B675D-3842-4FAF-B647-4DC185E54D2D}" type="presParOf" srcId="{A1BF4A68-2DDD-4115-A2D8-67C0AA1ECBB0}" destId="{13425A91-DD17-4AF6-9A81-52DF312FC7D3}" srcOrd="1" destOrd="0" presId="urn:microsoft.com/office/officeart/2005/8/layout/list1"/>
    <dgm:cxn modelId="{AE153049-035E-4F22-9C71-56D41B14A568}" type="presParOf" srcId="{A1BF4A68-2DDD-4115-A2D8-67C0AA1ECBB0}" destId="{19625D98-53A8-486B-913D-818277C6D4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7E48C-AD4A-420E-B40E-4C406FCE94EA}"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910D8D13-429D-423F-89D1-97033096BBF0}">
      <dgm:prSet/>
      <dgm:spPr>
        <a:solidFill>
          <a:schemeClr val="accent2"/>
        </a:solidFill>
      </dgm:spPr>
      <dgm:t>
        <a:bodyPr/>
        <a:lstStyle/>
        <a:p>
          <a:r>
            <a:rPr lang="en-US"/>
            <a:t>What Factors Are Associated with Graduate Denial?</a:t>
          </a:r>
        </a:p>
      </dgm:t>
    </dgm:pt>
    <dgm:pt modelId="{AD26F723-787F-48A4-9CAC-F14A2F360B58}" type="parTrans" cxnId="{CB24161B-0C36-469E-99A2-58BCA98A02A7}">
      <dgm:prSet/>
      <dgm:spPr/>
      <dgm:t>
        <a:bodyPr/>
        <a:lstStyle/>
        <a:p>
          <a:endParaRPr lang="en-US"/>
        </a:p>
      </dgm:t>
    </dgm:pt>
    <dgm:pt modelId="{B8E840E2-1916-43D1-ACFA-AD0768311516}" type="sibTrans" cxnId="{CB24161B-0C36-469E-99A2-58BCA98A02A7}">
      <dgm:prSet/>
      <dgm:spPr/>
      <dgm:t>
        <a:bodyPr/>
        <a:lstStyle/>
        <a:p>
          <a:endParaRPr lang="en-US"/>
        </a:p>
      </dgm:t>
    </dgm:pt>
    <dgm:pt modelId="{6F1A4AAD-F4D6-464F-A83C-28C8543B00E0}">
      <dgm:prSet/>
      <dgm:spPr/>
      <dgm:t>
        <a:bodyPr/>
        <a:lstStyle/>
        <a:p>
          <a:endParaRPr lang="en-US" b="1"/>
        </a:p>
      </dgm:t>
    </dgm:pt>
    <dgm:pt modelId="{3B20F2D2-3556-4DDE-BD4A-DBA762F45C25}" type="parTrans" cxnId="{9ACE55FB-59F0-4797-91A8-CA39226E6F00}">
      <dgm:prSet/>
      <dgm:spPr/>
      <dgm:t>
        <a:bodyPr/>
        <a:lstStyle/>
        <a:p>
          <a:endParaRPr lang="en-US"/>
        </a:p>
      </dgm:t>
    </dgm:pt>
    <dgm:pt modelId="{9BBA36B2-D3E4-4145-A3EE-301EC632FEA6}" type="sibTrans" cxnId="{9ACE55FB-59F0-4797-91A8-CA39226E6F00}">
      <dgm:prSet/>
      <dgm:spPr/>
      <dgm:t>
        <a:bodyPr/>
        <a:lstStyle/>
        <a:p>
          <a:endParaRPr lang="en-US"/>
        </a:p>
      </dgm:t>
    </dgm:pt>
    <dgm:pt modelId="{A1BF4A68-2DDD-4115-A2D8-67C0AA1ECBB0}" type="pres">
      <dgm:prSet presAssocID="{CB57E48C-AD4A-420E-B40E-4C406FCE94EA}" presName="linear" presStyleCnt="0">
        <dgm:presLayoutVars>
          <dgm:dir/>
          <dgm:animLvl val="lvl"/>
          <dgm:resizeHandles val="exact"/>
        </dgm:presLayoutVars>
      </dgm:prSet>
      <dgm:spPr/>
    </dgm:pt>
    <dgm:pt modelId="{C23E777B-061C-4BAE-B731-32347BB13B94}" type="pres">
      <dgm:prSet presAssocID="{910D8D13-429D-423F-89D1-97033096BBF0}" presName="parentLin" presStyleCnt="0"/>
      <dgm:spPr/>
    </dgm:pt>
    <dgm:pt modelId="{BB3EE765-F04A-489E-98FA-F63125C1EC53}" type="pres">
      <dgm:prSet presAssocID="{910D8D13-429D-423F-89D1-97033096BBF0}" presName="parentLeftMargin" presStyleLbl="node1" presStyleIdx="0" presStyleCnt="1"/>
      <dgm:spPr/>
    </dgm:pt>
    <dgm:pt modelId="{1396E2AE-C686-4C09-A16D-F4A6B1A1DC0B}" type="pres">
      <dgm:prSet presAssocID="{910D8D13-429D-423F-89D1-97033096BBF0}" presName="parentText" presStyleLbl="node1" presStyleIdx="0" presStyleCnt="1">
        <dgm:presLayoutVars>
          <dgm:chMax val="0"/>
          <dgm:bulletEnabled val="1"/>
        </dgm:presLayoutVars>
      </dgm:prSet>
      <dgm:spPr/>
    </dgm:pt>
    <dgm:pt modelId="{13425A91-DD17-4AF6-9A81-52DF312FC7D3}" type="pres">
      <dgm:prSet presAssocID="{910D8D13-429D-423F-89D1-97033096BBF0}" presName="negativeSpace" presStyleCnt="0"/>
      <dgm:spPr/>
    </dgm:pt>
    <dgm:pt modelId="{19625D98-53A8-486B-913D-818277C6D403}" type="pres">
      <dgm:prSet presAssocID="{910D8D13-429D-423F-89D1-97033096BBF0}" presName="childText" presStyleLbl="conFgAcc1" presStyleIdx="0" presStyleCnt="1" custScaleX="95705" custScaleY="86106" custLinFactNeighborX="1802" custLinFactNeighborY="-29">
        <dgm:presLayoutVars>
          <dgm:bulletEnabled val="1"/>
        </dgm:presLayoutVars>
      </dgm:prSet>
      <dgm:spPr/>
    </dgm:pt>
  </dgm:ptLst>
  <dgm:cxnLst>
    <dgm:cxn modelId="{CB24161B-0C36-469E-99A2-58BCA98A02A7}" srcId="{CB57E48C-AD4A-420E-B40E-4C406FCE94EA}" destId="{910D8D13-429D-423F-89D1-97033096BBF0}" srcOrd="0" destOrd="0" parTransId="{AD26F723-787F-48A4-9CAC-F14A2F360B58}" sibTransId="{B8E840E2-1916-43D1-ACFA-AD0768311516}"/>
    <dgm:cxn modelId="{6F9D4A68-A3DB-49B9-8FBC-C3CB1ECCF7CC}" type="presOf" srcId="{910D8D13-429D-423F-89D1-97033096BBF0}" destId="{BB3EE765-F04A-489E-98FA-F63125C1EC53}" srcOrd="0" destOrd="0" presId="urn:microsoft.com/office/officeart/2005/8/layout/list1"/>
    <dgm:cxn modelId="{C6DEB079-845E-46A8-8EF0-D7933F8DED3F}" type="presOf" srcId="{CB57E48C-AD4A-420E-B40E-4C406FCE94EA}" destId="{A1BF4A68-2DDD-4115-A2D8-67C0AA1ECBB0}" srcOrd="0" destOrd="0" presId="urn:microsoft.com/office/officeart/2005/8/layout/list1"/>
    <dgm:cxn modelId="{1F4532A7-FD16-43A0-9C41-88DD77534F89}" type="presOf" srcId="{910D8D13-429D-423F-89D1-97033096BBF0}" destId="{1396E2AE-C686-4C09-A16D-F4A6B1A1DC0B}" srcOrd="1" destOrd="0" presId="urn:microsoft.com/office/officeart/2005/8/layout/list1"/>
    <dgm:cxn modelId="{2A0E37C5-B528-458C-9BA9-B227D243097F}" type="presOf" srcId="{6F1A4AAD-F4D6-464F-A83C-28C8543B00E0}" destId="{19625D98-53A8-486B-913D-818277C6D403}" srcOrd="0" destOrd="0" presId="urn:microsoft.com/office/officeart/2005/8/layout/list1"/>
    <dgm:cxn modelId="{9ACE55FB-59F0-4797-91A8-CA39226E6F00}" srcId="{910D8D13-429D-423F-89D1-97033096BBF0}" destId="{6F1A4AAD-F4D6-464F-A83C-28C8543B00E0}" srcOrd="0" destOrd="0" parTransId="{3B20F2D2-3556-4DDE-BD4A-DBA762F45C25}" sibTransId="{9BBA36B2-D3E4-4145-A3EE-301EC632FEA6}"/>
    <dgm:cxn modelId="{205F686D-A9F5-414C-BA18-D0DBCDABA6E8}" type="presParOf" srcId="{A1BF4A68-2DDD-4115-A2D8-67C0AA1ECBB0}" destId="{C23E777B-061C-4BAE-B731-32347BB13B94}" srcOrd="0" destOrd="0" presId="urn:microsoft.com/office/officeart/2005/8/layout/list1"/>
    <dgm:cxn modelId="{8BC1ED74-89CF-4779-B922-D61D46B32D48}" type="presParOf" srcId="{C23E777B-061C-4BAE-B731-32347BB13B94}" destId="{BB3EE765-F04A-489E-98FA-F63125C1EC53}" srcOrd="0" destOrd="0" presId="urn:microsoft.com/office/officeart/2005/8/layout/list1"/>
    <dgm:cxn modelId="{83488A36-4A1B-4968-BF7E-6686D82E446C}" type="presParOf" srcId="{C23E777B-061C-4BAE-B731-32347BB13B94}" destId="{1396E2AE-C686-4C09-A16D-F4A6B1A1DC0B}" srcOrd="1" destOrd="0" presId="urn:microsoft.com/office/officeart/2005/8/layout/list1"/>
    <dgm:cxn modelId="{088B675D-3842-4FAF-B647-4DC185E54D2D}" type="presParOf" srcId="{A1BF4A68-2DDD-4115-A2D8-67C0AA1ECBB0}" destId="{13425A91-DD17-4AF6-9A81-52DF312FC7D3}" srcOrd="1" destOrd="0" presId="urn:microsoft.com/office/officeart/2005/8/layout/list1"/>
    <dgm:cxn modelId="{AE153049-035E-4F22-9C71-56D41B14A568}" type="presParOf" srcId="{A1BF4A68-2DDD-4115-A2D8-67C0AA1ECBB0}" destId="{19625D98-53A8-486B-913D-818277C6D4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053AFC-A3CA-4A86-96FF-B7FA8F5C691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A6C03876-0F59-4690-A72C-B6552FA34E59}">
      <dgm:prSet/>
      <dgm:spPr/>
      <dgm:t>
        <a:bodyPr/>
        <a:lstStyle/>
        <a:p>
          <a:r>
            <a:rPr lang="en-US" b="1"/>
            <a:t>Outcome-focused</a:t>
          </a:r>
          <a:r>
            <a:rPr lang="en-US"/>
            <a:t> </a:t>
          </a:r>
        </a:p>
        <a:p>
          <a:r>
            <a:rPr lang="en-US"/>
            <a:t>with </a:t>
          </a:r>
          <a:r>
            <a:rPr lang="en-US" b="1"/>
            <a:t>stage-specific analysis</a:t>
          </a:r>
          <a:r>
            <a:rPr lang="en-US"/>
            <a:t>. </a:t>
          </a:r>
        </a:p>
      </dgm:t>
    </dgm:pt>
    <dgm:pt modelId="{9C085CB9-2CE0-4D98-BF94-52D282F8E257}" type="parTrans" cxnId="{8BD98B38-568D-473A-9050-8EA76351D127}">
      <dgm:prSet/>
      <dgm:spPr/>
      <dgm:t>
        <a:bodyPr/>
        <a:lstStyle/>
        <a:p>
          <a:endParaRPr lang="en-US"/>
        </a:p>
      </dgm:t>
    </dgm:pt>
    <dgm:pt modelId="{BFF566CE-2DEB-4706-9161-BEE7BCFC254E}" type="sibTrans" cxnId="{8BD98B38-568D-473A-9050-8EA76351D127}">
      <dgm:prSet/>
      <dgm:spPr/>
      <dgm:t>
        <a:bodyPr/>
        <a:lstStyle/>
        <a:p>
          <a:endParaRPr lang="en-US"/>
        </a:p>
      </dgm:t>
    </dgm:pt>
    <dgm:pt modelId="{A38D0AC0-458D-4D05-8CF6-3C7791A1B1C9}">
      <dgm:prSet/>
      <dgm:spPr/>
      <dgm:t>
        <a:bodyPr/>
        <a:lstStyle/>
        <a:p>
          <a:r>
            <a:rPr lang="en-US"/>
            <a:t>Model</a:t>
          </a:r>
        </a:p>
        <a:p>
          <a:r>
            <a:rPr lang="en-US"/>
            <a:t>(Random Forest, XGBoost)</a:t>
          </a:r>
        </a:p>
        <a:p>
          <a:endParaRPr lang="en-US"/>
        </a:p>
      </dgm:t>
    </dgm:pt>
    <dgm:pt modelId="{1913E996-95E1-4620-99A1-03FF6D930AD5}" type="parTrans" cxnId="{25E0A10D-C111-49BA-92C5-12CB7521BA6A}">
      <dgm:prSet/>
      <dgm:spPr/>
      <dgm:t>
        <a:bodyPr/>
        <a:lstStyle/>
        <a:p>
          <a:endParaRPr lang="en-US"/>
        </a:p>
      </dgm:t>
    </dgm:pt>
    <dgm:pt modelId="{98E6A8B1-1067-4664-814D-92586EB81D24}" type="sibTrans" cxnId="{25E0A10D-C111-49BA-92C5-12CB7521BA6A}">
      <dgm:prSet/>
      <dgm:spPr/>
      <dgm:t>
        <a:bodyPr/>
        <a:lstStyle/>
        <a:p>
          <a:endParaRPr lang="en-US"/>
        </a:p>
      </dgm:t>
    </dgm:pt>
    <dgm:pt modelId="{E23490EF-F785-42F2-8587-FFFD15FF864D}">
      <dgm:prSet/>
      <dgm:spPr/>
      <dgm:t>
        <a:bodyPr/>
        <a:lstStyle/>
        <a:p>
          <a:r>
            <a:rPr lang="en-US"/>
            <a:t>Metric </a:t>
          </a:r>
        </a:p>
        <a:p>
          <a:r>
            <a:rPr lang="en-US"/>
            <a:t>(Accuracy, Precision, Recall, F1 Score, ROC AUC)</a:t>
          </a:r>
        </a:p>
      </dgm:t>
    </dgm:pt>
    <dgm:pt modelId="{BBA3671E-A6E9-4FD4-810D-622A738E8EDB}" type="parTrans" cxnId="{467E1D65-A408-4C18-A23A-D86C0BDF3CEB}">
      <dgm:prSet/>
      <dgm:spPr/>
      <dgm:t>
        <a:bodyPr/>
        <a:lstStyle/>
        <a:p>
          <a:endParaRPr lang="en-US"/>
        </a:p>
      </dgm:t>
    </dgm:pt>
    <dgm:pt modelId="{60C77F35-3FAD-4561-9DFF-A20EFB6910CD}" type="sibTrans" cxnId="{467E1D65-A408-4C18-A23A-D86C0BDF3CEB}">
      <dgm:prSet/>
      <dgm:spPr/>
      <dgm:t>
        <a:bodyPr/>
        <a:lstStyle/>
        <a:p>
          <a:endParaRPr lang="en-US"/>
        </a:p>
      </dgm:t>
    </dgm:pt>
    <dgm:pt modelId="{1E3F3265-43ED-4F12-8D4B-C4B4BB9C44C7}" type="pres">
      <dgm:prSet presAssocID="{A7053AFC-A3CA-4A86-96FF-B7FA8F5C6911}" presName="diagram" presStyleCnt="0">
        <dgm:presLayoutVars>
          <dgm:chPref val="1"/>
          <dgm:dir/>
          <dgm:animOne val="branch"/>
          <dgm:animLvl val="lvl"/>
          <dgm:resizeHandles val="exact"/>
        </dgm:presLayoutVars>
      </dgm:prSet>
      <dgm:spPr/>
    </dgm:pt>
    <dgm:pt modelId="{9CB09896-380A-4712-97DD-502093F4EEAE}" type="pres">
      <dgm:prSet presAssocID="{A6C03876-0F59-4690-A72C-B6552FA34E59}" presName="root1" presStyleCnt="0"/>
      <dgm:spPr/>
    </dgm:pt>
    <dgm:pt modelId="{F8C678E8-B5FA-4B23-88A5-177D97624DE0}" type="pres">
      <dgm:prSet presAssocID="{A6C03876-0F59-4690-A72C-B6552FA34E59}" presName="LevelOneTextNode" presStyleLbl="node0" presStyleIdx="0" presStyleCnt="1">
        <dgm:presLayoutVars>
          <dgm:chPref val="3"/>
        </dgm:presLayoutVars>
      </dgm:prSet>
      <dgm:spPr/>
    </dgm:pt>
    <dgm:pt modelId="{6B8612A6-ACF8-4EA6-ACD3-630579FDBDFE}" type="pres">
      <dgm:prSet presAssocID="{A6C03876-0F59-4690-A72C-B6552FA34E59}" presName="level2hierChild" presStyleCnt="0"/>
      <dgm:spPr/>
    </dgm:pt>
    <dgm:pt modelId="{EE37FA4F-6F2E-4CDC-BD61-F71D64ABA3DD}" type="pres">
      <dgm:prSet presAssocID="{1913E996-95E1-4620-99A1-03FF6D930AD5}" presName="conn2-1" presStyleLbl="parChTrans1D2" presStyleIdx="0" presStyleCnt="2"/>
      <dgm:spPr/>
    </dgm:pt>
    <dgm:pt modelId="{871FEA25-6529-4BC2-8320-FA520D9EDD86}" type="pres">
      <dgm:prSet presAssocID="{1913E996-95E1-4620-99A1-03FF6D930AD5}" presName="connTx" presStyleLbl="parChTrans1D2" presStyleIdx="0" presStyleCnt="2"/>
      <dgm:spPr/>
    </dgm:pt>
    <dgm:pt modelId="{86DF4E87-5A83-479F-B165-6BE25F05700D}" type="pres">
      <dgm:prSet presAssocID="{A38D0AC0-458D-4D05-8CF6-3C7791A1B1C9}" presName="root2" presStyleCnt="0"/>
      <dgm:spPr/>
    </dgm:pt>
    <dgm:pt modelId="{5FAAB0B0-F588-4607-A2DA-BA11F77448CC}" type="pres">
      <dgm:prSet presAssocID="{A38D0AC0-458D-4D05-8CF6-3C7791A1B1C9}" presName="LevelTwoTextNode" presStyleLbl="node2" presStyleIdx="0" presStyleCnt="2">
        <dgm:presLayoutVars>
          <dgm:chPref val="3"/>
        </dgm:presLayoutVars>
      </dgm:prSet>
      <dgm:spPr/>
    </dgm:pt>
    <dgm:pt modelId="{FAF6AA85-72E6-4785-8EDC-4A0FD2DB3EB2}" type="pres">
      <dgm:prSet presAssocID="{A38D0AC0-458D-4D05-8CF6-3C7791A1B1C9}" presName="level3hierChild" presStyleCnt="0"/>
      <dgm:spPr/>
    </dgm:pt>
    <dgm:pt modelId="{F3E4B6A6-DD06-4005-8DDC-0D85D2197928}" type="pres">
      <dgm:prSet presAssocID="{BBA3671E-A6E9-4FD4-810D-622A738E8EDB}" presName="conn2-1" presStyleLbl="parChTrans1D2" presStyleIdx="1" presStyleCnt="2"/>
      <dgm:spPr/>
    </dgm:pt>
    <dgm:pt modelId="{BC731FC0-458D-4522-8EA1-17CA756D0278}" type="pres">
      <dgm:prSet presAssocID="{BBA3671E-A6E9-4FD4-810D-622A738E8EDB}" presName="connTx" presStyleLbl="parChTrans1D2" presStyleIdx="1" presStyleCnt="2"/>
      <dgm:spPr/>
    </dgm:pt>
    <dgm:pt modelId="{29A1C259-22E1-4E79-8DAB-609B5B6E80AA}" type="pres">
      <dgm:prSet presAssocID="{E23490EF-F785-42F2-8587-FFFD15FF864D}" presName="root2" presStyleCnt="0"/>
      <dgm:spPr/>
    </dgm:pt>
    <dgm:pt modelId="{230CE0DB-694B-433C-B811-46F672A9B2C3}" type="pres">
      <dgm:prSet presAssocID="{E23490EF-F785-42F2-8587-FFFD15FF864D}" presName="LevelTwoTextNode" presStyleLbl="node2" presStyleIdx="1" presStyleCnt="2">
        <dgm:presLayoutVars>
          <dgm:chPref val="3"/>
        </dgm:presLayoutVars>
      </dgm:prSet>
      <dgm:spPr/>
    </dgm:pt>
    <dgm:pt modelId="{19EDF672-8780-4EED-9E28-458859EE884F}" type="pres">
      <dgm:prSet presAssocID="{E23490EF-F785-42F2-8587-FFFD15FF864D}" presName="level3hierChild" presStyleCnt="0"/>
      <dgm:spPr/>
    </dgm:pt>
  </dgm:ptLst>
  <dgm:cxnLst>
    <dgm:cxn modelId="{25E0A10D-C111-49BA-92C5-12CB7521BA6A}" srcId="{A6C03876-0F59-4690-A72C-B6552FA34E59}" destId="{A38D0AC0-458D-4D05-8CF6-3C7791A1B1C9}" srcOrd="0" destOrd="0" parTransId="{1913E996-95E1-4620-99A1-03FF6D930AD5}" sibTransId="{98E6A8B1-1067-4664-814D-92586EB81D24}"/>
    <dgm:cxn modelId="{28081912-59AB-448F-BEAF-5FCAC2A2AFF0}" type="presOf" srcId="{1913E996-95E1-4620-99A1-03FF6D930AD5}" destId="{871FEA25-6529-4BC2-8320-FA520D9EDD86}" srcOrd="1" destOrd="0" presId="urn:microsoft.com/office/officeart/2005/8/layout/hierarchy2"/>
    <dgm:cxn modelId="{8BD98B38-568D-473A-9050-8EA76351D127}" srcId="{A7053AFC-A3CA-4A86-96FF-B7FA8F5C6911}" destId="{A6C03876-0F59-4690-A72C-B6552FA34E59}" srcOrd="0" destOrd="0" parTransId="{9C085CB9-2CE0-4D98-BF94-52D282F8E257}" sibTransId="{BFF566CE-2DEB-4706-9161-BEE7BCFC254E}"/>
    <dgm:cxn modelId="{467E1D65-A408-4C18-A23A-D86C0BDF3CEB}" srcId="{A6C03876-0F59-4690-A72C-B6552FA34E59}" destId="{E23490EF-F785-42F2-8587-FFFD15FF864D}" srcOrd="1" destOrd="0" parTransId="{BBA3671E-A6E9-4FD4-810D-622A738E8EDB}" sibTransId="{60C77F35-3FAD-4561-9DFF-A20EFB6910CD}"/>
    <dgm:cxn modelId="{21580276-C32D-415A-8ACA-B3505C26BC24}" type="presOf" srcId="{BBA3671E-A6E9-4FD4-810D-622A738E8EDB}" destId="{F3E4B6A6-DD06-4005-8DDC-0D85D2197928}" srcOrd="0" destOrd="0" presId="urn:microsoft.com/office/officeart/2005/8/layout/hierarchy2"/>
    <dgm:cxn modelId="{B04DCC57-1AE6-44B1-9084-4E0289C06780}" type="presOf" srcId="{E23490EF-F785-42F2-8587-FFFD15FF864D}" destId="{230CE0DB-694B-433C-B811-46F672A9B2C3}" srcOrd="0" destOrd="0" presId="urn:microsoft.com/office/officeart/2005/8/layout/hierarchy2"/>
    <dgm:cxn modelId="{1241B990-E5D8-41D1-A948-DEF1B9984744}" type="presOf" srcId="{BBA3671E-A6E9-4FD4-810D-622A738E8EDB}" destId="{BC731FC0-458D-4522-8EA1-17CA756D0278}" srcOrd="1" destOrd="0" presId="urn:microsoft.com/office/officeart/2005/8/layout/hierarchy2"/>
    <dgm:cxn modelId="{541F86B2-FC98-454F-8E7B-096292175090}" type="presOf" srcId="{A6C03876-0F59-4690-A72C-B6552FA34E59}" destId="{F8C678E8-B5FA-4B23-88A5-177D97624DE0}" srcOrd="0" destOrd="0" presId="urn:microsoft.com/office/officeart/2005/8/layout/hierarchy2"/>
    <dgm:cxn modelId="{4154BFBE-B325-47DD-9274-FCCA5B2F53D5}" type="presOf" srcId="{A38D0AC0-458D-4D05-8CF6-3C7791A1B1C9}" destId="{5FAAB0B0-F588-4607-A2DA-BA11F77448CC}" srcOrd="0" destOrd="0" presId="urn:microsoft.com/office/officeart/2005/8/layout/hierarchy2"/>
    <dgm:cxn modelId="{13485ACE-3443-4FB4-950F-66905A7FE680}" type="presOf" srcId="{A7053AFC-A3CA-4A86-96FF-B7FA8F5C6911}" destId="{1E3F3265-43ED-4F12-8D4B-C4B4BB9C44C7}" srcOrd="0" destOrd="0" presId="urn:microsoft.com/office/officeart/2005/8/layout/hierarchy2"/>
    <dgm:cxn modelId="{DB04A5D5-085A-4FE8-82F4-045116F2C703}" type="presOf" srcId="{1913E996-95E1-4620-99A1-03FF6D930AD5}" destId="{EE37FA4F-6F2E-4CDC-BD61-F71D64ABA3DD}" srcOrd="0" destOrd="0" presId="urn:microsoft.com/office/officeart/2005/8/layout/hierarchy2"/>
    <dgm:cxn modelId="{D0C8EAE4-9BDD-4CE7-B58B-C6EC4FFAF9A1}" type="presParOf" srcId="{1E3F3265-43ED-4F12-8D4B-C4B4BB9C44C7}" destId="{9CB09896-380A-4712-97DD-502093F4EEAE}" srcOrd="0" destOrd="0" presId="urn:microsoft.com/office/officeart/2005/8/layout/hierarchy2"/>
    <dgm:cxn modelId="{324B39DD-D64C-4E96-A5CD-B2B6EA9DE2A8}" type="presParOf" srcId="{9CB09896-380A-4712-97DD-502093F4EEAE}" destId="{F8C678E8-B5FA-4B23-88A5-177D97624DE0}" srcOrd="0" destOrd="0" presId="urn:microsoft.com/office/officeart/2005/8/layout/hierarchy2"/>
    <dgm:cxn modelId="{B5B0F290-5F77-4E62-93B4-F70F091CF402}" type="presParOf" srcId="{9CB09896-380A-4712-97DD-502093F4EEAE}" destId="{6B8612A6-ACF8-4EA6-ACD3-630579FDBDFE}" srcOrd="1" destOrd="0" presId="urn:microsoft.com/office/officeart/2005/8/layout/hierarchy2"/>
    <dgm:cxn modelId="{1A95BB77-5106-42E9-A594-6BFFC8DB9AB1}" type="presParOf" srcId="{6B8612A6-ACF8-4EA6-ACD3-630579FDBDFE}" destId="{EE37FA4F-6F2E-4CDC-BD61-F71D64ABA3DD}" srcOrd="0" destOrd="0" presId="urn:microsoft.com/office/officeart/2005/8/layout/hierarchy2"/>
    <dgm:cxn modelId="{32CB3198-F162-4C86-97B0-610816DFCA2D}" type="presParOf" srcId="{EE37FA4F-6F2E-4CDC-BD61-F71D64ABA3DD}" destId="{871FEA25-6529-4BC2-8320-FA520D9EDD86}" srcOrd="0" destOrd="0" presId="urn:microsoft.com/office/officeart/2005/8/layout/hierarchy2"/>
    <dgm:cxn modelId="{E5A9BCA3-24E9-42E2-A1D0-13AEF9EF4447}" type="presParOf" srcId="{6B8612A6-ACF8-4EA6-ACD3-630579FDBDFE}" destId="{86DF4E87-5A83-479F-B165-6BE25F05700D}" srcOrd="1" destOrd="0" presId="urn:microsoft.com/office/officeart/2005/8/layout/hierarchy2"/>
    <dgm:cxn modelId="{8131AE7D-A2B6-46BF-8503-6FC9831253FD}" type="presParOf" srcId="{86DF4E87-5A83-479F-B165-6BE25F05700D}" destId="{5FAAB0B0-F588-4607-A2DA-BA11F77448CC}" srcOrd="0" destOrd="0" presId="urn:microsoft.com/office/officeart/2005/8/layout/hierarchy2"/>
    <dgm:cxn modelId="{A2583042-A986-49C8-BA6B-77A3702F33BD}" type="presParOf" srcId="{86DF4E87-5A83-479F-B165-6BE25F05700D}" destId="{FAF6AA85-72E6-4785-8EDC-4A0FD2DB3EB2}" srcOrd="1" destOrd="0" presId="urn:microsoft.com/office/officeart/2005/8/layout/hierarchy2"/>
    <dgm:cxn modelId="{39308F35-36B9-412A-88DA-0ED2888DFB68}" type="presParOf" srcId="{6B8612A6-ACF8-4EA6-ACD3-630579FDBDFE}" destId="{F3E4B6A6-DD06-4005-8DDC-0D85D2197928}" srcOrd="2" destOrd="0" presId="urn:microsoft.com/office/officeart/2005/8/layout/hierarchy2"/>
    <dgm:cxn modelId="{F20500A3-9DA5-4539-AE2E-1B43B55FF648}" type="presParOf" srcId="{F3E4B6A6-DD06-4005-8DDC-0D85D2197928}" destId="{BC731FC0-458D-4522-8EA1-17CA756D0278}" srcOrd="0" destOrd="0" presId="urn:microsoft.com/office/officeart/2005/8/layout/hierarchy2"/>
    <dgm:cxn modelId="{D100B7D0-3DF9-43D7-ABAF-77A053633C76}" type="presParOf" srcId="{6B8612A6-ACF8-4EA6-ACD3-630579FDBDFE}" destId="{29A1C259-22E1-4E79-8DAB-609B5B6E80AA}" srcOrd="3" destOrd="0" presId="urn:microsoft.com/office/officeart/2005/8/layout/hierarchy2"/>
    <dgm:cxn modelId="{7283A433-9B85-4B47-893C-21ED83C8B7AF}" type="presParOf" srcId="{29A1C259-22E1-4E79-8DAB-609B5B6E80AA}" destId="{230CE0DB-694B-433C-B811-46F672A9B2C3}" srcOrd="0" destOrd="0" presId="urn:microsoft.com/office/officeart/2005/8/layout/hierarchy2"/>
    <dgm:cxn modelId="{38D4BB36-1641-4FFC-997B-E0A2BED80C6D}" type="presParOf" srcId="{29A1C259-22E1-4E79-8DAB-609B5B6E80AA}" destId="{19EDF672-8780-4EED-9E28-458859EE884F}"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57E48C-AD4A-420E-B40E-4C406FCE94EA}"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910D8D13-429D-423F-89D1-97033096BBF0}">
      <dgm:prSet/>
      <dgm:spPr>
        <a:solidFill>
          <a:schemeClr val="accent2"/>
        </a:solidFill>
      </dgm:spPr>
      <dgm:t>
        <a:bodyPr/>
        <a:lstStyle/>
        <a:p>
          <a:r>
            <a:rPr lang="en-US" b="1">
              <a:latin typeface="+mn-lt"/>
              <a:ea typeface="+mn-ea"/>
              <a:cs typeface="+mn-cs"/>
            </a:rPr>
            <a:t>Why might domestic applicants be denied more?</a:t>
          </a:r>
          <a:endParaRPr lang="en-US"/>
        </a:p>
      </dgm:t>
    </dgm:pt>
    <dgm:pt modelId="{AD26F723-787F-48A4-9CAC-F14A2F360B58}" type="parTrans" cxnId="{CB24161B-0C36-469E-99A2-58BCA98A02A7}">
      <dgm:prSet/>
      <dgm:spPr/>
      <dgm:t>
        <a:bodyPr/>
        <a:lstStyle/>
        <a:p>
          <a:endParaRPr lang="en-US"/>
        </a:p>
      </dgm:t>
    </dgm:pt>
    <dgm:pt modelId="{B8E840E2-1916-43D1-ACFA-AD0768311516}" type="sibTrans" cxnId="{CB24161B-0C36-469E-99A2-58BCA98A02A7}">
      <dgm:prSet/>
      <dgm:spPr/>
      <dgm:t>
        <a:bodyPr/>
        <a:lstStyle/>
        <a:p>
          <a:endParaRPr lang="en-US"/>
        </a:p>
      </dgm:t>
    </dgm:pt>
    <dgm:pt modelId="{6F1A4AAD-F4D6-464F-A83C-28C8543B00E0}">
      <dgm:prSet/>
      <dgm:spPr/>
      <dgm:t>
        <a:bodyPr/>
        <a:lstStyle/>
        <a:p>
          <a:endParaRPr lang="en-US" b="1"/>
        </a:p>
      </dgm:t>
    </dgm:pt>
    <dgm:pt modelId="{3B20F2D2-3556-4DDE-BD4A-DBA762F45C25}" type="parTrans" cxnId="{9ACE55FB-59F0-4797-91A8-CA39226E6F00}">
      <dgm:prSet/>
      <dgm:spPr/>
      <dgm:t>
        <a:bodyPr/>
        <a:lstStyle/>
        <a:p>
          <a:endParaRPr lang="en-US"/>
        </a:p>
      </dgm:t>
    </dgm:pt>
    <dgm:pt modelId="{9BBA36B2-D3E4-4145-A3EE-301EC632FEA6}" type="sibTrans" cxnId="{9ACE55FB-59F0-4797-91A8-CA39226E6F00}">
      <dgm:prSet/>
      <dgm:spPr/>
      <dgm:t>
        <a:bodyPr/>
        <a:lstStyle/>
        <a:p>
          <a:endParaRPr lang="en-US"/>
        </a:p>
      </dgm:t>
    </dgm:pt>
    <dgm:pt modelId="{A1BF4A68-2DDD-4115-A2D8-67C0AA1ECBB0}" type="pres">
      <dgm:prSet presAssocID="{CB57E48C-AD4A-420E-B40E-4C406FCE94EA}" presName="linear" presStyleCnt="0">
        <dgm:presLayoutVars>
          <dgm:dir/>
          <dgm:animLvl val="lvl"/>
          <dgm:resizeHandles val="exact"/>
        </dgm:presLayoutVars>
      </dgm:prSet>
      <dgm:spPr/>
    </dgm:pt>
    <dgm:pt modelId="{C23E777B-061C-4BAE-B731-32347BB13B94}" type="pres">
      <dgm:prSet presAssocID="{910D8D13-429D-423F-89D1-97033096BBF0}" presName="parentLin" presStyleCnt="0"/>
      <dgm:spPr/>
    </dgm:pt>
    <dgm:pt modelId="{BB3EE765-F04A-489E-98FA-F63125C1EC53}" type="pres">
      <dgm:prSet presAssocID="{910D8D13-429D-423F-89D1-97033096BBF0}" presName="parentLeftMargin" presStyleLbl="node1" presStyleIdx="0" presStyleCnt="1"/>
      <dgm:spPr/>
    </dgm:pt>
    <dgm:pt modelId="{1396E2AE-C686-4C09-A16D-F4A6B1A1DC0B}" type="pres">
      <dgm:prSet presAssocID="{910D8D13-429D-423F-89D1-97033096BBF0}" presName="parentText" presStyleLbl="node1" presStyleIdx="0" presStyleCnt="1">
        <dgm:presLayoutVars>
          <dgm:chMax val="0"/>
          <dgm:bulletEnabled val="1"/>
        </dgm:presLayoutVars>
      </dgm:prSet>
      <dgm:spPr/>
    </dgm:pt>
    <dgm:pt modelId="{13425A91-DD17-4AF6-9A81-52DF312FC7D3}" type="pres">
      <dgm:prSet presAssocID="{910D8D13-429D-423F-89D1-97033096BBF0}" presName="negativeSpace" presStyleCnt="0"/>
      <dgm:spPr/>
    </dgm:pt>
    <dgm:pt modelId="{19625D98-53A8-486B-913D-818277C6D403}" type="pres">
      <dgm:prSet presAssocID="{910D8D13-429D-423F-89D1-97033096BBF0}" presName="childText" presStyleLbl="conFgAcc1" presStyleIdx="0" presStyleCnt="1" custLinFactNeighborX="1802" custLinFactNeighborY="-29">
        <dgm:presLayoutVars>
          <dgm:bulletEnabled val="1"/>
        </dgm:presLayoutVars>
      </dgm:prSet>
      <dgm:spPr/>
    </dgm:pt>
  </dgm:ptLst>
  <dgm:cxnLst>
    <dgm:cxn modelId="{CB24161B-0C36-469E-99A2-58BCA98A02A7}" srcId="{CB57E48C-AD4A-420E-B40E-4C406FCE94EA}" destId="{910D8D13-429D-423F-89D1-97033096BBF0}" srcOrd="0" destOrd="0" parTransId="{AD26F723-787F-48A4-9CAC-F14A2F360B58}" sibTransId="{B8E840E2-1916-43D1-ACFA-AD0768311516}"/>
    <dgm:cxn modelId="{6F9D4A68-A3DB-49B9-8FBC-C3CB1ECCF7CC}" type="presOf" srcId="{910D8D13-429D-423F-89D1-97033096BBF0}" destId="{BB3EE765-F04A-489E-98FA-F63125C1EC53}" srcOrd="0" destOrd="0" presId="urn:microsoft.com/office/officeart/2005/8/layout/list1"/>
    <dgm:cxn modelId="{C6DEB079-845E-46A8-8EF0-D7933F8DED3F}" type="presOf" srcId="{CB57E48C-AD4A-420E-B40E-4C406FCE94EA}" destId="{A1BF4A68-2DDD-4115-A2D8-67C0AA1ECBB0}" srcOrd="0" destOrd="0" presId="urn:microsoft.com/office/officeart/2005/8/layout/list1"/>
    <dgm:cxn modelId="{1F4532A7-FD16-43A0-9C41-88DD77534F89}" type="presOf" srcId="{910D8D13-429D-423F-89D1-97033096BBF0}" destId="{1396E2AE-C686-4C09-A16D-F4A6B1A1DC0B}" srcOrd="1" destOrd="0" presId="urn:microsoft.com/office/officeart/2005/8/layout/list1"/>
    <dgm:cxn modelId="{2A0E37C5-B528-458C-9BA9-B227D243097F}" type="presOf" srcId="{6F1A4AAD-F4D6-464F-A83C-28C8543B00E0}" destId="{19625D98-53A8-486B-913D-818277C6D403}" srcOrd="0" destOrd="0" presId="urn:microsoft.com/office/officeart/2005/8/layout/list1"/>
    <dgm:cxn modelId="{9ACE55FB-59F0-4797-91A8-CA39226E6F00}" srcId="{910D8D13-429D-423F-89D1-97033096BBF0}" destId="{6F1A4AAD-F4D6-464F-A83C-28C8543B00E0}" srcOrd="0" destOrd="0" parTransId="{3B20F2D2-3556-4DDE-BD4A-DBA762F45C25}" sibTransId="{9BBA36B2-D3E4-4145-A3EE-301EC632FEA6}"/>
    <dgm:cxn modelId="{205F686D-A9F5-414C-BA18-D0DBCDABA6E8}" type="presParOf" srcId="{A1BF4A68-2DDD-4115-A2D8-67C0AA1ECBB0}" destId="{C23E777B-061C-4BAE-B731-32347BB13B94}" srcOrd="0" destOrd="0" presId="urn:microsoft.com/office/officeart/2005/8/layout/list1"/>
    <dgm:cxn modelId="{8BC1ED74-89CF-4779-B922-D61D46B32D48}" type="presParOf" srcId="{C23E777B-061C-4BAE-B731-32347BB13B94}" destId="{BB3EE765-F04A-489E-98FA-F63125C1EC53}" srcOrd="0" destOrd="0" presId="urn:microsoft.com/office/officeart/2005/8/layout/list1"/>
    <dgm:cxn modelId="{83488A36-4A1B-4968-BF7E-6686D82E446C}" type="presParOf" srcId="{C23E777B-061C-4BAE-B731-32347BB13B94}" destId="{1396E2AE-C686-4C09-A16D-F4A6B1A1DC0B}" srcOrd="1" destOrd="0" presId="urn:microsoft.com/office/officeart/2005/8/layout/list1"/>
    <dgm:cxn modelId="{088B675D-3842-4FAF-B647-4DC185E54D2D}" type="presParOf" srcId="{A1BF4A68-2DDD-4115-A2D8-67C0AA1ECBB0}" destId="{13425A91-DD17-4AF6-9A81-52DF312FC7D3}" srcOrd="1" destOrd="0" presId="urn:microsoft.com/office/officeart/2005/8/layout/list1"/>
    <dgm:cxn modelId="{AE153049-035E-4F22-9C71-56D41B14A568}" type="presParOf" srcId="{A1BF4A68-2DDD-4115-A2D8-67C0AA1ECBB0}" destId="{19625D98-53A8-486B-913D-818277C6D4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57E48C-AD4A-420E-B40E-4C406FCE94EA}"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910D8D13-429D-423F-89D1-97033096BBF0}">
      <dgm:prSet/>
      <dgm:spPr>
        <a:solidFill>
          <a:schemeClr val="accent2"/>
        </a:solidFill>
      </dgm:spPr>
      <dgm:t>
        <a:bodyPr/>
        <a:lstStyle/>
        <a:p>
          <a:r>
            <a:rPr lang="en-US"/>
            <a:t>Domestic and International Applicants Show Different Program Preferences</a:t>
          </a:r>
        </a:p>
      </dgm:t>
    </dgm:pt>
    <dgm:pt modelId="{AD26F723-787F-48A4-9CAC-F14A2F360B58}" type="parTrans" cxnId="{CB24161B-0C36-469E-99A2-58BCA98A02A7}">
      <dgm:prSet/>
      <dgm:spPr/>
      <dgm:t>
        <a:bodyPr/>
        <a:lstStyle/>
        <a:p>
          <a:endParaRPr lang="en-US"/>
        </a:p>
      </dgm:t>
    </dgm:pt>
    <dgm:pt modelId="{B8E840E2-1916-43D1-ACFA-AD0768311516}" type="sibTrans" cxnId="{CB24161B-0C36-469E-99A2-58BCA98A02A7}">
      <dgm:prSet/>
      <dgm:spPr/>
      <dgm:t>
        <a:bodyPr/>
        <a:lstStyle/>
        <a:p>
          <a:endParaRPr lang="en-US"/>
        </a:p>
      </dgm:t>
    </dgm:pt>
    <dgm:pt modelId="{6F1A4AAD-F4D6-464F-A83C-28C8543B00E0}">
      <dgm:prSet/>
      <dgm:spPr/>
      <dgm:t>
        <a:bodyPr/>
        <a:lstStyle/>
        <a:p>
          <a:endParaRPr lang="en-US" b="1"/>
        </a:p>
      </dgm:t>
    </dgm:pt>
    <dgm:pt modelId="{3B20F2D2-3556-4DDE-BD4A-DBA762F45C25}" type="parTrans" cxnId="{9ACE55FB-59F0-4797-91A8-CA39226E6F00}">
      <dgm:prSet/>
      <dgm:spPr/>
      <dgm:t>
        <a:bodyPr/>
        <a:lstStyle/>
        <a:p>
          <a:endParaRPr lang="en-US"/>
        </a:p>
      </dgm:t>
    </dgm:pt>
    <dgm:pt modelId="{9BBA36B2-D3E4-4145-A3EE-301EC632FEA6}" type="sibTrans" cxnId="{9ACE55FB-59F0-4797-91A8-CA39226E6F00}">
      <dgm:prSet/>
      <dgm:spPr/>
      <dgm:t>
        <a:bodyPr/>
        <a:lstStyle/>
        <a:p>
          <a:endParaRPr lang="en-US"/>
        </a:p>
      </dgm:t>
    </dgm:pt>
    <dgm:pt modelId="{A1BF4A68-2DDD-4115-A2D8-67C0AA1ECBB0}" type="pres">
      <dgm:prSet presAssocID="{CB57E48C-AD4A-420E-B40E-4C406FCE94EA}" presName="linear" presStyleCnt="0">
        <dgm:presLayoutVars>
          <dgm:dir/>
          <dgm:animLvl val="lvl"/>
          <dgm:resizeHandles val="exact"/>
        </dgm:presLayoutVars>
      </dgm:prSet>
      <dgm:spPr/>
    </dgm:pt>
    <dgm:pt modelId="{C23E777B-061C-4BAE-B731-32347BB13B94}" type="pres">
      <dgm:prSet presAssocID="{910D8D13-429D-423F-89D1-97033096BBF0}" presName="parentLin" presStyleCnt="0"/>
      <dgm:spPr/>
    </dgm:pt>
    <dgm:pt modelId="{BB3EE765-F04A-489E-98FA-F63125C1EC53}" type="pres">
      <dgm:prSet presAssocID="{910D8D13-429D-423F-89D1-97033096BBF0}" presName="parentLeftMargin" presStyleLbl="node1" presStyleIdx="0" presStyleCnt="1"/>
      <dgm:spPr/>
    </dgm:pt>
    <dgm:pt modelId="{1396E2AE-C686-4C09-A16D-F4A6B1A1DC0B}" type="pres">
      <dgm:prSet presAssocID="{910D8D13-429D-423F-89D1-97033096BBF0}" presName="parentText" presStyleLbl="node1" presStyleIdx="0" presStyleCnt="1">
        <dgm:presLayoutVars>
          <dgm:chMax val="0"/>
          <dgm:bulletEnabled val="1"/>
        </dgm:presLayoutVars>
      </dgm:prSet>
      <dgm:spPr/>
    </dgm:pt>
    <dgm:pt modelId="{13425A91-DD17-4AF6-9A81-52DF312FC7D3}" type="pres">
      <dgm:prSet presAssocID="{910D8D13-429D-423F-89D1-97033096BBF0}" presName="negativeSpace" presStyleCnt="0"/>
      <dgm:spPr/>
    </dgm:pt>
    <dgm:pt modelId="{19625D98-53A8-486B-913D-818277C6D403}" type="pres">
      <dgm:prSet presAssocID="{910D8D13-429D-423F-89D1-97033096BBF0}" presName="childText" presStyleLbl="conFgAcc1" presStyleIdx="0" presStyleCnt="1" custLinFactNeighborX="1802" custLinFactNeighborY="-29">
        <dgm:presLayoutVars>
          <dgm:bulletEnabled val="1"/>
        </dgm:presLayoutVars>
      </dgm:prSet>
      <dgm:spPr/>
    </dgm:pt>
  </dgm:ptLst>
  <dgm:cxnLst>
    <dgm:cxn modelId="{CB24161B-0C36-469E-99A2-58BCA98A02A7}" srcId="{CB57E48C-AD4A-420E-B40E-4C406FCE94EA}" destId="{910D8D13-429D-423F-89D1-97033096BBF0}" srcOrd="0" destOrd="0" parTransId="{AD26F723-787F-48A4-9CAC-F14A2F360B58}" sibTransId="{B8E840E2-1916-43D1-ACFA-AD0768311516}"/>
    <dgm:cxn modelId="{6F9D4A68-A3DB-49B9-8FBC-C3CB1ECCF7CC}" type="presOf" srcId="{910D8D13-429D-423F-89D1-97033096BBF0}" destId="{BB3EE765-F04A-489E-98FA-F63125C1EC53}" srcOrd="0" destOrd="0" presId="urn:microsoft.com/office/officeart/2005/8/layout/list1"/>
    <dgm:cxn modelId="{C6DEB079-845E-46A8-8EF0-D7933F8DED3F}" type="presOf" srcId="{CB57E48C-AD4A-420E-B40E-4C406FCE94EA}" destId="{A1BF4A68-2DDD-4115-A2D8-67C0AA1ECBB0}" srcOrd="0" destOrd="0" presId="urn:microsoft.com/office/officeart/2005/8/layout/list1"/>
    <dgm:cxn modelId="{1F4532A7-FD16-43A0-9C41-88DD77534F89}" type="presOf" srcId="{910D8D13-429D-423F-89D1-97033096BBF0}" destId="{1396E2AE-C686-4C09-A16D-F4A6B1A1DC0B}" srcOrd="1" destOrd="0" presId="urn:microsoft.com/office/officeart/2005/8/layout/list1"/>
    <dgm:cxn modelId="{2A0E37C5-B528-458C-9BA9-B227D243097F}" type="presOf" srcId="{6F1A4AAD-F4D6-464F-A83C-28C8543B00E0}" destId="{19625D98-53A8-486B-913D-818277C6D403}" srcOrd="0" destOrd="0" presId="urn:microsoft.com/office/officeart/2005/8/layout/list1"/>
    <dgm:cxn modelId="{9ACE55FB-59F0-4797-91A8-CA39226E6F00}" srcId="{910D8D13-429D-423F-89D1-97033096BBF0}" destId="{6F1A4AAD-F4D6-464F-A83C-28C8543B00E0}" srcOrd="0" destOrd="0" parTransId="{3B20F2D2-3556-4DDE-BD4A-DBA762F45C25}" sibTransId="{9BBA36B2-D3E4-4145-A3EE-301EC632FEA6}"/>
    <dgm:cxn modelId="{205F686D-A9F5-414C-BA18-D0DBCDABA6E8}" type="presParOf" srcId="{A1BF4A68-2DDD-4115-A2D8-67C0AA1ECBB0}" destId="{C23E777B-061C-4BAE-B731-32347BB13B94}" srcOrd="0" destOrd="0" presId="urn:microsoft.com/office/officeart/2005/8/layout/list1"/>
    <dgm:cxn modelId="{8BC1ED74-89CF-4779-B922-D61D46B32D48}" type="presParOf" srcId="{C23E777B-061C-4BAE-B731-32347BB13B94}" destId="{BB3EE765-F04A-489E-98FA-F63125C1EC53}" srcOrd="0" destOrd="0" presId="urn:microsoft.com/office/officeart/2005/8/layout/list1"/>
    <dgm:cxn modelId="{83488A36-4A1B-4968-BF7E-6686D82E446C}" type="presParOf" srcId="{C23E777B-061C-4BAE-B731-32347BB13B94}" destId="{1396E2AE-C686-4C09-A16D-F4A6B1A1DC0B}" srcOrd="1" destOrd="0" presId="urn:microsoft.com/office/officeart/2005/8/layout/list1"/>
    <dgm:cxn modelId="{088B675D-3842-4FAF-B647-4DC185E54D2D}" type="presParOf" srcId="{A1BF4A68-2DDD-4115-A2D8-67C0AA1ECBB0}" destId="{13425A91-DD17-4AF6-9A81-52DF312FC7D3}" srcOrd="1" destOrd="0" presId="urn:microsoft.com/office/officeart/2005/8/layout/list1"/>
    <dgm:cxn modelId="{AE153049-035E-4F22-9C71-56D41B14A568}" type="presParOf" srcId="{A1BF4A68-2DDD-4115-A2D8-67C0AA1ECBB0}" destId="{19625D98-53A8-486B-913D-818277C6D403}"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2C3AE-03C7-4CEE-88AC-533E980522BC}">
      <dsp:nvSpPr>
        <dsp:cNvPr id="0" name=""/>
        <dsp:cNvSpPr/>
      </dsp:nvSpPr>
      <dsp:spPr>
        <a:xfrm>
          <a:off x="0" y="1805"/>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347BF2-DB2A-4A28-94A7-03392DB4D8A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9E4A3-05AD-4574-B016-83EBC6F7CE4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422400">
            <a:lnSpc>
              <a:spcPct val="100000"/>
            </a:lnSpc>
            <a:spcBef>
              <a:spcPct val="0"/>
            </a:spcBef>
            <a:spcAft>
              <a:spcPct val="35000"/>
            </a:spcAft>
            <a:buNone/>
          </a:pPr>
          <a:r>
            <a:rPr lang="en-US" sz="3200" kern="1200"/>
            <a:t>Define funnel stage</a:t>
          </a:r>
        </a:p>
      </dsp:txBody>
      <dsp:txXfrm>
        <a:off x="1057183" y="1805"/>
        <a:ext cx="9458416" cy="915310"/>
      </dsp:txXfrm>
    </dsp:sp>
    <dsp:sp modelId="{72589A42-4286-4D1E-972D-E585FA629A77}">
      <dsp:nvSpPr>
        <dsp:cNvPr id="0" name=""/>
        <dsp:cNvSpPr/>
      </dsp:nvSpPr>
      <dsp:spPr>
        <a:xfrm>
          <a:off x="0" y="1145944"/>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2470AD-0B19-474D-9CFA-D7B8E57720C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EE761-2F06-48B0-B58D-38A52D581ED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422400">
            <a:lnSpc>
              <a:spcPct val="100000"/>
            </a:lnSpc>
            <a:spcBef>
              <a:spcPct val="0"/>
            </a:spcBef>
            <a:spcAft>
              <a:spcPct val="35000"/>
            </a:spcAft>
            <a:buNone/>
          </a:pPr>
          <a:r>
            <a:rPr lang="en-US" sz="3200" kern="1200"/>
            <a:t>Clean data</a:t>
          </a:r>
        </a:p>
      </dsp:txBody>
      <dsp:txXfrm>
        <a:off x="1057183" y="1145944"/>
        <a:ext cx="9458416" cy="915310"/>
      </dsp:txXfrm>
    </dsp:sp>
    <dsp:sp modelId="{D1985FA1-0958-4630-82B2-237724CE6E36}">
      <dsp:nvSpPr>
        <dsp:cNvPr id="0" name=""/>
        <dsp:cNvSpPr/>
      </dsp:nvSpPr>
      <dsp:spPr>
        <a:xfrm>
          <a:off x="0" y="2290082"/>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625D0-0209-444F-8649-3555B054195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E69A6F-081D-4124-9FBD-99F879E3247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422400">
            <a:lnSpc>
              <a:spcPct val="100000"/>
            </a:lnSpc>
            <a:spcBef>
              <a:spcPct val="0"/>
            </a:spcBef>
            <a:spcAft>
              <a:spcPct val="35000"/>
            </a:spcAft>
            <a:buNone/>
          </a:pPr>
          <a:r>
            <a:rPr lang="en-US" sz="3200" kern="1200"/>
            <a:t>Apply statistical tests / predictive models</a:t>
          </a:r>
        </a:p>
      </dsp:txBody>
      <dsp:txXfrm>
        <a:off x="1057183" y="2290082"/>
        <a:ext cx="9458416" cy="915310"/>
      </dsp:txXfrm>
    </dsp:sp>
    <dsp:sp modelId="{FD84D3C0-B88E-4FFF-947D-C97B1B21570C}">
      <dsp:nvSpPr>
        <dsp:cNvPr id="0" name=""/>
        <dsp:cNvSpPr/>
      </dsp:nvSpPr>
      <dsp:spPr>
        <a:xfrm>
          <a:off x="0" y="3434221"/>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C30B9-50EC-4BFB-9A6E-94617DB6048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161EE4-3347-4FF9-8480-51F868E023B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1422400">
            <a:lnSpc>
              <a:spcPct val="100000"/>
            </a:lnSpc>
            <a:spcBef>
              <a:spcPct val="0"/>
            </a:spcBef>
            <a:spcAft>
              <a:spcPct val="35000"/>
            </a:spcAft>
            <a:buNone/>
          </a:pPr>
          <a:r>
            <a:rPr lang="en-US" sz="3200" kern="1200"/>
            <a:t>Generated insights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5D98-53A8-486B-913D-818277C6D403}">
      <dsp:nvSpPr>
        <dsp:cNvPr id="0" name=""/>
        <dsp:cNvSpPr/>
      </dsp:nvSpPr>
      <dsp:spPr>
        <a:xfrm>
          <a:off x="0" y="832783"/>
          <a:ext cx="10659798" cy="2693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7319" tIns="624840" rIns="827319" bIns="213360" numCol="1" spcCol="1270" anchor="t" anchorCtr="0">
          <a:noAutofit/>
        </a:bodyPr>
        <a:lstStyle/>
        <a:p>
          <a:pPr marL="285750" lvl="1" indent="-285750" algn="l" defTabSz="1333500">
            <a:lnSpc>
              <a:spcPct val="90000"/>
            </a:lnSpc>
            <a:spcBef>
              <a:spcPct val="0"/>
            </a:spcBef>
            <a:spcAft>
              <a:spcPct val="15000"/>
            </a:spcAft>
            <a:buChar char="•"/>
          </a:pPr>
          <a:r>
            <a:rPr lang="en-US" sz="3000" b="1" kern="1200"/>
            <a:t>Key Factors:</a:t>
          </a:r>
        </a:p>
        <a:p>
          <a:pPr marL="571500" lvl="2" indent="-285750" algn="l" defTabSz="1333500">
            <a:lnSpc>
              <a:spcPct val="90000"/>
            </a:lnSpc>
            <a:spcBef>
              <a:spcPct val="0"/>
            </a:spcBef>
            <a:spcAft>
              <a:spcPct val="15000"/>
            </a:spcAft>
            <a:buChar char="•"/>
          </a:pPr>
          <a:r>
            <a:rPr lang="en-US" sz="3000" kern="1200"/>
            <a:t>College</a:t>
          </a:r>
        </a:p>
        <a:p>
          <a:pPr marL="571500" lvl="2" indent="-285750" algn="l" defTabSz="1333500">
            <a:lnSpc>
              <a:spcPct val="90000"/>
            </a:lnSpc>
            <a:spcBef>
              <a:spcPct val="0"/>
            </a:spcBef>
            <a:spcAft>
              <a:spcPct val="15000"/>
            </a:spcAft>
            <a:buChar char="•"/>
          </a:pPr>
          <a:r>
            <a:rPr lang="en-US" sz="3000" kern="1200"/>
            <a:t>Age Group</a:t>
          </a:r>
        </a:p>
        <a:p>
          <a:pPr marL="571500" lvl="2" indent="-285750" algn="l" defTabSz="1333500">
            <a:lnSpc>
              <a:spcPct val="90000"/>
            </a:lnSpc>
            <a:spcBef>
              <a:spcPct val="0"/>
            </a:spcBef>
            <a:spcAft>
              <a:spcPct val="15000"/>
            </a:spcAft>
            <a:buChar char="•"/>
          </a:pPr>
          <a:r>
            <a:rPr lang="en-US" sz="3000" kern="1200"/>
            <a:t>Race Group</a:t>
          </a:r>
        </a:p>
      </dsp:txBody>
      <dsp:txXfrm>
        <a:off x="0" y="832783"/>
        <a:ext cx="10659798" cy="2693250"/>
      </dsp:txXfrm>
    </dsp:sp>
    <dsp:sp modelId="{1396E2AE-C686-4C09-A16D-F4A6B1A1DC0B}">
      <dsp:nvSpPr>
        <dsp:cNvPr id="0" name=""/>
        <dsp:cNvSpPr/>
      </dsp:nvSpPr>
      <dsp:spPr>
        <a:xfrm>
          <a:off x="532989" y="390111"/>
          <a:ext cx="7461859" cy="88560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2041" tIns="0" rIns="282041" bIns="0" numCol="1" spcCol="1270" anchor="ctr" anchorCtr="0">
          <a:noAutofit/>
        </a:bodyPr>
        <a:lstStyle/>
        <a:p>
          <a:pPr marL="0" lvl="0" indent="0" algn="l" defTabSz="1333500">
            <a:lnSpc>
              <a:spcPct val="90000"/>
            </a:lnSpc>
            <a:spcBef>
              <a:spcPct val="0"/>
            </a:spcBef>
            <a:spcAft>
              <a:spcPct val="35000"/>
            </a:spcAft>
            <a:buNone/>
          </a:pPr>
          <a:r>
            <a:rPr lang="en-US" sz="3000" b="1" kern="1200"/>
            <a:t>1. Who Starts But Doesn’t Submit? </a:t>
          </a:r>
          <a:endParaRPr lang="en-US" sz="3000" kern="1200"/>
        </a:p>
      </dsp:txBody>
      <dsp:txXfrm>
        <a:off x="576220" y="433342"/>
        <a:ext cx="7375397" cy="799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5D98-53A8-486B-913D-818277C6D403}">
      <dsp:nvSpPr>
        <dsp:cNvPr id="0" name=""/>
        <dsp:cNvSpPr/>
      </dsp:nvSpPr>
      <dsp:spPr>
        <a:xfrm>
          <a:off x="0" y="945318"/>
          <a:ext cx="10659798" cy="24239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7319" tIns="562356" rIns="827319" bIns="192024" numCol="1" spcCol="1270" anchor="t" anchorCtr="0">
          <a:noAutofit/>
        </a:bodyPr>
        <a:lstStyle/>
        <a:p>
          <a:pPr marL="228600" lvl="1" indent="-228600" algn="l" defTabSz="1200150">
            <a:lnSpc>
              <a:spcPct val="90000"/>
            </a:lnSpc>
            <a:spcBef>
              <a:spcPct val="0"/>
            </a:spcBef>
            <a:spcAft>
              <a:spcPct val="15000"/>
            </a:spcAft>
            <a:buChar char="•"/>
          </a:pPr>
          <a:r>
            <a:rPr lang="en-US" sz="2700" b="1" kern="1200"/>
            <a:t>Key Factors:</a:t>
          </a:r>
        </a:p>
        <a:p>
          <a:pPr marL="457200" lvl="2" indent="-228600" algn="l" defTabSz="1200150">
            <a:lnSpc>
              <a:spcPct val="90000"/>
            </a:lnSpc>
            <a:spcBef>
              <a:spcPct val="0"/>
            </a:spcBef>
            <a:spcAft>
              <a:spcPct val="15000"/>
            </a:spcAft>
            <a:buChar char="•"/>
          </a:pPr>
          <a:r>
            <a:rPr lang="en-US" sz="2700" kern="1200"/>
            <a:t>College</a:t>
          </a:r>
        </a:p>
        <a:p>
          <a:pPr marL="457200" lvl="2" indent="-228600" algn="l" defTabSz="1200150">
            <a:lnSpc>
              <a:spcPct val="90000"/>
            </a:lnSpc>
            <a:spcBef>
              <a:spcPct val="0"/>
            </a:spcBef>
            <a:spcAft>
              <a:spcPct val="15000"/>
            </a:spcAft>
            <a:buChar char="•"/>
          </a:pPr>
          <a:r>
            <a:rPr lang="en-US" sz="2700" kern="1200"/>
            <a:t>Primary Inquiry</a:t>
          </a:r>
        </a:p>
        <a:p>
          <a:pPr marL="457200" lvl="2" indent="-228600" algn="l" defTabSz="1200150">
            <a:lnSpc>
              <a:spcPct val="90000"/>
            </a:lnSpc>
            <a:spcBef>
              <a:spcPct val="0"/>
            </a:spcBef>
            <a:spcAft>
              <a:spcPct val="15000"/>
            </a:spcAft>
            <a:buChar char="•"/>
          </a:pPr>
          <a:r>
            <a:rPr lang="en-US" sz="2700" kern="1200"/>
            <a:t>Application Term</a:t>
          </a:r>
        </a:p>
      </dsp:txBody>
      <dsp:txXfrm>
        <a:off x="0" y="945318"/>
        <a:ext cx="10659798" cy="2423925"/>
      </dsp:txXfrm>
    </dsp:sp>
    <dsp:sp modelId="{1396E2AE-C686-4C09-A16D-F4A6B1A1DC0B}">
      <dsp:nvSpPr>
        <dsp:cNvPr id="0" name=""/>
        <dsp:cNvSpPr/>
      </dsp:nvSpPr>
      <dsp:spPr>
        <a:xfrm>
          <a:off x="532989" y="546914"/>
          <a:ext cx="7461859" cy="79704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2041" tIns="0" rIns="282041" bIns="0" numCol="1" spcCol="1270" anchor="ctr" anchorCtr="0">
          <a:noAutofit/>
        </a:bodyPr>
        <a:lstStyle/>
        <a:p>
          <a:pPr marL="0" lvl="0" indent="0" algn="l" defTabSz="1200150">
            <a:lnSpc>
              <a:spcPct val="90000"/>
            </a:lnSpc>
            <a:spcBef>
              <a:spcPct val="0"/>
            </a:spcBef>
            <a:spcAft>
              <a:spcPct val="35000"/>
            </a:spcAft>
            <a:buNone/>
          </a:pPr>
          <a:r>
            <a:rPr lang="en-US" sz="2700" b="1" kern="1200"/>
            <a:t>2. Who Submit But Doesn’t Complete? </a:t>
          </a:r>
          <a:endParaRPr lang="en-US" sz="2700" kern="1200"/>
        </a:p>
      </dsp:txBody>
      <dsp:txXfrm>
        <a:off x="571897" y="585822"/>
        <a:ext cx="7384043"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5D98-53A8-486B-913D-818277C6D403}">
      <dsp:nvSpPr>
        <dsp:cNvPr id="0" name=""/>
        <dsp:cNvSpPr/>
      </dsp:nvSpPr>
      <dsp:spPr>
        <a:xfrm>
          <a:off x="204931" y="1878243"/>
          <a:ext cx="10884011" cy="49907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629" tIns="479044" rIns="882629" bIns="163576" numCol="1" spcCol="1270" anchor="t" anchorCtr="0">
          <a:noAutofit/>
        </a:bodyPr>
        <a:lstStyle/>
        <a:p>
          <a:pPr marL="228600" lvl="1" indent="-228600" algn="l" defTabSz="1022350">
            <a:lnSpc>
              <a:spcPct val="90000"/>
            </a:lnSpc>
            <a:spcBef>
              <a:spcPct val="0"/>
            </a:spcBef>
            <a:spcAft>
              <a:spcPct val="15000"/>
            </a:spcAft>
            <a:buChar char="•"/>
          </a:pPr>
          <a:endParaRPr lang="en-US" sz="2300" b="1" kern="1200"/>
        </a:p>
      </dsp:txBody>
      <dsp:txXfrm>
        <a:off x="204931" y="1878243"/>
        <a:ext cx="10884011" cy="499070"/>
      </dsp:txXfrm>
    </dsp:sp>
    <dsp:sp modelId="{1396E2AE-C686-4C09-A16D-F4A6B1A1DC0B}">
      <dsp:nvSpPr>
        <dsp:cNvPr id="0" name=""/>
        <dsp:cNvSpPr/>
      </dsp:nvSpPr>
      <dsp:spPr>
        <a:xfrm>
          <a:off x="568622" y="1538861"/>
          <a:ext cx="7960721" cy="67896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0896" tIns="0" rIns="300896" bIns="0" numCol="1" spcCol="1270" anchor="ctr" anchorCtr="0">
          <a:noAutofit/>
        </a:bodyPr>
        <a:lstStyle/>
        <a:p>
          <a:pPr marL="0" lvl="0" indent="0" algn="l" defTabSz="1022350">
            <a:lnSpc>
              <a:spcPct val="90000"/>
            </a:lnSpc>
            <a:spcBef>
              <a:spcPct val="0"/>
            </a:spcBef>
            <a:spcAft>
              <a:spcPct val="35000"/>
            </a:spcAft>
            <a:buNone/>
          </a:pPr>
          <a:r>
            <a:rPr lang="en-US" sz="2300" kern="1200"/>
            <a:t>What Factors Are Associated with Graduate Denial?</a:t>
          </a:r>
        </a:p>
      </dsp:txBody>
      <dsp:txXfrm>
        <a:off x="601766" y="1572005"/>
        <a:ext cx="7894433"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678E8-B5FA-4B23-88A5-177D97624DE0}">
      <dsp:nvSpPr>
        <dsp:cNvPr id="0" name=""/>
        <dsp:cNvSpPr/>
      </dsp:nvSpPr>
      <dsp:spPr>
        <a:xfrm>
          <a:off x="852335" y="1056632"/>
          <a:ext cx="3671220" cy="18356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a:t>Outcome-focused</a:t>
          </a:r>
          <a:r>
            <a:rPr lang="en-US" sz="2500" kern="1200"/>
            <a:t> </a:t>
          </a:r>
        </a:p>
        <a:p>
          <a:pPr marL="0" lvl="0" indent="0" algn="ctr" defTabSz="1111250">
            <a:lnSpc>
              <a:spcPct val="90000"/>
            </a:lnSpc>
            <a:spcBef>
              <a:spcPct val="0"/>
            </a:spcBef>
            <a:spcAft>
              <a:spcPct val="35000"/>
            </a:spcAft>
            <a:buNone/>
          </a:pPr>
          <a:r>
            <a:rPr lang="en-US" sz="2500" kern="1200"/>
            <a:t>with </a:t>
          </a:r>
          <a:r>
            <a:rPr lang="en-US" sz="2500" b="1" kern="1200"/>
            <a:t>stage-specific analysis</a:t>
          </a:r>
          <a:r>
            <a:rPr lang="en-US" sz="2500" kern="1200"/>
            <a:t>. </a:t>
          </a:r>
        </a:p>
      </dsp:txBody>
      <dsp:txXfrm>
        <a:off x="906098" y="1110395"/>
        <a:ext cx="3563694" cy="1728084"/>
      </dsp:txXfrm>
    </dsp:sp>
    <dsp:sp modelId="{EE37FA4F-6F2E-4CDC-BD61-F71D64ABA3DD}">
      <dsp:nvSpPr>
        <dsp:cNvPr id="0" name=""/>
        <dsp:cNvSpPr/>
      </dsp:nvSpPr>
      <dsp:spPr>
        <a:xfrm rot="19457599">
          <a:off x="4353575" y="1404864"/>
          <a:ext cx="1808448" cy="83671"/>
        </a:xfrm>
        <a:custGeom>
          <a:avLst/>
          <a:gdLst/>
          <a:ahLst/>
          <a:cxnLst/>
          <a:rect l="0" t="0" r="0" b="0"/>
          <a:pathLst>
            <a:path>
              <a:moveTo>
                <a:pt x="0" y="41835"/>
              </a:moveTo>
              <a:lnTo>
                <a:pt x="1808448" y="4183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212588" y="1401488"/>
        <a:ext cx="90422" cy="90422"/>
      </dsp:txXfrm>
    </dsp:sp>
    <dsp:sp modelId="{5FAAB0B0-F588-4607-A2DA-BA11F77448CC}">
      <dsp:nvSpPr>
        <dsp:cNvPr id="0" name=""/>
        <dsp:cNvSpPr/>
      </dsp:nvSpPr>
      <dsp:spPr>
        <a:xfrm>
          <a:off x="5992044" y="1156"/>
          <a:ext cx="3671220" cy="18356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Model</a:t>
          </a:r>
        </a:p>
        <a:p>
          <a:pPr marL="0" lvl="0" indent="0" algn="ctr" defTabSz="1111250">
            <a:lnSpc>
              <a:spcPct val="90000"/>
            </a:lnSpc>
            <a:spcBef>
              <a:spcPct val="0"/>
            </a:spcBef>
            <a:spcAft>
              <a:spcPct val="35000"/>
            </a:spcAft>
            <a:buNone/>
          </a:pPr>
          <a:r>
            <a:rPr lang="en-US" sz="2500" kern="1200"/>
            <a:t>(Random Forest, XGBoost)</a:t>
          </a:r>
        </a:p>
        <a:p>
          <a:pPr marL="0" lvl="0" indent="0" algn="ctr" defTabSz="1111250">
            <a:lnSpc>
              <a:spcPct val="90000"/>
            </a:lnSpc>
            <a:spcBef>
              <a:spcPct val="0"/>
            </a:spcBef>
            <a:spcAft>
              <a:spcPct val="35000"/>
            </a:spcAft>
            <a:buNone/>
          </a:pPr>
          <a:endParaRPr lang="en-US" sz="2500" kern="1200"/>
        </a:p>
      </dsp:txBody>
      <dsp:txXfrm>
        <a:off x="6045807" y="54919"/>
        <a:ext cx="3563694" cy="1728084"/>
      </dsp:txXfrm>
    </dsp:sp>
    <dsp:sp modelId="{F3E4B6A6-DD06-4005-8DDC-0D85D2197928}">
      <dsp:nvSpPr>
        <dsp:cNvPr id="0" name=""/>
        <dsp:cNvSpPr/>
      </dsp:nvSpPr>
      <dsp:spPr>
        <a:xfrm rot="2142401">
          <a:off x="4353575" y="2460340"/>
          <a:ext cx="1808448" cy="83671"/>
        </a:xfrm>
        <a:custGeom>
          <a:avLst/>
          <a:gdLst/>
          <a:ahLst/>
          <a:cxnLst/>
          <a:rect l="0" t="0" r="0" b="0"/>
          <a:pathLst>
            <a:path>
              <a:moveTo>
                <a:pt x="0" y="41835"/>
              </a:moveTo>
              <a:lnTo>
                <a:pt x="1808448" y="4183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212588" y="2456964"/>
        <a:ext cx="90422" cy="90422"/>
      </dsp:txXfrm>
    </dsp:sp>
    <dsp:sp modelId="{230CE0DB-694B-433C-B811-46F672A9B2C3}">
      <dsp:nvSpPr>
        <dsp:cNvPr id="0" name=""/>
        <dsp:cNvSpPr/>
      </dsp:nvSpPr>
      <dsp:spPr>
        <a:xfrm>
          <a:off x="5992044" y="2112108"/>
          <a:ext cx="3671220" cy="183561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Metric </a:t>
          </a:r>
        </a:p>
        <a:p>
          <a:pPr marL="0" lvl="0" indent="0" algn="ctr" defTabSz="1111250">
            <a:lnSpc>
              <a:spcPct val="90000"/>
            </a:lnSpc>
            <a:spcBef>
              <a:spcPct val="0"/>
            </a:spcBef>
            <a:spcAft>
              <a:spcPct val="35000"/>
            </a:spcAft>
            <a:buNone/>
          </a:pPr>
          <a:r>
            <a:rPr lang="en-US" sz="2500" kern="1200"/>
            <a:t>(Accuracy, Precision, Recall, F1 Score, ROC AUC)</a:t>
          </a:r>
        </a:p>
      </dsp:txBody>
      <dsp:txXfrm>
        <a:off x="6045807" y="2165871"/>
        <a:ext cx="3563694" cy="17280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5D98-53A8-486B-913D-818277C6D403}">
      <dsp:nvSpPr>
        <dsp:cNvPr id="0" name=""/>
        <dsp:cNvSpPr/>
      </dsp:nvSpPr>
      <dsp:spPr>
        <a:xfrm>
          <a:off x="0" y="1843202"/>
          <a:ext cx="11372459" cy="554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629" tIns="458216" rIns="882629" bIns="156464" numCol="1" spcCol="1270" anchor="t" anchorCtr="0">
          <a:noAutofit/>
        </a:bodyPr>
        <a:lstStyle/>
        <a:p>
          <a:pPr marL="228600" lvl="1" indent="-228600" algn="l" defTabSz="977900">
            <a:lnSpc>
              <a:spcPct val="90000"/>
            </a:lnSpc>
            <a:spcBef>
              <a:spcPct val="0"/>
            </a:spcBef>
            <a:spcAft>
              <a:spcPct val="15000"/>
            </a:spcAft>
            <a:buChar char="•"/>
          </a:pPr>
          <a:endParaRPr lang="en-US" sz="2200" b="1" kern="1200"/>
        </a:p>
      </dsp:txBody>
      <dsp:txXfrm>
        <a:off x="0" y="1843202"/>
        <a:ext cx="11372459" cy="554400"/>
      </dsp:txXfrm>
    </dsp:sp>
    <dsp:sp modelId="{1396E2AE-C686-4C09-A16D-F4A6B1A1DC0B}">
      <dsp:nvSpPr>
        <dsp:cNvPr id="0" name=""/>
        <dsp:cNvSpPr/>
      </dsp:nvSpPr>
      <dsp:spPr>
        <a:xfrm>
          <a:off x="568622" y="1518577"/>
          <a:ext cx="7960721" cy="64944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0896" tIns="0" rIns="300896" bIns="0" numCol="1" spcCol="1270" anchor="ctr" anchorCtr="0">
          <a:noAutofit/>
        </a:bodyPr>
        <a:lstStyle/>
        <a:p>
          <a:pPr marL="0" lvl="0" indent="0" algn="l" defTabSz="977900">
            <a:lnSpc>
              <a:spcPct val="90000"/>
            </a:lnSpc>
            <a:spcBef>
              <a:spcPct val="0"/>
            </a:spcBef>
            <a:spcAft>
              <a:spcPct val="35000"/>
            </a:spcAft>
            <a:buNone/>
          </a:pPr>
          <a:r>
            <a:rPr lang="en-US" sz="2200" b="1" kern="1200">
              <a:latin typeface="+mn-lt"/>
              <a:ea typeface="+mn-ea"/>
              <a:cs typeface="+mn-cs"/>
            </a:rPr>
            <a:t>Why might domestic applicants be denied more?</a:t>
          </a:r>
          <a:endParaRPr lang="en-US" sz="2200" kern="1200"/>
        </a:p>
      </dsp:txBody>
      <dsp:txXfrm>
        <a:off x="600325" y="1550280"/>
        <a:ext cx="7897315"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25D98-53A8-486B-913D-818277C6D403}">
      <dsp:nvSpPr>
        <dsp:cNvPr id="0" name=""/>
        <dsp:cNvSpPr/>
      </dsp:nvSpPr>
      <dsp:spPr>
        <a:xfrm>
          <a:off x="0" y="1618558"/>
          <a:ext cx="11372459" cy="1638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2629" tIns="1353820" rIns="882629" bIns="462280" numCol="1" spcCol="1270" anchor="t" anchorCtr="0">
          <a:noAutofit/>
        </a:bodyPr>
        <a:lstStyle/>
        <a:p>
          <a:pPr marL="285750" lvl="1" indent="-285750" algn="l" defTabSz="2889250">
            <a:lnSpc>
              <a:spcPct val="90000"/>
            </a:lnSpc>
            <a:spcBef>
              <a:spcPct val="0"/>
            </a:spcBef>
            <a:spcAft>
              <a:spcPct val="15000"/>
            </a:spcAft>
            <a:buChar char="•"/>
          </a:pPr>
          <a:endParaRPr lang="en-US" sz="6500" b="1" kern="1200"/>
        </a:p>
      </dsp:txBody>
      <dsp:txXfrm>
        <a:off x="0" y="1618558"/>
        <a:ext cx="11372459" cy="1638000"/>
      </dsp:txXfrm>
    </dsp:sp>
    <dsp:sp modelId="{1396E2AE-C686-4C09-A16D-F4A6B1A1DC0B}">
      <dsp:nvSpPr>
        <dsp:cNvPr id="0" name=""/>
        <dsp:cNvSpPr/>
      </dsp:nvSpPr>
      <dsp:spPr>
        <a:xfrm>
          <a:off x="568622" y="659436"/>
          <a:ext cx="7960721" cy="191880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0896" tIns="0" rIns="300896" bIns="0" numCol="1" spcCol="1270" anchor="ctr" anchorCtr="0">
          <a:noAutofit/>
        </a:bodyPr>
        <a:lstStyle/>
        <a:p>
          <a:pPr marL="0" lvl="0" indent="0" algn="l" defTabSz="2889250">
            <a:lnSpc>
              <a:spcPct val="90000"/>
            </a:lnSpc>
            <a:spcBef>
              <a:spcPct val="0"/>
            </a:spcBef>
            <a:spcAft>
              <a:spcPct val="35000"/>
            </a:spcAft>
            <a:buNone/>
          </a:pPr>
          <a:r>
            <a:rPr lang="en-US" sz="6500" kern="1200"/>
            <a:t>Domestic and International Applicants Show Different Program Preferences</a:t>
          </a:r>
        </a:p>
      </dsp:txBody>
      <dsp:txXfrm>
        <a:off x="662290" y="753104"/>
        <a:ext cx="7773385" cy="17314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CD08B-61FE-466C-8CBC-5143EFA2A466}"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54DD1-314B-414A-BDD2-38368DDC719F}" type="slidenum">
              <a:rPr lang="en-US" smtClean="0"/>
              <a:t>‹#›</a:t>
            </a:fld>
            <a:endParaRPr lang="en-US"/>
          </a:p>
        </p:txBody>
      </p:sp>
    </p:spTree>
    <p:extLst>
      <p:ext uri="{BB962C8B-B14F-4D97-AF65-F5344CB8AC3E}">
        <p14:creationId xmlns:p14="http://schemas.microsoft.com/office/powerpoint/2010/main" val="286903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for joining us today. My name is Sandeep and We’re a team of five, and over the next 20 minutes we’ll take you through each stage of our graduate admissions funnel—from the very first inquiry all the way to final registration.</a:t>
            </a:r>
          </a:p>
          <a:p>
            <a:r>
              <a:rPr lang="en-US"/>
              <a:t> </a:t>
            </a:r>
          </a:p>
          <a:p>
            <a:r>
              <a:rPr lang="en-US"/>
              <a:t>Our goal is to pinpoint exactly where students drop off, and which factors drive them forward, and We want to know where to focus our efforts to get more students to enroll.</a:t>
            </a:r>
          </a:p>
        </p:txBody>
      </p:sp>
      <p:sp>
        <p:nvSpPr>
          <p:cNvPr id="4" name="Slide Number Placeholder 3"/>
          <p:cNvSpPr>
            <a:spLocks noGrp="1"/>
          </p:cNvSpPr>
          <p:nvPr>
            <p:ph type="sldNum" sz="quarter" idx="5"/>
          </p:nvPr>
        </p:nvSpPr>
        <p:spPr/>
        <p:txBody>
          <a:bodyPr/>
          <a:lstStyle/>
          <a:p>
            <a:fld id="{48154DD1-314B-414A-BDD2-38368DDC719F}" type="slidenum">
              <a:rPr lang="en-US" smtClean="0"/>
              <a:t>1</a:t>
            </a:fld>
            <a:endParaRPr lang="en-US"/>
          </a:p>
        </p:txBody>
      </p:sp>
    </p:spTree>
    <p:extLst>
      <p:ext uri="{BB962C8B-B14F-4D97-AF65-F5344CB8AC3E}">
        <p14:creationId xmlns:p14="http://schemas.microsoft.com/office/powerpoint/2010/main" val="308456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analyze the drop-off applicants— first start with those who start but don’t submit their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we identified the top three factors that are: the </a:t>
            </a:r>
            <a:r>
              <a:rPr lang="en-US" b="1"/>
              <a:t>college</a:t>
            </a:r>
            <a:r>
              <a:rPr lang="en-US"/>
              <a:t>, the </a:t>
            </a:r>
            <a:r>
              <a:rPr lang="en-US" b="1"/>
              <a:t>age group</a:t>
            </a:r>
            <a:r>
              <a:rPr lang="en-US"/>
              <a:t>, and the </a:t>
            </a:r>
            <a:r>
              <a:rPr lang="en-US" b="1"/>
              <a:t>race group</a:t>
            </a:r>
            <a:endParaRPr lang="en-US"/>
          </a:p>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10</a:t>
            </a:fld>
            <a:endParaRPr lang="en-US"/>
          </a:p>
        </p:txBody>
      </p:sp>
    </p:spTree>
    <p:extLst>
      <p:ext uri="{BB962C8B-B14F-4D97-AF65-F5344CB8AC3E}">
        <p14:creationId xmlns:p14="http://schemas.microsoft.com/office/powerpoint/2010/main" val="280041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Let's begin with the college factor. </a:t>
            </a:r>
            <a:endParaRPr lang="en-US" dirty="0"/>
          </a:p>
          <a:p>
            <a:pPr>
              <a:buNone/>
            </a:pPr>
            <a:r>
              <a:rPr lang="en-US" dirty="0"/>
              <a:t>Here </a:t>
            </a:r>
            <a:r>
              <a:rPr lang="en-US"/>
              <a:t>the chart shows that most of those who start but don’t submit their application are from non-matriculated, such as certificate programs, rather than degree programs. </a:t>
            </a:r>
            <a:endParaRPr lang="en-US" dirty="0"/>
          </a:p>
          <a:p>
            <a:pPr>
              <a:buNone/>
            </a:pPr>
            <a:r>
              <a:rPr lang="en-US" dirty="0"/>
              <a:t>Next this </a:t>
            </a:r>
            <a:r>
              <a:rPr lang="en-US"/>
              <a:t>second chart, as this which </a:t>
            </a:r>
            <a:r>
              <a:rPr lang="en-US" err="1"/>
              <a:t>Jaythi</a:t>
            </a:r>
            <a:r>
              <a:rPr lang="en-US"/>
              <a:t> pointed out earlier, that stealth applicants often choose non-matriculated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Together, these two points suggest that stealth applicants in non-matriculated programs are the most likely to drop off.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his could be because they didn’t inquire at the beginning and therefore have no one guiding them through the process, leaving them confused about the application steps.= Or, they may simply not feel fully committed, as they might only be interested in taking a class or two</a:t>
            </a:r>
          </a:p>
        </p:txBody>
      </p:sp>
      <p:sp>
        <p:nvSpPr>
          <p:cNvPr id="4" name="Slide Number Placeholder 3"/>
          <p:cNvSpPr>
            <a:spLocks noGrp="1"/>
          </p:cNvSpPr>
          <p:nvPr>
            <p:ph type="sldNum" sz="quarter" idx="5"/>
          </p:nvPr>
        </p:nvSpPr>
        <p:spPr/>
        <p:txBody>
          <a:bodyPr/>
          <a:lstStyle/>
          <a:p>
            <a:fld id="{48154DD1-314B-414A-BDD2-38368DDC719F}" type="slidenum">
              <a:rPr lang="en-US" smtClean="0"/>
              <a:t>11</a:t>
            </a:fld>
            <a:endParaRPr lang="en-US"/>
          </a:p>
        </p:txBody>
      </p:sp>
    </p:spTree>
    <p:extLst>
      <p:ext uri="{BB962C8B-B14F-4D97-AF65-F5344CB8AC3E}">
        <p14:creationId xmlns:p14="http://schemas.microsoft.com/office/powerpoint/2010/main" val="359089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Next is age factor, We found that applicants under 21 had the highest drop-off rate, this actually makes sense, cause think about it, it’s unlikely they’d apply for grad school while still in undergrad. Some are just exploring without intending to apply, others may realize they don’t meet the requirements, and some could be test records or fake accounts. There’s also the possibility of errors, like entering the wrong birthdate.</a:t>
            </a:r>
          </a:p>
          <a:p>
            <a:r>
              <a:rPr lang="en-US"/>
              <a:t>Next, we saw a drop-off among older applicants, particularly those aged 41-55 and 56+. This is understandable as these groups often have jobs and families, which can make completing the application difficult. Some may consider grad school for a career change or personal goal but later question if it’s the right fit. Others might explore without fully committing or feel overwhelmed by the online application and document requirements, especially if they haven’t been to school in years.</a:t>
            </a:r>
          </a:p>
        </p:txBody>
      </p:sp>
      <p:sp>
        <p:nvSpPr>
          <p:cNvPr id="4" name="Slide Number Placeholder 3"/>
          <p:cNvSpPr>
            <a:spLocks noGrp="1"/>
          </p:cNvSpPr>
          <p:nvPr>
            <p:ph type="sldNum" sz="quarter" idx="5"/>
          </p:nvPr>
        </p:nvSpPr>
        <p:spPr/>
        <p:txBody>
          <a:bodyPr/>
          <a:lstStyle/>
          <a:p>
            <a:fld id="{48154DD1-314B-414A-BDD2-38368DDC719F}" type="slidenum">
              <a:rPr lang="en-US" smtClean="0"/>
              <a:t>12</a:t>
            </a:fld>
            <a:endParaRPr lang="en-US"/>
          </a:p>
        </p:txBody>
      </p:sp>
    </p:spTree>
    <p:extLst>
      <p:ext uri="{BB962C8B-B14F-4D97-AF65-F5344CB8AC3E}">
        <p14:creationId xmlns:p14="http://schemas.microsoft.com/office/powerpoint/2010/main" val="2165878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Looking at the graph, we see that Black or African American applicants are more likely to start an application but not submit it. We don't have the full explanation for this yet, and more data is needed to better understand this trend. But, this is definitely something worth to explore further."</a:t>
            </a:r>
          </a:p>
          <a:p>
            <a:pPr>
              <a:buNone/>
            </a:pPr>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13</a:t>
            </a:fld>
            <a:endParaRPr lang="en-US"/>
          </a:p>
        </p:txBody>
      </p:sp>
    </p:spTree>
    <p:extLst>
      <p:ext uri="{BB962C8B-B14F-4D97-AF65-F5344CB8AC3E}">
        <p14:creationId xmlns:p14="http://schemas.microsoft.com/office/powerpoint/2010/main" val="900423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We’re looking at a different kind of drop-off — applicants who </a:t>
            </a:r>
            <a:r>
              <a:rPr lang="en-US" b="1"/>
              <a:t>submit</a:t>
            </a:r>
            <a:r>
              <a:rPr lang="en-US"/>
              <a:t> their application, but don’t finish all the requirements.</a:t>
            </a:r>
          </a:p>
          <a:p>
            <a:pPr>
              <a:buNone/>
            </a:pPr>
            <a:r>
              <a:rPr lang="en-US"/>
              <a:t>From our analysis, the top three factors linked to this group</a:t>
            </a:r>
          </a:p>
          <a:p>
            <a:pPr>
              <a:buFont typeface="Arial" panose="020B0604020202020204" pitchFamily="34" charset="0"/>
              <a:buChar char="•"/>
            </a:pPr>
            <a:r>
              <a:rPr lang="en-US" b="1"/>
              <a:t>College, Primary Inquiry, and Application Term</a:t>
            </a:r>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14</a:t>
            </a:fld>
            <a:endParaRPr lang="en-US"/>
          </a:p>
        </p:txBody>
      </p:sp>
    </p:spTree>
    <p:extLst>
      <p:ext uri="{BB962C8B-B14F-4D97-AF65-F5344CB8AC3E}">
        <p14:creationId xmlns:p14="http://schemas.microsoft.com/office/powerpoint/2010/main" val="3645101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"Again, non-matriculated applicants stand out in submit but don’t complete</a:t>
            </a:r>
          </a:p>
          <a:p>
            <a:pPr>
              <a:buNone/>
            </a:pPr>
            <a:r>
              <a:rPr lang="en-US"/>
              <a:t>This maybe They may not understand what’s required after submission.</a:t>
            </a:r>
          </a:p>
          <a:p>
            <a:pPr>
              <a:buFont typeface="Arial" panose="020B0604020202020204" pitchFamily="34" charset="0"/>
              <a:buChar char="•"/>
            </a:pPr>
            <a:r>
              <a:rPr lang="en-US"/>
              <a:t>They might not get the same follow-up as degree-seeking applicants.</a:t>
            </a:r>
          </a:p>
          <a:p>
            <a:pPr>
              <a:buFont typeface="Arial" panose="020B0604020202020204" pitchFamily="34" charset="0"/>
              <a:buChar char="•"/>
            </a:pPr>
            <a:r>
              <a:rPr lang="en-US"/>
              <a:t>Or Many of them are stealth applicants, that they </a:t>
            </a:r>
            <a:r>
              <a:rPr lang="en-US" err="1"/>
              <a:t>woek</a:t>
            </a:r>
            <a:r>
              <a:rPr lang="en-US"/>
              <a:t> on the application process on their own.</a:t>
            </a:r>
          </a:p>
          <a:p>
            <a:r>
              <a:rPr lang="en-US"/>
              <a:t>This confirms that non-matriculated applicants are more likely to drop out of the process</a:t>
            </a:r>
          </a:p>
        </p:txBody>
      </p:sp>
      <p:sp>
        <p:nvSpPr>
          <p:cNvPr id="4" name="Slide Number Placeholder 3"/>
          <p:cNvSpPr>
            <a:spLocks noGrp="1"/>
          </p:cNvSpPr>
          <p:nvPr>
            <p:ph type="sldNum" sz="quarter" idx="5"/>
          </p:nvPr>
        </p:nvSpPr>
        <p:spPr/>
        <p:txBody>
          <a:bodyPr/>
          <a:lstStyle/>
          <a:p>
            <a:fld id="{48154DD1-314B-414A-BDD2-38368DDC719F}" type="slidenum">
              <a:rPr lang="en-US" smtClean="0"/>
              <a:t>15</a:t>
            </a:fld>
            <a:endParaRPr lang="en-US"/>
          </a:p>
        </p:txBody>
      </p:sp>
    </p:spTree>
    <p:extLst>
      <p:ext uri="{BB962C8B-B14F-4D97-AF65-F5344CB8AC3E}">
        <p14:creationId xmlns:p14="http://schemas.microsoft.com/office/powerpoint/2010/main" val="101604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This chart shows a big difference in completion rates based on whether students inquired before applying. The blue bar represents those who didn’t inquire first, and they have a higher rate of starting but not finishing the application. Possible reasons for this include:</a:t>
            </a:r>
          </a:p>
          <a:p>
            <a:pPr>
              <a:buNone/>
            </a:pPr>
            <a:r>
              <a:rPr lang="en-US"/>
              <a:t>They might not realize they still need documents like transcripts or </a:t>
            </a:r>
            <a:r>
              <a:rPr lang="en-US" err="1"/>
              <a:t>recommendations.They’re</a:t>
            </a:r>
            <a:r>
              <a:rPr lang="en-US"/>
              <a:t> less engaged compared to those who </a:t>
            </a:r>
            <a:r>
              <a:rPr lang="en-US" err="1"/>
              <a:t>inquire.They</a:t>
            </a:r>
            <a:r>
              <a:rPr lang="en-US"/>
              <a:t> don’t receive follow-up reminders like inquiring applicants </a:t>
            </a:r>
            <a:r>
              <a:rPr lang="en-US" err="1"/>
              <a:t>do.Some</a:t>
            </a:r>
            <a:r>
              <a:rPr lang="en-US"/>
              <a:t> may just be exploring the process without the intention to complete it.</a:t>
            </a:r>
          </a:p>
        </p:txBody>
      </p:sp>
      <p:sp>
        <p:nvSpPr>
          <p:cNvPr id="4" name="Slide Number Placeholder 3"/>
          <p:cNvSpPr>
            <a:spLocks noGrp="1"/>
          </p:cNvSpPr>
          <p:nvPr>
            <p:ph type="sldNum" sz="quarter" idx="5"/>
          </p:nvPr>
        </p:nvSpPr>
        <p:spPr/>
        <p:txBody>
          <a:bodyPr/>
          <a:lstStyle/>
          <a:p>
            <a:fld id="{48154DD1-314B-414A-BDD2-38368DDC719F}" type="slidenum">
              <a:rPr lang="en-US" smtClean="0"/>
              <a:t>16</a:t>
            </a:fld>
            <a:endParaRPr lang="en-US"/>
          </a:p>
        </p:txBody>
      </p:sp>
    </p:spTree>
    <p:extLst>
      <p:ext uri="{BB962C8B-B14F-4D97-AF65-F5344CB8AC3E}">
        <p14:creationId xmlns:p14="http://schemas.microsoft.com/office/powerpoint/2010/main" val="418289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When we look at the application term, we see a higher drop-off rate among summer applicants. This could be because:</a:t>
            </a:r>
          </a:p>
          <a:p>
            <a:pPr>
              <a:buFont typeface="Arial" panose="020B0604020202020204" pitchFamily="34" charset="0"/>
              <a:buChar char="•"/>
            </a:pPr>
            <a:r>
              <a:rPr lang="en-US"/>
              <a:t>Summer applicants are often just looking for a single course or certificate, so they might not be as committed to finishing the application.</a:t>
            </a:r>
          </a:p>
          <a:p>
            <a:pPr>
              <a:buFont typeface="Arial" panose="020B0604020202020204" pitchFamily="34" charset="0"/>
              <a:buChar char="•"/>
            </a:pPr>
            <a:r>
              <a:rPr lang="en-US"/>
              <a:t>Many people take vacations or have other commitments in the summer, which can get in the way of completing the process.</a:t>
            </a:r>
          </a:p>
        </p:txBody>
      </p:sp>
      <p:sp>
        <p:nvSpPr>
          <p:cNvPr id="4" name="Slide Number Placeholder 3"/>
          <p:cNvSpPr>
            <a:spLocks noGrp="1"/>
          </p:cNvSpPr>
          <p:nvPr>
            <p:ph type="sldNum" sz="quarter" idx="5"/>
          </p:nvPr>
        </p:nvSpPr>
        <p:spPr/>
        <p:txBody>
          <a:bodyPr/>
          <a:lstStyle/>
          <a:p>
            <a:fld id="{48154DD1-314B-414A-BDD2-38368DDC719F}" type="slidenum">
              <a:rPr lang="en-US" smtClean="0"/>
              <a:t>17</a:t>
            </a:fld>
            <a:endParaRPr lang="en-US"/>
          </a:p>
        </p:txBody>
      </p:sp>
    </p:spTree>
    <p:extLst>
      <p:ext uri="{BB962C8B-B14F-4D97-AF65-F5344CB8AC3E}">
        <p14:creationId xmlns:p14="http://schemas.microsoft.com/office/powerpoint/2010/main" val="2592924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Now, let’s shift our perspective. Up until now, we’ve focused on the applicants' view—but what does the </a:t>
            </a:r>
            <a:r>
              <a:rPr lang="en-US" i="1"/>
              <a:t>Seattle University</a:t>
            </a:r>
            <a:r>
              <a:rPr lang="en-US"/>
              <a:t> perspective reveal? Who is most likely to be denied, and why?</a:t>
            </a:r>
          </a:p>
          <a:p>
            <a:pPr>
              <a:buNone/>
            </a:pPr>
            <a:r>
              <a:rPr lang="en-US"/>
              <a:t>It’s easy to assume that GPA is the deciding factor. However, the data tells a more nuanced story. </a:t>
            </a:r>
          </a:p>
          <a:p>
            <a:pPr>
              <a:buNone/>
            </a:pPr>
            <a:r>
              <a:rPr lang="en-US"/>
              <a:t>Take a look at this graph:</a:t>
            </a:r>
            <a:br>
              <a:rPr lang="en-US"/>
            </a:br>
            <a:r>
              <a:rPr lang="en-US"/>
              <a:t>Accepted students mostly cluster between a </a:t>
            </a:r>
            <a:r>
              <a:rPr lang="en-US" b="1"/>
              <a:t>3.2 and 3.6 GPA</a:t>
            </a:r>
            <a:r>
              <a:rPr lang="en-US"/>
              <a:t>, but here’s the surprising part—</a:t>
            </a:r>
            <a:r>
              <a:rPr lang="en-US" b="1"/>
              <a:t>denied applicants span a wide GPA range</a:t>
            </a:r>
            <a:r>
              <a:rPr lang="en-US"/>
              <a:t>, from 2.0 all the way up to 4.0. That means even high-performing students with strong academics are being denied</a:t>
            </a:r>
          </a:p>
          <a:p>
            <a:r>
              <a:rPr lang="en-US"/>
              <a:t>This show clearly that: </a:t>
            </a:r>
            <a:r>
              <a:rPr lang="en-US" b="1"/>
              <a:t>GPA alone doesn’t explain admission outcomes</a:t>
            </a:r>
            <a:r>
              <a:rPr lang="en-US"/>
              <a:t>. We need to look deeper.</a:t>
            </a:r>
          </a:p>
          <a:p>
            <a:endParaRPr lang="en-US"/>
          </a:p>
          <a:p>
            <a:r>
              <a:rPr lang="en-US"/>
              <a:t>Understanding these patterns is crucial for leadership—not just to know who applies, but to predict who is likely to enroll or be denied</a:t>
            </a:r>
          </a:p>
          <a:p>
            <a:endParaRPr lang="en-US"/>
          </a:p>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18</a:t>
            </a:fld>
            <a:endParaRPr lang="en-US"/>
          </a:p>
        </p:txBody>
      </p:sp>
    </p:spTree>
    <p:extLst>
      <p:ext uri="{BB962C8B-B14F-4D97-AF65-F5344CB8AC3E}">
        <p14:creationId xmlns:p14="http://schemas.microsoft.com/office/powerpoint/2010/main" val="904416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20</a:t>
            </a:fld>
            <a:endParaRPr lang="en-US"/>
          </a:p>
        </p:txBody>
      </p:sp>
    </p:spTree>
    <p:extLst>
      <p:ext uri="{BB962C8B-B14F-4D97-AF65-F5344CB8AC3E}">
        <p14:creationId xmlns:p14="http://schemas.microsoft.com/office/powerpoint/2010/main" val="2620691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Let’s start by looking at our big picture here:Every year, thousands of prospective students express interest in Seattle University’s graduate programs. But somewhere along the way… most of them disappear. </a:t>
            </a:r>
          </a:p>
          <a:p>
            <a:r>
              <a:rPr lang="en-US"/>
              <a:t>So we asked: Where do they go? Why do they drop off? And—can we do anything about it? </a:t>
            </a:r>
          </a:p>
          <a:p>
            <a:r>
              <a:rPr lang="en-US"/>
              <a:t> </a:t>
            </a:r>
          </a:p>
          <a:p>
            <a:r>
              <a:rPr lang="en-US"/>
              <a:t>Let’s take a look at the numbers. Over the last four years, We start with about 26 000 inquiries—and nearly every one of those goes on to start an application, which is fantastic. From there, just 7 000 of those applicants are admitted—that’s roughly one in four. We will know why did they not move forward shortly, but let’s stick to the numbers now. </a:t>
            </a:r>
          </a:p>
          <a:p>
            <a:r>
              <a:rPr lang="en-US"/>
              <a:t>Of those admitted students, 4 000 actually accept their offers, so we convert about 57 percent at that stage. Finally, only half of those who confirm—around 2 000 students—end up registering for classes.</a:t>
            </a:r>
          </a:p>
          <a:p>
            <a:r>
              <a:rPr lang="en-US"/>
              <a:t> </a:t>
            </a:r>
          </a:p>
          <a:p>
            <a:r>
              <a:rPr lang="en-US"/>
              <a:t>That’s a huge drop-off — nearly 90% attrition from inquiry to enrollment. </a:t>
            </a:r>
          </a:p>
          <a:p>
            <a:r>
              <a:rPr lang="en-US"/>
              <a:t> </a:t>
            </a:r>
          </a:p>
          <a:p>
            <a:r>
              <a:rPr lang="en-US"/>
              <a:t>What jumps out for me is where the biggest drop-offs happen: we lose more than two-thirds of applicants at the admission stage, and then half of our confirmed applicants at registration. That shows us exactly where to concentrate—making better admission offers, improving scholarship options, strengthening communication to constantly stay in touch with the applicant through out the process. </a:t>
            </a:r>
          </a:p>
          <a:p>
            <a:r>
              <a:rPr lang="en-US"/>
              <a:t> </a:t>
            </a:r>
          </a:p>
          <a:p>
            <a:r>
              <a:rPr lang="en-US"/>
              <a:t>Every drop-off point in the admissions journey is a missed opportunity — not just for the university, but for the student who once expressed interest in joining our community. </a:t>
            </a:r>
          </a:p>
          <a:p>
            <a:r>
              <a:rPr lang="en-US"/>
              <a:t>That’s why our mission here is simple but critical:  Can we identify who’s most likely to fall off — and why?  And more importantly — can we predict it in advance?</a:t>
            </a:r>
          </a:p>
        </p:txBody>
      </p:sp>
      <p:sp>
        <p:nvSpPr>
          <p:cNvPr id="4" name="Slide Number Placeholder 3"/>
          <p:cNvSpPr>
            <a:spLocks noGrp="1"/>
          </p:cNvSpPr>
          <p:nvPr>
            <p:ph type="sldNum" sz="quarter" idx="5"/>
          </p:nvPr>
        </p:nvSpPr>
        <p:spPr/>
        <p:txBody>
          <a:bodyPr/>
          <a:lstStyle/>
          <a:p>
            <a:fld id="{48154DD1-314B-414A-BDD2-38368DDC719F}" type="slidenum">
              <a:rPr lang="en-US" smtClean="0"/>
              <a:t>2</a:t>
            </a:fld>
            <a:endParaRPr lang="en-US"/>
          </a:p>
        </p:txBody>
      </p:sp>
    </p:spTree>
    <p:extLst>
      <p:ext uri="{BB962C8B-B14F-4D97-AF65-F5344CB8AC3E}">
        <p14:creationId xmlns:p14="http://schemas.microsoft.com/office/powerpoint/2010/main" val="860928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4800"/>
              <a:t>“As we mentioned earlier, our approach was </a:t>
            </a:r>
            <a:r>
              <a:rPr lang="en-US" sz="4800" b="1"/>
              <a:t>outcome-focused</a:t>
            </a:r>
            <a:r>
              <a:rPr lang="en-US" sz="4800"/>
              <a:t>, but also </a:t>
            </a:r>
            <a:r>
              <a:rPr lang="en-US" sz="4800" b="1"/>
              <a:t>stage-specific</a:t>
            </a:r>
            <a:r>
              <a:rPr lang="en-US" sz="4800"/>
              <a:t>.</a:t>
            </a:r>
          </a:p>
          <a:p>
            <a:pPr>
              <a:buNone/>
            </a:pPr>
            <a:r>
              <a:rPr lang="en-US" sz="4800"/>
              <a:t>Rather than just predicting who enrolls, we broke down the entire funnel into key stages —</a:t>
            </a:r>
            <a:br>
              <a:rPr lang="en-US" sz="4800"/>
            </a:br>
            <a:r>
              <a:rPr lang="en-US" sz="4800"/>
              <a:t>who applies, who gets admitted, who confirms, and who ultimately registers.</a:t>
            </a:r>
          </a:p>
          <a:p>
            <a:pPr>
              <a:buNone/>
            </a:pPr>
            <a:r>
              <a:rPr lang="en-US" sz="4800"/>
              <a:t>To explore this, we used Random Forest, because the data is imbalance and</a:t>
            </a:r>
            <a:br>
              <a:rPr lang="en-US" sz="4800"/>
            </a:br>
            <a:r>
              <a:rPr lang="en-US" sz="4800"/>
              <a:t>Random Forest is well-suited to handle this — it works well with complex, non-linear data and performs reliably even when the classes are uneven.</a:t>
            </a:r>
          </a:p>
          <a:p>
            <a:pPr>
              <a:buNone/>
            </a:pPr>
            <a:r>
              <a:rPr lang="en-US" sz="4800"/>
              <a:t>But to directly answer our core hypothesis —</a:t>
            </a:r>
            <a:br>
              <a:rPr lang="en-US" sz="4800"/>
            </a:br>
            <a:r>
              <a:rPr lang="en-US" sz="4800" b="1"/>
              <a:t>Is there identifiable data that can predict whether someone will enroll in graduate school at Seattle University?</a:t>
            </a:r>
            <a:r>
              <a:rPr lang="en-US" sz="4800"/>
              <a:t> —</a:t>
            </a:r>
            <a:br>
              <a:rPr lang="en-US" sz="4800"/>
            </a:br>
            <a:r>
              <a:rPr lang="en-US" sz="4800"/>
              <a:t>we used </a:t>
            </a:r>
            <a:r>
              <a:rPr lang="en-US" sz="4800" b="1" err="1"/>
              <a:t>XGBoost</a:t>
            </a:r>
            <a:r>
              <a:rPr lang="en-US" sz="4800"/>
              <a:t>.</a:t>
            </a:r>
          </a:p>
          <a:p>
            <a:pPr>
              <a:buNone/>
            </a:pPr>
            <a:r>
              <a:rPr lang="en-US" sz="4800"/>
              <a:t>Extreme Gradient Boosting, a highly accurate and scalable model often used in predictive analytics.</a:t>
            </a:r>
            <a:br>
              <a:rPr lang="en-US" sz="4800"/>
            </a:br>
            <a:endParaRPr lang="en-US" sz="4800"/>
          </a:p>
          <a:p>
            <a:pPr>
              <a:buNone/>
            </a:pPr>
            <a:r>
              <a:rPr lang="en-US" sz="6600"/>
              <a:t>In imbalanced datasets like admissions, where the majority of applicants don’t enroll, the model tends to predict 'no' for everyone. The model may produce high accuracy, but it doesn't effectively predict actual </a:t>
            </a:r>
            <a:r>
              <a:rPr lang="en-US" sz="6600" dirty="0"/>
              <a:t>applicant enroll</a:t>
            </a:r>
            <a:r>
              <a:rPr lang="en-US" sz="6600"/>
              <a:t>. This is why relying on accuracy alone is misleading in </a:t>
            </a:r>
            <a:r>
              <a:rPr lang="en-US" sz="6600" dirty="0"/>
              <a:t>this </a:t>
            </a:r>
            <a:r>
              <a:rPr lang="en-US" sz="6600"/>
              <a:t>situations</a:t>
            </a:r>
            <a:r>
              <a:rPr lang="en-US" sz="6600" dirty="0"/>
              <a:t>.</a:t>
            </a:r>
            <a:r>
              <a:rPr lang="en-US" sz="6600"/>
              <a:t> so that we consider other metrics precision, recall, F1 score, and ROC AUC. </a:t>
            </a:r>
          </a:p>
        </p:txBody>
      </p:sp>
      <p:sp>
        <p:nvSpPr>
          <p:cNvPr id="4" name="Slide Number Placeholder 3"/>
          <p:cNvSpPr>
            <a:spLocks noGrp="1"/>
          </p:cNvSpPr>
          <p:nvPr>
            <p:ph type="sldNum" sz="quarter" idx="5"/>
          </p:nvPr>
        </p:nvSpPr>
        <p:spPr/>
        <p:txBody>
          <a:bodyPr/>
          <a:lstStyle/>
          <a:p>
            <a:fld id="{48154DD1-314B-414A-BDD2-38368DDC719F}" type="slidenum">
              <a:rPr lang="en-US" smtClean="0"/>
              <a:t>22</a:t>
            </a:fld>
            <a:endParaRPr lang="en-US"/>
          </a:p>
        </p:txBody>
      </p:sp>
    </p:spTree>
    <p:extLst>
      <p:ext uri="{BB962C8B-B14F-4D97-AF65-F5344CB8AC3E}">
        <p14:creationId xmlns:p14="http://schemas.microsoft.com/office/powerpoint/2010/main" val="2921466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t>In imbalanced datasets, like the one you have in predicting admissions (where only 10-15% of applicants actually enroll), </a:t>
            </a:r>
            <a:r>
              <a:rPr lang="en-US" b="1"/>
              <a:t>accuracy</a:t>
            </a:r>
            <a:r>
              <a:rPr lang="en-US"/>
              <a:t> becomes less meaningful and even misleading (</a:t>
            </a:r>
            <a:r>
              <a:rPr kumimoji="0" lang="en-US" altLang="en-US" sz="1200" b="0" i="0" u="none" strike="noStrike" cap="none" normalizeH="0" baseline="0">
                <a:ln>
                  <a:noFill/>
                </a:ln>
                <a:solidFill>
                  <a:schemeClr val="tx1"/>
                </a:solidFill>
                <a:effectLst/>
                <a:latin typeface="Arial" panose="020B0604020202020204" pitchFamily="34" charset="0"/>
              </a:rPr>
              <a:t>So if a model </a:t>
            </a:r>
            <a:r>
              <a:rPr kumimoji="0" lang="en-US" altLang="en-US" sz="1200" b="1" i="0" u="none" strike="noStrike" cap="none" normalizeH="0" baseline="0">
                <a:ln>
                  <a:noFill/>
                </a:ln>
                <a:solidFill>
                  <a:schemeClr val="tx1"/>
                </a:solidFill>
                <a:effectLst/>
                <a:latin typeface="Arial" panose="020B0604020202020204" pitchFamily="34" charset="0"/>
              </a:rPr>
              <a:t>just guesses "No" for everyone</a:t>
            </a:r>
            <a:r>
              <a:rPr kumimoji="0" lang="en-US" altLang="en-US" sz="1200" b="0" i="0" u="none" strike="noStrike" cap="none" normalizeH="0" baseline="0">
                <a:ln>
                  <a:noFill/>
                </a:ln>
                <a:solidFill>
                  <a:schemeClr val="tx1"/>
                </a:solidFill>
                <a:effectLst/>
                <a:latin typeface="Arial" panose="020B0604020202020204" pitchFamily="34" charset="0"/>
              </a:rPr>
              <a:t>, it could be </a:t>
            </a:r>
            <a:r>
              <a:rPr kumimoji="0" lang="en-US" altLang="en-US" sz="1200" b="1" i="0" u="none" strike="noStrike" cap="none" normalizeH="0" baseline="0">
                <a:ln>
                  <a:noFill/>
                </a:ln>
                <a:solidFill>
                  <a:schemeClr val="tx1"/>
                </a:solidFill>
                <a:effectLst/>
                <a:latin typeface="Arial" panose="020B0604020202020204" pitchFamily="34" charset="0"/>
              </a:rPr>
              <a:t>90% accurate</a:t>
            </a:r>
            <a:r>
              <a:rPr kumimoji="0" lang="en-US" altLang="en-US" sz="1200" b="0" i="0" u="none" strike="noStrike" cap="none" normalizeH="0" baseline="0">
                <a:ln>
                  <a:noFill/>
                </a:ln>
                <a:solidFill>
                  <a:schemeClr val="tx1"/>
                </a:solidFill>
                <a:effectLst/>
                <a:latin typeface="Arial" panose="020B0604020202020204" pitchFamily="34" charset="0"/>
              </a:rPr>
              <a:t> — and still be </a:t>
            </a:r>
            <a:r>
              <a:rPr kumimoji="0" lang="en-US" altLang="en-US" sz="1200" b="1" i="0" u="none" strike="noStrike" cap="none" normalizeH="0" baseline="0">
                <a:ln>
                  <a:noFill/>
                </a:ln>
                <a:solidFill>
                  <a:schemeClr val="tx1"/>
                </a:solidFill>
                <a:effectLst/>
                <a:latin typeface="Arial" panose="020B0604020202020204" pitchFamily="34" charset="0"/>
              </a:rPr>
              <a:t>useless</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p>
          <a:p>
            <a:pPr marL="0" marR="0" lvl="0" indent="0" algn="l" defTabSz="914400" rtl="0" eaLnBrk="0" fontAlgn="base" latinLnBrk="0" hangingPunct="0">
              <a:lnSpc>
                <a:spcPct val="100000"/>
              </a:lnSpc>
              <a:spcBef>
                <a:spcPct val="0"/>
              </a:spcBef>
              <a:spcAft>
                <a:spcPct val="0"/>
              </a:spcAft>
              <a:buClrTx/>
              <a:buSzTx/>
              <a:buFontTx/>
              <a:buNone/>
              <a:tabLst/>
            </a:pPr>
            <a:r>
              <a:rPr lang="en-US"/>
              <a:t>Why the Other Metrics Matter More in Imbalanced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 What You Actually Care About:</a:t>
            </a:r>
          </a:p>
          <a:p>
            <a:pPr marL="0" marR="0" lvl="0" indent="0" algn="l" defTabSz="914400" rtl="0" eaLnBrk="0" fontAlgn="base" latinLnBrk="0" hangingPunct="0">
              <a:lnSpc>
                <a:spcPct val="100000"/>
              </a:lnSpc>
              <a:spcBef>
                <a:spcPct val="0"/>
              </a:spcBef>
              <a:spcAft>
                <a:spcPct val="0"/>
              </a:spcAft>
              <a:buClrTx/>
              <a:buSzTx/>
              <a:buFontTx/>
              <a:buNone/>
              <a:tabLst/>
            </a:pPr>
            <a:r>
              <a:rPr lang="en-US" b="1"/>
              <a:t>Precision</a:t>
            </a:r>
            <a:r>
              <a:rPr lang="en-US"/>
              <a:t> measures the accuracy of positive predictions.</a:t>
            </a: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a:t>Recall</a:t>
            </a:r>
            <a:r>
              <a:rPr lang="en-US"/>
              <a:t> focuses on ensuring that you </a:t>
            </a:r>
            <a:r>
              <a:rPr lang="en-US" b="1"/>
              <a:t>catch all the actual enrollees</a:t>
            </a:r>
            <a:r>
              <a:rPr lang="en-US"/>
              <a:t>.</a:t>
            </a:r>
          </a:p>
          <a:p>
            <a:pPr marL="0" marR="0" lvl="0" indent="0" algn="l" defTabSz="914400" rtl="0" eaLnBrk="0" fontAlgn="base" latinLnBrk="0" hangingPunct="0">
              <a:lnSpc>
                <a:spcPct val="100000"/>
              </a:lnSpc>
              <a:spcBef>
                <a:spcPct val="0"/>
              </a:spcBef>
              <a:spcAft>
                <a:spcPct val="0"/>
              </a:spcAft>
              <a:buClrTx/>
              <a:buSzTx/>
              <a:buFontTx/>
              <a:buNone/>
              <a:tabLst/>
            </a:pPr>
            <a:r>
              <a:rPr lang="en-US" b="1"/>
              <a:t>F1 Score</a:t>
            </a:r>
            <a:r>
              <a:rPr lang="en-US"/>
              <a:t> balances </a:t>
            </a:r>
            <a:r>
              <a:rPr lang="en-US" b="1"/>
              <a:t>precision</a:t>
            </a:r>
            <a:r>
              <a:rPr lang="en-US"/>
              <a:t> and </a:t>
            </a:r>
            <a:r>
              <a:rPr lang="en-US" b="1"/>
              <a:t>recall</a:t>
            </a:r>
            <a:r>
              <a:rPr lang="en-US"/>
              <a:t> into a single score. (</a:t>
            </a:r>
            <a:r>
              <a:rPr lang="en-US" b="1"/>
              <a:t>F1 Score</a:t>
            </a:r>
            <a:r>
              <a:rPr lang="en-US"/>
              <a:t> is especially useful in </a:t>
            </a:r>
            <a:r>
              <a:rPr lang="en-US" b="1"/>
              <a:t>imbalanced datasets</a:t>
            </a:r>
            <a:r>
              <a:rPr lang="en-US"/>
              <a:t>, where you want a model that </a:t>
            </a:r>
            <a:r>
              <a:rPr lang="en-US" b="1"/>
              <a:t>balances</a:t>
            </a:r>
            <a:r>
              <a:rPr lang="en-US"/>
              <a:t> between catching as many real enrollees as possible and </a:t>
            </a:r>
            <a:r>
              <a:rPr lang="en-US" b="1"/>
              <a:t>avoiding false predictions</a:t>
            </a:r>
            <a:r>
              <a:rPr lang="en-US"/>
              <a:t>.)</a:t>
            </a:r>
          </a:p>
          <a:p>
            <a:pPr marL="0" marR="0" lvl="0" indent="0" algn="l" defTabSz="914400" rtl="0" eaLnBrk="0" fontAlgn="base" latinLnBrk="0" hangingPunct="0">
              <a:lnSpc>
                <a:spcPct val="100000"/>
              </a:lnSpc>
              <a:spcBef>
                <a:spcPct val="0"/>
              </a:spcBef>
              <a:spcAft>
                <a:spcPct val="0"/>
              </a:spcAft>
              <a:buClrTx/>
              <a:buSzTx/>
              <a:buFontTx/>
              <a:buNone/>
              <a:tabLst/>
            </a:pPr>
            <a:endParaRPr lang="en-US"/>
          </a:p>
          <a:p>
            <a:pPr>
              <a:buNone/>
            </a:pPr>
            <a:r>
              <a:rPr lang="en-US"/>
              <a:t>The </a:t>
            </a:r>
            <a:r>
              <a:rPr lang="en-US" b="1"/>
              <a:t>ROC AUC</a:t>
            </a:r>
            <a:r>
              <a:rPr lang="en-US"/>
              <a:t> score tells you </a:t>
            </a:r>
            <a:r>
              <a:rPr lang="en-US" b="1"/>
              <a:t>how well your model distinguishes between enrollees and non-enrollees</a:t>
            </a:r>
            <a:r>
              <a:rPr lang="en-US"/>
              <a:t> across all possible thresholds.</a:t>
            </a:r>
          </a:p>
          <a:p>
            <a:pPr>
              <a:buFont typeface="Arial" panose="020B0604020202020204" pitchFamily="34" charset="0"/>
              <a:buChar char="•"/>
            </a:pPr>
            <a:r>
              <a:rPr lang="en-US"/>
              <a:t>It’s independent of the decision threshold (for example, the probability cutoff for predicting someone will enroll).</a:t>
            </a:r>
          </a:p>
          <a:p>
            <a:pPr>
              <a:buFont typeface="Arial" panose="020B0604020202020204" pitchFamily="34" charset="0"/>
              <a:buChar char="•"/>
            </a:pPr>
            <a:r>
              <a:rPr lang="en-US"/>
              <a:t>The </a:t>
            </a:r>
            <a:r>
              <a:rPr lang="en-US" b="1"/>
              <a:t>higher the AUC</a:t>
            </a:r>
            <a:r>
              <a:rPr lang="en-US"/>
              <a:t>, the better your model is at distinguishing the two classes, even if you don’t have a fixed decision rule in mind.</a:t>
            </a:r>
          </a:p>
          <a:p>
            <a:pPr marL="0" marR="0" lvl="0" indent="0" algn="l" defTabSz="914400" rtl="0" eaLnBrk="0" fontAlgn="base" latinLnBrk="0" hangingPunct="0">
              <a:lnSpc>
                <a:spcPct val="100000"/>
              </a:lnSpc>
              <a:spcBef>
                <a:spcPct val="0"/>
              </a:spcBef>
              <a:spcAft>
                <a:spcPct val="0"/>
              </a:spcAft>
              <a:buClrTx/>
              <a:buSzTx/>
              <a:buFontTx/>
              <a:buNone/>
              <a:tabLst/>
            </a:pPr>
            <a:endParaRPr lang="en-US"/>
          </a:p>
          <a:p>
            <a:pPr>
              <a:buNone/>
            </a:pPr>
            <a:r>
              <a:rPr lang="en-US" b="1"/>
              <a:t>Why These Metrics Are Important in Admissions:</a:t>
            </a:r>
          </a:p>
          <a:p>
            <a:pPr>
              <a:buFont typeface="+mj-lt"/>
              <a:buAutoNum type="arabicPeriod"/>
            </a:pPr>
            <a:r>
              <a:rPr lang="en-US" b="1"/>
              <a:t>Imbalanced Data</a:t>
            </a:r>
            <a:r>
              <a:rPr lang="en-US"/>
              <a:t>: In admissions, there are often </a:t>
            </a:r>
            <a:r>
              <a:rPr lang="en-US" b="1"/>
              <a:t>far more non-enrollees</a:t>
            </a:r>
            <a:r>
              <a:rPr lang="en-US"/>
              <a:t> than enrollees. </a:t>
            </a:r>
            <a:r>
              <a:rPr lang="en-US" b="1"/>
              <a:t>Accuracy</a:t>
            </a:r>
            <a:r>
              <a:rPr lang="en-US"/>
              <a:t> alone can be misleading because a model that predicts </a:t>
            </a:r>
            <a:r>
              <a:rPr lang="en-US" b="1"/>
              <a:t>"no enrollment" for everyone</a:t>
            </a:r>
            <a:r>
              <a:rPr lang="en-US"/>
              <a:t> could still be </a:t>
            </a:r>
            <a:r>
              <a:rPr lang="en-US" b="1"/>
              <a:t>highly accurate</a:t>
            </a:r>
            <a:r>
              <a:rPr lang="en-US"/>
              <a:t> but completely useless. These other metrics (precision, recall, F1 score, and ROC AUC) give you a better understanding of how well the model is identifying actual enrollees.</a:t>
            </a:r>
          </a:p>
          <a:p>
            <a:pPr>
              <a:buFont typeface="+mj-lt"/>
              <a:buNone/>
            </a:pPr>
            <a:endParaRPr lang="en-US" dirty="0"/>
          </a:p>
          <a:p>
            <a:pPr>
              <a:buFont typeface="+mj-lt"/>
              <a:buAutoNum type="arabicPeriod"/>
            </a:pPr>
            <a:r>
              <a:rPr lang="en-US" b="1"/>
              <a:t>Precision</a:t>
            </a:r>
            <a:r>
              <a:rPr lang="en-US"/>
              <a:t>: Helps ensure you are </a:t>
            </a:r>
            <a:r>
              <a:rPr lang="en-US" b="1"/>
              <a:t>efficient in outreach</a:t>
            </a:r>
            <a:r>
              <a:rPr lang="en-US"/>
              <a:t>, focusing on the students who are most likely to enroll. You don’t want to </a:t>
            </a:r>
            <a:r>
              <a:rPr lang="en-US" b="1"/>
              <a:t>waste resources</a:t>
            </a:r>
            <a:r>
              <a:rPr lang="en-US"/>
              <a:t> on students who won’t enroll.</a:t>
            </a:r>
          </a:p>
          <a:p>
            <a:pPr>
              <a:buFont typeface="+mj-lt"/>
              <a:buAutoNum type="arabicPeriod"/>
            </a:pPr>
            <a:r>
              <a:rPr lang="en-US" b="1"/>
              <a:t>Recall</a:t>
            </a:r>
            <a:r>
              <a:rPr lang="en-US"/>
              <a:t>: Ensures you </a:t>
            </a:r>
            <a:r>
              <a:rPr lang="en-US" b="1"/>
              <a:t>catch as many enrollees</a:t>
            </a:r>
            <a:r>
              <a:rPr lang="en-US"/>
              <a:t> as possible, especially when </a:t>
            </a:r>
            <a:r>
              <a:rPr lang="en-US" b="1"/>
              <a:t>missing an enrollee</a:t>
            </a:r>
            <a:r>
              <a:rPr lang="en-US"/>
              <a:t> could mean lost opportunities.</a:t>
            </a:r>
          </a:p>
          <a:p>
            <a:pPr>
              <a:buFont typeface="+mj-lt"/>
              <a:buAutoNum type="arabicPeriod"/>
            </a:pPr>
            <a:r>
              <a:rPr lang="en-US" b="1"/>
              <a:t>F1 Score</a:t>
            </a:r>
            <a:r>
              <a:rPr lang="en-US"/>
              <a:t>: Balances </a:t>
            </a:r>
            <a:r>
              <a:rPr lang="en-US" b="1"/>
              <a:t>recall and precision</a:t>
            </a:r>
            <a:r>
              <a:rPr lang="en-US"/>
              <a:t>, giving you a </a:t>
            </a:r>
            <a:r>
              <a:rPr lang="en-US" b="1"/>
              <a:t>single metric</a:t>
            </a:r>
            <a:r>
              <a:rPr lang="en-US"/>
              <a:t> to evaluate how well your model is performing when </a:t>
            </a:r>
            <a:r>
              <a:rPr lang="en-US" b="1"/>
              <a:t>both false positives and false negatives matter</a:t>
            </a:r>
            <a:r>
              <a:rPr lang="en-US"/>
              <a:t>.</a:t>
            </a:r>
          </a:p>
          <a:p>
            <a:pPr>
              <a:buFont typeface="+mj-lt"/>
              <a:buAutoNum type="arabicPeriod"/>
            </a:pPr>
            <a:r>
              <a:rPr lang="en-US" b="1"/>
              <a:t>ROC AUC</a:t>
            </a:r>
            <a:r>
              <a:rPr lang="en-US"/>
              <a:t>: Helps you understand the </a:t>
            </a:r>
            <a:r>
              <a:rPr lang="en-US" b="1"/>
              <a:t>overall ability</a:t>
            </a:r>
            <a:r>
              <a:rPr lang="en-US"/>
              <a:t> of your model to separate enrollees from non-enrollees, regardless of the specific decision threshold, and provides an evaluation of the model's ability to rank students who will enroll higher than those who won’t.</a:t>
            </a:r>
          </a:p>
          <a:p>
            <a:pPr marL="0" marR="0" lvl="0" indent="0" algn="l" defTabSz="914400" rtl="0" eaLnBrk="0" fontAlgn="base" latinLnBrk="0" hangingPunct="0">
              <a:lnSpc>
                <a:spcPct val="100000"/>
              </a:lnSpc>
              <a:spcBef>
                <a:spcPct val="0"/>
              </a:spcBef>
              <a:spcAft>
                <a:spcPct val="0"/>
              </a:spcAft>
              <a:buClrTx/>
              <a:buSzTx/>
              <a:buFontTx/>
              <a:buNone/>
              <a:tabLst/>
            </a:pPr>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24</a:t>
            </a:fld>
            <a:endParaRPr lang="en-US"/>
          </a:p>
        </p:txBody>
      </p:sp>
    </p:spTree>
    <p:extLst>
      <p:ext uri="{BB962C8B-B14F-4D97-AF65-F5344CB8AC3E}">
        <p14:creationId xmlns:p14="http://schemas.microsoft.com/office/powerpoint/2010/main" val="368128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here’s an unexpected result. </a:t>
            </a:r>
          </a:p>
          <a:p>
            <a:endParaRPr lang="en-US"/>
          </a:p>
          <a:p>
            <a:pPr>
              <a:buNone/>
            </a:pPr>
            <a:r>
              <a:rPr lang="en-US"/>
              <a:t>When I grouped applicants into </a:t>
            </a:r>
            <a:r>
              <a:rPr lang="en-US" b="1"/>
              <a:t>domestic vs. international</a:t>
            </a:r>
            <a:r>
              <a:rPr lang="en-US"/>
              <a:t>, I found that </a:t>
            </a:r>
            <a:r>
              <a:rPr lang="en-US" b="1"/>
              <a:t>domestic applicants face higher denial rates—even at the same GPA levels</a:t>
            </a:r>
            <a:r>
              <a:rPr lang="en-US"/>
              <a:t>. At first glance, this raised concerns about equity.</a:t>
            </a:r>
          </a:p>
          <a:p>
            <a:pPr>
              <a:buNone/>
            </a:pPr>
            <a:endParaRPr lang="en-US"/>
          </a:p>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27</a:t>
            </a:fld>
            <a:endParaRPr lang="en-US"/>
          </a:p>
        </p:txBody>
      </p:sp>
    </p:spTree>
    <p:extLst>
      <p:ext uri="{BB962C8B-B14F-4D97-AF65-F5344CB8AC3E}">
        <p14:creationId xmlns:p14="http://schemas.microsoft.com/office/powerpoint/2010/main" val="3609569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But deeper analysis provided context. International applicants predominantly apply to </a:t>
            </a:r>
            <a:r>
              <a:rPr lang="en-US" b="1"/>
              <a:t>high-capacity programs</a:t>
            </a:r>
            <a:r>
              <a:rPr lang="en-US"/>
              <a:t> like </a:t>
            </a:r>
            <a:r>
              <a:rPr lang="en-US" b="1"/>
              <a:t>Computer Science, Data Science, and Business Analytics</a:t>
            </a:r>
            <a:r>
              <a:rPr lang="en-US"/>
              <a:t>—fields with growing capacity. In contrast, domestic applicants often pursue </a:t>
            </a:r>
            <a:r>
              <a:rPr lang="en-US" b="1"/>
              <a:t>clinically oriented programs</a:t>
            </a:r>
            <a:r>
              <a:rPr lang="en-US"/>
              <a:t> like </a:t>
            </a:r>
            <a:r>
              <a:rPr lang="en-US" b="1"/>
              <a:t>Social Work and Counseling</a:t>
            </a:r>
            <a:r>
              <a:rPr lang="en-US"/>
              <a:t>, which have tighter </a:t>
            </a:r>
            <a:r>
              <a:rPr lang="en-US" b="1"/>
              <a:t>accreditation standards and faculty supervision requirements</a:t>
            </a:r>
            <a:r>
              <a:rPr lang="en-US"/>
              <a:t>.</a:t>
            </a:r>
          </a:p>
          <a:p>
            <a:r>
              <a:rPr lang="en-US"/>
              <a:t>So, it’s not necessarily a matter of bias. Instead, it's a matter of </a:t>
            </a:r>
            <a:r>
              <a:rPr lang="en-US" b="1"/>
              <a:t>program capacity and regulatory constraints</a:t>
            </a:r>
            <a:r>
              <a:rPr lang="en-US"/>
              <a:t> that shape these outcomes.</a:t>
            </a:r>
          </a:p>
          <a:p>
            <a:endParaRPr lang="en-US"/>
          </a:p>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28</a:t>
            </a:fld>
            <a:endParaRPr lang="en-US"/>
          </a:p>
        </p:txBody>
      </p:sp>
    </p:spTree>
    <p:extLst>
      <p:ext uri="{BB962C8B-B14F-4D97-AF65-F5344CB8AC3E}">
        <p14:creationId xmlns:p14="http://schemas.microsoft.com/office/powerpoint/2010/main" val="215457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I grouped applicants into four age categories. What stands out is this: </a:t>
            </a:r>
            <a:r>
              <a:rPr lang="en-US" b="1"/>
              <a:t>denial rates increase dramatically for applicants over 45</a:t>
            </a:r>
            <a:r>
              <a:rPr lang="en-US"/>
              <a:t>. This raises an important question—</a:t>
            </a:r>
            <a:r>
              <a:rPr lang="en-US" b="1"/>
              <a:t>is Seattle University unintentionally favoring certain age groups?</a:t>
            </a:r>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29</a:t>
            </a:fld>
            <a:endParaRPr lang="en-US"/>
          </a:p>
        </p:txBody>
      </p:sp>
    </p:spTree>
    <p:extLst>
      <p:ext uri="{BB962C8B-B14F-4D97-AF65-F5344CB8AC3E}">
        <p14:creationId xmlns:p14="http://schemas.microsoft.com/office/powerpoint/2010/main" val="2769290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explore this further, I analyzed the interaction between </a:t>
            </a:r>
            <a:r>
              <a:rPr lang="en-US" b="1"/>
              <a:t>age and GPA</a:t>
            </a:r>
            <a:r>
              <a:rPr lang="en-US"/>
              <a:t>. Yes, older applicants tend to have </a:t>
            </a:r>
            <a:r>
              <a:rPr lang="en-US" b="1"/>
              <a:t>lower GPAs</a:t>
            </a:r>
            <a:r>
              <a:rPr lang="en-US"/>
              <a:t>, but even those with strong academic records face higher denial rates than their younger peers with similar GPAs. This suggests that </a:t>
            </a:r>
            <a:r>
              <a:rPr lang="en-US" b="1"/>
              <a:t>non-academic factors</a:t>
            </a:r>
            <a:r>
              <a:rPr lang="en-US"/>
              <a:t> may be influencing decisions—perhaps concerns about how well late-career applicants align with program goals or transition timelines.</a:t>
            </a:r>
          </a:p>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30</a:t>
            </a:fld>
            <a:endParaRPr lang="en-US"/>
          </a:p>
        </p:txBody>
      </p:sp>
    </p:spTree>
    <p:extLst>
      <p:ext uri="{BB962C8B-B14F-4D97-AF65-F5344CB8AC3E}">
        <p14:creationId xmlns:p14="http://schemas.microsoft.com/office/powerpoint/2010/main" val="652844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33</a:t>
            </a:fld>
            <a:endParaRPr lang="en-US"/>
          </a:p>
        </p:txBody>
      </p:sp>
    </p:spTree>
    <p:extLst>
      <p:ext uri="{BB962C8B-B14F-4D97-AF65-F5344CB8AC3E}">
        <p14:creationId xmlns:p14="http://schemas.microsoft.com/office/powerpoint/2010/main" val="168525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how we approached the problem: </a:t>
            </a:r>
          </a:p>
          <a:p>
            <a:r>
              <a:rPr lang="en-US"/>
              <a:t>On every stage, we followed the same four-step process. First, we defined  what each funnel stage means and what counts for that stage. Next, we cleaned and prepared the data—standardizing dates, filling or dropping unnecessary values for every stage. Third, we ran the analysis—from simple correlations and statistical tests to complex ML models. And finally, we pulled out the insights and recommendations.</a:t>
            </a:r>
          </a:p>
          <a:p>
            <a:r>
              <a:rPr lang="en-US"/>
              <a:t> </a:t>
            </a:r>
          </a:p>
          <a:p>
            <a:r>
              <a:rPr lang="en-US"/>
              <a:t>Keeping that funnel in mind will frame everything we discuss today. Next, me and </a:t>
            </a:r>
            <a:r>
              <a:rPr lang="en-US" err="1"/>
              <a:t>jayathi</a:t>
            </a:r>
            <a:r>
              <a:rPr lang="en-US"/>
              <a:t> dive into the early stages of the funnel: what makes an inquiry turn into an application, and who those stealth applicants are who skip the inquiry.’</a:t>
            </a:r>
          </a:p>
        </p:txBody>
      </p:sp>
      <p:sp>
        <p:nvSpPr>
          <p:cNvPr id="4" name="Slide Number Placeholder 3"/>
          <p:cNvSpPr>
            <a:spLocks noGrp="1"/>
          </p:cNvSpPr>
          <p:nvPr>
            <p:ph type="sldNum" sz="quarter" idx="5"/>
          </p:nvPr>
        </p:nvSpPr>
        <p:spPr/>
        <p:txBody>
          <a:bodyPr/>
          <a:lstStyle/>
          <a:p>
            <a:fld id="{48154DD1-314B-414A-BDD2-38368DDC719F}" type="slidenum">
              <a:rPr lang="en-US" smtClean="0"/>
              <a:t>3</a:t>
            </a:fld>
            <a:endParaRPr lang="en-US"/>
          </a:p>
        </p:txBody>
      </p:sp>
    </p:spTree>
    <p:extLst>
      <p:ext uri="{BB962C8B-B14F-4D97-AF65-F5344CB8AC3E}">
        <p14:creationId xmlns:p14="http://schemas.microsoft.com/office/powerpoint/2010/main" val="74692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“Across both Step 1 (</a:t>
            </a:r>
            <a:r>
              <a:rPr lang="en-US" err="1"/>
              <a:t>Inquiries→Applications</a:t>
            </a:r>
            <a:r>
              <a:rPr lang="en-US"/>
              <a:t>) and Step 2 (Stealth Applicants), we ran a comprehensive feature‐selection exercise on a lot of candidate predictors. In every model iteration, these three things consistently mattered most</a:t>
            </a:r>
          </a:p>
          <a:p>
            <a:r>
              <a:rPr lang="en-US"/>
              <a:t> </a:t>
            </a:r>
          </a:p>
          <a:p>
            <a:r>
              <a:rPr lang="en-US"/>
              <a:t>    1.    Program – which field a student inquires about</a:t>
            </a:r>
          </a:p>
          <a:p>
            <a:r>
              <a:rPr lang="en-US"/>
              <a:t>    2.    Age – their life‐stage at the time of inquiry</a:t>
            </a:r>
          </a:p>
          <a:p>
            <a:r>
              <a:rPr lang="en-US"/>
              <a:t>    3.    Citizenship – domestic versus international status</a:t>
            </a:r>
          </a:p>
          <a:p>
            <a:r>
              <a:rPr lang="en-US"/>
              <a:t> </a:t>
            </a:r>
          </a:p>
          <a:p>
            <a:r>
              <a:rPr lang="en-US"/>
              <a:t>These three features not only delivered the highest predictive power but are also easy to address in our engagement efforts. So in the next slides, you’ll see exactly how much each one contributes to start an application.</a:t>
            </a:r>
          </a:p>
        </p:txBody>
      </p:sp>
      <p:sp>
        <p:nvSpPr>
          <p:cNvPr id="4" name="Slide Number Placeholder 3"/>
          <p:cNvSpPr>
            <a:spLocks noGrp="1"/>
          </p:cNvSpPr>
          <p:nvPr>
            <p:ph type="sldNum" sz="quarter" idx="5"/>
          </p:nvPr>
        </p:nvSpPr>
        <p:spPr/>
        <p:txBody>
          <a:bodyPr/>
          <a:lstStyle/>
          <a:p>
            <a:fld id="{48154DD1-314B-414A-BDD2-38368DDC719F}" type="slidenum">
              <a:rPr lang="en-US" smtClean="0"/>
              <a:t>4</a:t>
            </a:fld>
            <a:endParaRPr lang="en-US"/>
          </a:p>
        </p:txBody>
      </p:sp>
    </p:spTree>
    <p:extLst>
      <p:ext uri="{BB962C8B-B14F-4D97-AF65-F5344CB8AC3E}">
        <p14:creationId xmlns:p14="http://schemas.microsoft.com/office/powerpoint/2010/main" val="3898374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International students are more likely to inquire when compared to domestic students before starting an application. This says that International students need more guidance and support with their application process whereas domestic students seem a bit more confident and aware of the process. That’s the reason why they are shown up as Stealth Applicants.</a:t>
            </a:r>
          </a:p>
        </p:txBody>
      </p:sp>
      <p:sp>
        <p:nvSpPr>
          <p:cNvPr id="4" name="Slide Number Placeholder 3"/>
          <p:cNvSpPr>
            <a:spLocks noGrp="1"/>
          </p:cNvSpPr>
          <p:nvPr>
            <p:ph type="sldNum" sz="quarter" idx="5"/>
          </p:nvPr>
        </p:nvSpPr>
        <p:spPr/>
        <p:txBody>
          <a:bodyPr/>
          <a:lstStyle/>
          <a:p>
            <a:fld id="{48154DD1-314B-414A-BDD2-38368DDC719F}" type="slidenum">
              <a:rPr lang="en-US" smtClean="0"/>
              <a:t>5</a:t>
            </a:fld>
            <a:endParaRPr lang="en-US"/>
          </a:p>
        </p:txBody>
      </p:sp>
    </p:spTree>
    <p:extLst>
      <p:ext uri="{BB962C8B-B14F-4D97-AF65-F5344CB8AC3E}">
        <p14:creationId xmlns:p14="http://schemas.microsoft.com/office/powerpoint/2010/main" val="191778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Applicants who inquire are more likely to register across all age groups. They have a very good registration rate. So providing support to Enquirers is not just helpful, but it’s a direct investment in enrollment success. </a:t>
            </a:r>
            <a:br>
              <a:rPr lang="en-US">
                <a:latin typeface="Calibri"/>
                <a:ea typeface="Calibri"/>
                <a:cs typeface="Calibri"/>
              </a:rPr>
            </a:br>
            <a:r>
              <a:rPr lang="en-US">
                <a:latin typeface="Calibri"/>
                <a:ea typeface="Calibri"/>
                <a:cs typeface="Calibri"/>
              </a:rPr>
              <a:t>Coming to the stealth applicants, Older applicants are more likely to register for classes. This shows their commitment, clear goals in mind to get back to college and study. Younger applicants may have different career options and they are not ready to commit.</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48154DD1-314B-414A-BDD2-38368DDC719F}" type="slidenum">
              <a:rPr lang="en-US" smtClean="0"/>
              <a:t>6</a:t>
            </a:fld>
            <a:endParaRPr lang="en-US"/>
          </a:p>
        </p:txBody>
      </p:sp>
    </p:spTree>
    <p:extLst>
      <p:ext uri="{BB962C8B-B14F-4D97-AF65-F5344CB8AC3E}">
        <p14:creationId xmlns:p14="http://schemas.microsoft.com/office/powerpoint/2010/main" val="364297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7</a:t>
            </a:fld>
            <a:endParaRPr lang="en-US"/>
          </a:p>
        </p:txBody>
      </p:sp>
    </p:spTree>
    <p:extLst>
      <p:ext uri="{BB962C8B-B14F-4D97-AF65-F5344CB8AC3E}">
        <p14:creationId xmlns:p14="http://schemas.microsoft.com/office/powerpoint/2010/main" val="208795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154DD1-314B-414A-BDD2-38368DDC719F}" type="slidenum">
              <a:rPr lang="en-US" smtClean="0"/>
              <a:t>8</a:t>
            </a:fld>
            <a:endParaRPr lang="en-US"/>
          </a:p>
        </p:txBody>
      </p:sp>
    </p:spTree>
    <p:extLst>
      <p:ext uri="{BB962C8B-B14F-4D97-AF65-F5344CB8AC3E}">
        <p14:creationId xmlns:p14="http://schemas.microsoft.com/office/powerpoint/2010/main" val="596778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C4594-AD43-33DF-45DD-EB5DFF98F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A86A2-273C-A677-DC8E-222935553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0BA67-E901-9383-79BF-DC6CA739FA08}"/>
              </a:ext>
            </a:extLst>
          </p:cNvPr>
          <p:cNvSpPr>
            <a:spLocks noGrp="1"/>
          </p:cNvSpPr>
          <p:nvPr>
            <p:ph type="body" idx="1"/>
          </p:nvPr>
        </p:nvSpPr>
        <p:spPr/>
        <p:txBody>
          <a:bodyPr/>
          <a:lstStyle/>
          <a:p>
            <a:r>
              <a:rPr lang="en-US"/>
              <a:t>As we move through the funnel, we can see a significant leak between the 'Applied' and 'Admitted' stages. The number drops drastically from 26k to 7k. While part of this drop is due to the university's admission decisions to admit or reject, a significant number of applicants also drop off during the </a:t>
            </a:r>
            <a:r>
              <a:rPr lang="en-US" err="1"/>
              <a:t>processSo</a:t>
            </a:r>
            <a:r>
              <a:rPr lang="en-US"/>
              <a:t> Let’s analyze the factors contributing to this.</a:t>
            </a:r>
          </a:p>
        </p:txBody>
      </p:sp>
      <p:sp>
        <p:nvSpPr>
          <p:cNvPr id="4" name="Slide Number Placeholder 3">
            <a:extLst>
              <a:ext uri="{FF2B5EF4-FFF2-40B4-BE49-F238E27FC236}">
                <a16:creationId xmlns:a16="http://schemas.microsoft.com/office/drawing/2014/main" id="{4A07BF6E-7EA2-4E6C-6E9E-F73109540243}"/>
              </a:ext>
            </a:extLst>
          </p:cNvPr>
          <p:cNvSpPr>
            <a:spLocks noGrp="1"/>
          </p:cNvSpPr>
          <p:nvPr>
            <p:ph type="sldNum" sz="quarter" idx="5"/>
          </p:nvPr>
        </p:nvSpPr>
        <p:spPr/>
        <p:txBody>
          <a:bodyPr/>
          <a:lstStyle/>
          <a:p>
            <a:fld id="{48154DD1-314B-414A-BDD2-38368DDC719F}" type="slidenum">
              <a:rPr lang="en-US" smtClean="0"/>
              <a:t>9</a:t>
            </a:fld>
            <a:endParaRPr lang="en-US"/>
          </a:p>
        </p:txBody>
      </p:sp>
    </p:spTree>
    <p:extLst>
      <p:ext uri="{BB962C8B-B14F-4D97-AF65-F5344CB8AC3E}">
        <p14:creationId xmlns:p14="http://schemas.microsoft.com/office/powerpoint/2010/main" val="137585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560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5880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09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9051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2368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958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0801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4254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920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9771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5174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426127241"/>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slide" Target="slide27.xml"/><Relationship Id="rId4" Type="http://schemas.openxmlformats.org/officeDocument/2006/relationships/diagramLayout" Target="../diagrams/layout4.xml"/><Relationship Id="rId9" Type="http://schemas.openxmlformats.org/officeDocument/2006/relationships/slide" Target="slide29.xml"/></Relationships>
</file>

<file path=ppt/slides/_rels/slide19.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2.png"/><Relationship Id="rId7" Type="http://schemas.openxmlformats.org/officeDocument/2006/relationships/diagramQuickStyle" Target="../diagrams/quickStyle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slide" Target="slide18.xml"/><Relationship Id="rId9" Type="http://schemas.microsoft.com/office/2007/relationships/diagramDrawing" Target="../diagrams/drawing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20.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2" y="3577456"/>
            <a:ext cx="10909640" cy="1687814"/>
          </a:xfrm>
        </p:spPr>
        <p:txBody>
          <a:bodyPr vert="horz" lIns="91440" tIns="45720" rIns="91440" bIns="45720" rtlCol="0" anchor="b">
            <a:normAutofit fontScale="90000"/>
          </a:bodyPr>
          <a:lstStyle/>
          <a:p>
            <a:r>
              <a:rPr lang="en-US" sz="6600"/>
              <a:t>Graduate Admissions Insights</a:t>
            </a:r>
          </a:p>
        </p:txBody>
      </p:sp>
      <p:pic>
        <p:nvPicPr>
          <p:cNvPr id="4" name="Picture 16" descr="Seattle U Logo - Logos and Marks Communications">
            <a:extLst>
              <a:ext uri="{FF2B5EF4-FFF2-40B4-BE49-F238E27FC236}">
                <a16:creationId xmlns:a16="http://schemas.microsoft.com/office/drawing/2014/main" id="{1131AD24-34EA-B75D-DFEF-AA42854D72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83861" y="676859"/>
            <a:ext cx="3219681" cy="3238150"/>
          </a:xfrm>
          <a:prstGeom prst="rect">
            <a:avLst/>
          </a:prstGeom>
          <a:noFill/>
          <a:extLst>
            <a:ext uri="{909E8E84-426E-40DD-AFC4-6F175D3DCCD1}">
              <a14:hiddenFill xmlns:a14="http://schemas.microsoft.com/office/drawing/2010/main">
                <a:solidFill>
                  <a:srgbClr val="FFFFFF"/>
                </a:solidFill>
              </a14:hiddenFill>
            </a:ext>
          </a:extLst>
        </p:spPr>
      </p:pic>
      <p:sp>
        <p:nvSpPr>
          <p:cNvPr id="14"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995E427-5035-873E-3E5B-C90284E7FF7F}"/>
              </a:ext>
            </a:extLst>
          </p:cNvPr>
          <p:cNvSpPr txBox="1">
            <a:spLocks/>
          </p:cNvSpPr>
          <p:nvPr/>
        </p:nvSpPr>
        <p:spPr>
          <a:xfrm>
            <a:off x="2304815" y="5725282"/>
            <a:ext cx="7577771" cy="672705"/>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By: Sandeep, Jayathi, Patra, Thao, and Uyen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3F27C0-3E46-5125-56B2-E58E0C5849AE}"/>
              </a:ext>
            </a:extLst>
          </p:cNvPr>
          <p:cNvSpPr>
            <a:spLocks noGrp="1"/>
          </p:cNvSpPr>
          <p:nvPr>
            <p:ph type="title"/>
          </p:nvPr>
        </p:nvSpPr>
        <p:spPr>
          <a:xfrm>
            <a:off x="572493" y="238539"/>
            <a:ext cx="11018520" cy="1434415"/>
          </a:xfrm>
        </p:spPr>
        <p:txBody>
          <a:bodyPr anchor="b">
            <a:normAutofit/>
          </a:bodyPr>
          <a:lstStyle/>
          <a:p>
            <a:r>
              <a:rPr lang="en-US" sz="5400" b="1"/>
              <a:t>Drop off applicants</a:t>
            </a:r>
            <a:endParaRPr lang="en-US" sz="4000" b="1"/>
          </a:p>
        </p:txBody>
      </p:sp>
      <p:graphicFrame>
        <p:nvGraphicFramePr>
          <p:cNvPr id="13" name="Content Placeholder 2">
            <a:extLst>
              <a:ext uri="{FF2B5EF4-FFF2-40B4-BE49-F238E27FC236}">
                <a16:creationId xmlns:a16="http://schemas.microsoft.com/office/drawing/2014/main" id="{E71583BE-BD07-BA83-F5FD-1D03F4EE2E34}"/>
              </a:ext>
            </a:extLst>
          </p:cNvPr>
          <p:cNvGraphicFramePr>
            <a:graphicFrameLocks noGrp="1"/>
          </p:cNvGraphicFramePr>
          <p:nvPr>
            <p:ph idx="1"/>
            <p:extLst>
              <p:ext uri="{D42A27DB-BD31-4B8C-83A1-F6EECF244321}">
                <p14:modId xmlns:p14="http://schemas.microsoft.com/office/powerpoint/2010/main" val="75739486"/>
              </p:ext>
            </p:extLst>
          </p:nvPr>
        </p:nvGraphicFramePr>
        <p:xfrm>
          <a:off x="572492" y="2071316"/>
          <a:ext cx="10659799" cy="3916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223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9F0FCB-872E-C022-0BE7-514C712E8D14}"/>
              </a:ext>
            </a:extLst>
          </p:cNvPr>
          <p:cNvSpPr>
            <a:spLocks noGrp="1"/>
          </p:cNvSpPr>
          <p:nvPr>
            <p:ph type="title"/>
          </p:nvPr>
        </p:nvSpPr>
        <p:spPr>
          <a:xfrm>
            <a:off x="229019" y="106613"/>
            <a:ext cx="10515600" cy="1001699"/>
          </a:xfrm>
        </p:spPr>
        <p:txBody>
          <a:bodyPr>
            <a:normAutofit/>
          </a:bodyPr>
          <a:lstStyle/>
          <a:p>
            <a:pPr lvl="0"/>
            <a:r>
              <a:rPr lang="en-US" sz="2800" b="1"/>
              <a:t>Who Starts But Doesn’t Submit?  - By College</a:t>
            </a:r>
            <a:endParaRPr lang="en-US" sz="2800"/>
          </a:p>
        </p:txBody>
      </p:sp>
      <p:pic>
        <p:nvPicPr>
          <p:cNvPr id="18" name="Content Placeholder 7">
            <a:extLst>
              <a:ext uri="{FF2B5EF4-FFF2-40B4-BE49-F238E27FC236}">
                <a16:creationId xmlns:a16="http://schemas.microsoft.com/office/drawing/2014/main" id="{181CAC88-BFCA-B8A3-CAD4-D6BF7A05F14E}"/>
              </a:ext>
            </a:extLst>
          </p:cNvPr>
          <p:cNvPicPr>
            <a:picLocks noGrp="1" noChangeAspect="1"/>
          </p:cNvPicPr>
          <p:nvPr>
            <p:ph idx="4294967295"/>
          </p:nvPr>
        </p:nvPicPr>
        <p:blipFill>
          <a:blip r:embed="rId3"/>
          <a:stretch>
            <a:fillRect/>
          </a:stretch>
        </p:blipFill>
        <p:spPr>
          <a:xfrm>
            <a:off x="0" y="1263650"/>
            <a:ext cx="5903913" cy="3724275"/>
          </a:xfrm>
          <a:ln>
            <a:solidFill>
              <a:schemeClr val="tx1"/>
            </a:solidFill>
          </a:ln>
        </p:spPr>
      </p:pic>
      <p:pic>
        <p:nvPicPr>
          <p:cNvPr id="2" name="Picture 1" descr="A black and blue rectangles&#10;&#10;AI-generated content may be incorrect.">
            <a:extLst>
              <a:ext uri="{FF2B5EF4-FFF2-40B4-BE49-F238E27FC236}">
                <a16:creationId xmlns:a16="http://schemas.microsoft.com/office/drawing/2014/main" id="{309E41D8-9032-46D9-D41E-D80122BC0480}"/>
              </a:ext>
            </a:extLst>
          </p:cNvPr>
          <p:cNvPicPr>
            <a:picLocks noChangeAspect="1"/>
          </p:cNvPicPr>
          <p:nvPr/>
        </p:nvPicPr>
        <p:blipFill>
          <a:blip r:embed="rId4"/>
          <a:stretch>
            <a:fillRect/>
          </a:stretch>
        </p:blipFill>
        <p:spPr>
          <a:xfrm>
            <a:off x="6287386" y="1263141"/>
            <a:ext cx="5738679" cy="3724255"/>
          </a:xfrm>
          <a:prstGeom prst="rect">
            <a:avLst/>
          </a:prstGeom>
          <a:ln>
            <a:solidFill>
              <a:schemeClr val="tx1"/>
            </a:solidFill>
          </a:ln>
        </p:spPr>
      </p:pic>
      <p:sp>
        <p:nvSpPr>
          <p:cNvPr id="4" name="TextBox 3">
            <a:extLst>
              <a:ext uri="{FF2B5EF4-FFF2-40B4-BE49-F238E27FC236}">
                <a16:creationId xmlns:a16="http://schemas.microsoft.com/office/drawing/2014/main" id="{655B6832-F63B-0664-EA09-11C49B33B0CF}"/>
              </a:ext>
            </a:extLst>
          </p:cNvPr>
          <p:cNvSpPr txBox="1"/>
          <p:nvPr/>
        </p:nvSpPr>
        <p:spPr>
          <a:xfrm>
            <a:off x="2951956" y="5509795"/>
            <a:ext cx="7073439" cy="707886"/>
          </a:xfrm>
          <a:prstGeom prst="rect">
            <a:avLst/>
          </a:prstGeom>
          <a:noFill/>
        </p:spPr>
        <p:txBody>
          <a:bodyPr wrap="square">
            <a:spAutoFit/>
          </a:bodyPr>
          <a:lstStyle/>
          <a:p>
            <a:r>
              <a:rPr lang="en-US" sz="2000"/>
              <a:t>Stealth applicants in non-matriculated programs are the most likely to start an application but not follow through</a:t>
            </a:r>
          </a:p>
        </p:txBody>
      </p:sp>
    </p:spTree>
    <p:extLst>
      <p:ext uri="{BB962C8B-B14F-4D97-AF65-F5344CB8AC3E}">
        <p14:creationId xmlns:p14="http://schemas.microsoft.com/office/powerpoint/2010/main" val="21860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graph of a number of individuals&#10;&#10;AI-generated content may be incorrect.">
            <a:extLst>
              <a:ext uri="{FF2B5EF4-FFF2-40B4-BE49-F238E27FC236}">
                <a16:creationId xmlns:a16="http://schemas.microsoft.com/office/drawing/2014/main" id="{20A4373C-19FB-255F-4FFD-0F80FCF0C20D}"/>
              </a:ext>
            </a:extLst>
          </p:cNvPr>
          <p:cNvPicPr>
            <a:picLocks noChangeAspect="1"/>
          </p:cNvPicPr>
          <p:nvPr/>
        </p:nvPicPr>
        <p:blipFill>
          <a:blip r:embed="rId3"/>
          <a:stretch>
            <a:fillRect/>
          </a:stretch>
        </p:blipFill>
        <p:spPr>
          <a:xfrm>
            <a:off x="1764631" y="1092946"/>
            <a:ext cx="8566485" cy="5354052"/>
          </a:xfrm>
          <a:prstGeom prst="rect">
            <a:avLst/>
          </a:prstGeom>
        </p:spPr>
      </p:pic>
      <p:sp>
        <p:nvSpPr>
          <p:cNvPr id="2" name="Title 4">
            <a:extLst>
              <a:ext uri="{FF2B5EF4-FFF2-40B4-BE49-F238E27FC236}">
                <a16:creationId xmlns:a16="http://schemas.microsoft.com/office/drawing/2014/main" id="{626CA95F-46F5-6037-94CE-B560A42A0138}"/>
              </a:ext>
            </a:extLst>
          </p:cNvPr>
          <p:cNvSpPr txBox="1">
            <a:spLocks/>
          </p:cNvSpPr>
          <p:nvPr/>
        </p:nvSpPr>
        <p:spPr>
          <a:xfrm>
            <a:off x="309229" y="319054"/>
            <a:ext cx="10515600" cy="57533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Who Starts But Doesn’t Submit?  - By Age</a:t>
            </a:r>
            <a:endParaRPr lang="en-US" sz="2800"/>
          </a:p>
        </p:txBody>
      </p:sp>
    </p:spTree>
    <p:extLst>
      <p:ext uri="{BB962C8B-B14F-4D97-AF65-F5344CB8AC3E}">
        <p14:creationId xmlns:p14="http://schemas.microsoft.com/office/powerpoint/2010/main" val="1488547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graph of a number of people&#10;&#10;AI-generated content may be incorrect.">
            <a:extLst>
              <a:ext uri="{FF2B5EF4-FFF2-40B4-BE49-F238E27FC236}">
                <a16:creationId xmlns:a16="http://schemas.microsoft.com/office/drawing/2014/main" id="{809CCD23-150B-4BB1-96C4-239362A9C261}"/>
              </a:ext>
            </a:extLst>
          </p:cNvPr>
          <p:cNvPicPr>
            <a:picLocks noChangeAspect="1"/>
          </p:cNvPicPr>
          <p:nvPr/>
        </p:nvPicPr>
        <p:blipFill>
          <a:blip r:embed="rId3"/>
          <a:stretch>
            <a:fillRect/>
          </a:stretch>
        </p:blipFill>
        <p:spPr>
          <a:xfrm>
            <a:off x="1943319" y="1141300"/>
            <a:ext cx="8305361" cy="5357859"/>
          </a:xfrm>
          <a:prstGeom prst="rect">
            <a:avLst/>
          </a:prstGeom>
        </p:spPr>
      </p:pic>
      <p:sp>
        <p:nvSpPr>
          <p:cNvPr id="2" name="Title 4">
            <a:extLst>
              <a:ext uri="{FF2B5EF4-FFF2-40B4-BE49-F238E27FC236}">
                <a16:creationId xmlns:a16="http://schemas.microsoft.com/office/drawing/2014/main" id="{48540A5F-AE00-8453-6DFA-5D6406444B7F}"/>
              </a:ext>
            </a:extLst>
          </p:cNvPr>
          <p:cNvSpPr txBox="1">
            <a:spLocks/>
          </p:cNvSpPr>
          <p:nvPr/>
        </p:nvSpPr>
        <p:spPr>
          <a:xfrm>
            <a:off x="229019" y="358841"/>
            <a:ext cx="10019661" cy="7494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Who Starts But Doesn’t Submit?  - By Race</a:t>
            </a:r>
            <a:endParaRPr lang="en-US" sz="2800"/>
          </a:p>
        </p:txBody>
      </p:sp>
    </p:spTree>
    <p:extLst>
      <p:ext uri="{BB962C8B-B14F-4D97-AF65-F5344CB8AC3E}">
        <p14:creationId xmlns:p14="http://schemas.microsoft.com/office/powerpoint/2010/main" val="188741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57D78C-5A1A-FD64-FE06-1AA8B51B8185}"/>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702631-E40C-EBFC-FFBC-643B1288567F}"/>
              </a:ext>
            </a:extLst>
          </p:cNvPr>
          <p:cNvSpPr>
            <a:spLocks noGrp="1"/>
          </p:cNvSpPr>
          <p:nvPr>
            <p:ph type="title"/>
          </p:nvPr>
        </p:nvSpPr>
        <p:spPr>
          <a:xfrm>
            <a:off x="572493" y="238539"/>
            <a:ext cx="11018520" cy="1434415"/>
          </a:xfrm>
        </p:spPr>
        <p:txBody>
          <a:bodyPr anchor="b">
            <a:normAutofit/>
          </a:bodyPr>
          <a:lstStyle/>
          <a:p>
            <a:r>
              <a:rPr lang="en-US" sz="5400" b="1"/>
              <a:t>Drop off applicants</a:t>
            </a:r>
            <a:endParaRPr lang="en-US" b="1"/>
          </a:p>
        </p:txBody>
      </p:sp>
      <p:graphicFrame>
        <p:nvGraphicFramePr>
          <p:cNvPr id="13" name="Content Placeholder 2">
            <a:extLst>
              <a:ext uri="{FF2B5EF4-FFF2-40B4-BE49-F238E27FC236}">
                <a16:creationId xmlns:a16="http://schemas.microsoft.com/office/drawing/2014/main" id="{D2781B12-4EAE-9743-58D7-684DC8892E7A}"/>
              </a:ext>
            </a:extLst>
          </p:cNvPr>
          <p:cNvGraphicFramePr>
            <a:graphicFrameLocks noGrp="1"/>
          </p:cNvGraphicFramePr>
          <p:nvPr>
            <p:ph idx="1"/>
            <p:extLst>
              <p:ext uri="{D42A27DB-BD31-4B8C-83A1-F6EECF244321}">
                <p14:modId xmlns:p14="http://schemas.microsoft.com/office/powerpoint/2010/main" val="3003113676"/>
              </p:ext>
            </p:extLst>
          </p:nvPr>
        </p:nvGraphicFramePr>
        <p:xfrm>
          <a:off x="572492" y="2071316"/>
          <a:ext cx="10659799" cy="3916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708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graph of a number of individuals&#10;&#10;AI-generated content may be incorrect.">
            <a:extLst>
              <a:ext uri="{FF2B5EF4-FFF2-40B4-BE49-F238E27FC236}">
                <a16:creationId xmlns:a16="http://schemas.microsoft.com/office/drawing/2014/main" id="{3DBF474A-80D5-E372-A30C-9FE734080F37}"/>
              </a:ext>
            </a:extLst>
          </p:cNvPr>
          <p:cNvPicPr>
            <a:picLocks noChangeAspect="1"/>
          </p:cNvPicPr>
          <p:nvPr/>
        </p:nvPicPr>
        <p:blipFill>
          <a:blip r:embed="rId3"/>
          <a:stretch>
            <a:fillRect/>
          </a:stretch>
        </p:blipFill>
        <p:spPr>
          <a:xfrm>
            <a:off x="1106905" y="1026053"/>
            <a:ext cx="9586014" cy="5357704"/>
          </a:xfrm>
          <a:prstGeom prst="rect">
            <a:avLst/>
          </a:prstGeom>
        </p:spPr>
      </p:pic>
      <p:sp>
        <p:nvSpPr>
          <p:cNvPr id="2" name="Title 4">
            <a:extLst>
              <a:ext uri="{FF2B5EF4-FFF2-40B4-BE49-F238E27FC236}">
                <a16:creationId xmlns:a16="http://schemas.microsoft.com/office/drawing/2014/main" id="{1ABB7A6D-7701-1C8F-1DDE-2076BC676FB7}"/>
              </a:ext>
            </a:extLst>
          </p:cNvPr>
          <p:cNvSpPr txBox="1">
            <a:spLocks/>
          </p:cNvSpPr>
          <p:nvPr/>
        </p:nvSpPr>
        <p:spPr>
          <a:xfrm>
            <a:off x="544921" y="276582"/>
            <a:ext cx="10019661" cy="7494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Who Submit But Doesn’t Complete?  - By College</a:t>
            </a:r>
            <a:endParaRPr lang="en-US" sz="2800"/>
          </a:p>
        </p:txBody>
      </p:sp>
    </p:spTree>
    <p:extLst>
      <p:ext uri="{BB962C8B-B14F-4D97-AF65-F5344CB8AC3E}">
        <p14:creationId xmlns:p14="http://schemas.microsoft.com/office/powerpoint/2010/main" val="1434548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F473E79-D3C7-310D-4342-7DE011935AB8}"/>
              </a:ext>
            </a:extLst>
          </p:cNvPr>
          <p:cNvPicPr>
            <a:picLocks noChangeAspect="1"/>
          </p:cNvPicPr>
          <p:nvPr/>
        </p:nvPicPr>
        <p:blipFill>
          <a:blip r:embed="rId3"/>
          <a:stretch>
            <a:fillRect/>
          </a:stretch>
        </p:blipFill>
        <p:spPr>
          <a:xfrm>
            <a:off x="1427747" y="1095103"/>
            <a:ext cx="9834711" cy="5317640"/>
          </a:xfrm>
          <a:prstGeom prst="rect">
            <a:avLst/>
          </a:prstGeom>
        </p:spPr>
      </p:pic>
      <p:sp>
        <p:nvSpPr>
          <p:cNvPr id="7" name="Title 4">
            <a:extLst>
              <a:ext uri="{FF2B5EF4-FFF2-40B4-BE49-F238E27FC236}">
                <a16:creationId xmlns:a16="http://schemas.microsoft.com/office/drawing/2014/main" id="{5AEFFBB6-391F-583F-8A69-5E8BB3A816DB}"/>
              </a:ext>
            </a:extLst>
          </p:cNvPr>
          <p:cNvSpPr txBox="1">
            <a:spLocks/>
          </p:cNvSpPr>
          <p:nvPr/>
        </p:nvSpPr>
        <p:spPr>
          <a:xfrm>
            <a:off x="544921" y="276582"/>
            <a:ext cx="10019661" cy="74947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Who Submit But Doesn’t Complete?  - By Inquiry</a:t>
            </a:r>
            <a:endParaRPr lang="en-US" sz="2800"/>
          </a:p>
        </p:txBody>
      </p:sp>
    </p:spTree>
    <p:extLst>
      <p:ext uri="{BB962C8B-B14F-4D97-AF65-F5344CB8AC3E}">
        <p14:creationId xmlns:p14="http://schemas.microsoft.com/office/powerpoint/2010/main" val="942512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graph with a number of gray and blue squares&#10;&#10;AI-generated content may be incorrect.">
            <a:extLst>
              <a:ext uri="{FF2B5EF4-FFF2-40B4-BE49-F238E27FC236}">
                <a16:creationId xmlns:a16="http://schemas.microsoft.com/office/drawing/2014/main" id="{2A3A0EAB-2250-AC13-D345-6CB0177965AA}"/>
              </a:ext>
            </a:extLst>
          </p:cNvPr>
          <p:cNvPicPr>
            <a:picLocks noChangeAspect="1"/>
          </p:cNvPicPr>
          <p:nvPr/>
        </p:nvPicPr>
        <p:blipFill>
          <a:blip r:embed="rId3"/>
          <a:stretch>
            <a:fillRect/>
          </a:stretch>
        </p:blipFill>
        <p:spPr>
          <a:xfrm>
            <a:off x="1507958" y="1120651"/>
            <a:ext cx="8890667" cy="5395923"/>
          </a:xfrm>
          <a:prstGeom prst="rect">
            <a:avLst/>
          </a:prstGeom>
        </p:spPr>
      </p:pic>
      <p:sp>
        <p:nvSpPr>
          <p:cNvPr id="2" name="Title 4">
            <a:extLst>
              <a:ext uri="{FF2B5EF4-FFF2-40B4-BE49-F238E27FC236}">
                <a16:creationId xmlns:a16="http://schemas.microsoft.com/office/drawing/2014/main" id="{A8DBF51E-8860-33FA-543A-CFD65A298019}"/>
              </a:ext>
            </a:extLst>
          </p:cNvPr>
          <p:cNvSpPr txBox="1">
            <a:spLocks/>
          </p:cNvSpPr>
          <p:nvPr/>
        </p:nvSpPr>
        <p:spPr>
          <a:xfrm>
            <a:off x="544921" y="276582"/>
            <a:ext cx="10652468" cy="749471"/>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t>Who Submit But Doesn’t Complete?  - By Application term</a:t>
            </a:r>
            <a:endParaRPr lang="en-US" sz="2800"/>
          </a:p>
        </p:txBody>
      </p:sp>
    </p:spTree>
    <p:extLst>
      <p:ext uri="{BB962C8B-B14F-4D97-AF65-F5344CB8AC3E}">
        <p14:creationId xmlns:p14="http://schemas.microsoft.com/office/powerpoint/2010/main" val="263995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2">
            <a:extLst>
              <a:ext uri="{FF2B5EF4-FFF2-40B4-BE49-F238E27FC236}">
                <a16:creationId xmlns:a16="http://schemas.microsoft.com/office/drawing/2014/main" id="{2F9CFB4A-FF5E-22A0-3A99-7E6FABF8E619}"/>
              </a:ext>
            </a:extLst>
          </p:cNvPr>
          <p:cNvGraphicFramePr>
            <a:graphicFrameLocks noGrp="1"/>
          </p:cNvGraphicFramePr>
          <p:nvPr>
            <p:ph idx="1"/>
            <p:extLst>
              <p:ext uri="{D42A27DB-BD31-4B8C-83A1-F6EECF244321}">
                <p14:modId xmlns:p14="http://schemas.microsoft.com/office/powerpoint/2010/main" val="3059107975"/>
              </p:ext>
            </p:extLst>
          </p:nvPr>
        </p:nvGraphicFramePr>
        <p:xfrm>
          <a:off x="333676" y="-1366325"/>
          <a:ext cx="11372459" cy="3916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7" name="Picture 16" descr="A graph of a high score&#10;&#10;AI-generated content may be incorrect.">
            <a:extLst>
              <a:ext uri="{FF2B5EF4-FFF2-40B4-BE49-F238E27FC236}">
                <a16:creationId xmlns:a16="http://schemas.microsoft.com/office/drawing/2014/main" id="{EFEBF6A1-62BF-AC44-B221-0097C3A882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12" y="2011584"/>
            <a:ext cx="6512618" cy="3530634"/>
          </a:xfrm>
          <a:prstGeom prst="rect">
            <a:avLst/>
          </a:prstGeom>
        </p:spPr>
      </p:pic>
      <p:grpSp>
        <p:nvGrpSpPr>
          <p:cNvPr id="31" name="Group 30">
            <a:extLst>
              <a:ext uri="{FF2B5EF4-FFF2-40B4-BE49-F238E27FC236}">
                <a16:creationId xmlns:a16="http://schemas.microsoft.com/office/drawing/2014/main" id="{82737486-8FF5-1805-8260-9FE3E03A69CC}"/>
              </a:ext>
            </a:extLst>
          </p:cNvPr>
          <p:cNvGrpSpPr/>
          <p:nvPr/>
        </p:nvGrpSpPr>
        <p:grpSpPr>
          <a:xfrm>
            <a:off x="6627962" y="1854050"/>
            <a:ext cx="5309937" cy="1391797"/>
            <a:chOff x="6762715" y="5313924"/>
            <a:chExt cx="5309937" cy="1391797"/>
          </a:xfrm>
        </p:grpSpPr>
        <p:sp>
          <p:nvSpPr>
            <p:cNvPr id="32" name="Rectangle 31">
              <a:extLst>
                <a:ext uri="{FF2B5EF4-FFF2-40B4-BE49-F238E27FC236}">
                  <a16:creationId xmlns:a16="http://schemas.microsoft.com/office/drawing/2014/main" id="{1BBCE9E7-024C-F71C-DC4B-C2BE22471443}"/>
                </a:ext>
              </a:extLst>
            </p:cNvPr>
            <p:cNvSpPr/>
            <p:nvPr/>
          </p:nvSpPr>
          <p:spPr>
            <a:xfrm>
              <a:off x="6762715" y="5313924"/>
              <a:ext cx="5309937" cy="1391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25D52C3A-224E-0C20-CF29-630CBA84BD2D}"/>
                </a:ext>
              </a:extLst>
            </p:cNvPr>
            <p:cNvSpPr txBox="1"/>
            <p:nvPr/>
          </p:nvSpPr>
          <p:spPr>
            <a:xfrm>
              <a:off x="6884274" y="5409659"/>
              <a:ext cx="5069030" cy="1200329"/>
            </a:xfrm>
            <a:prstGeom prst="rect">
              <a:avLst/>
            </a:prstGeom>
            <a:noFill/>
          </p:spPr>
          <p:txBody>
            <a:bodyPr wrap="square">
              <a:spAutoFit/>
            </a:bodyPr>
            <a:lstStyle/>
            <a:p>
              <a:r>
                <a:rPr lang="en-US" sz="2400" b="1"/>
                <a:t>“Applicants Aged 45+ Have the Highest Denial Rate Across Age Groups” –  </a:t>
              </a:r>
              <a:r>
                <a:rPr lang="en-US" sz="2400" b="1">
                  <a:hlinkClick r:id="rId9" action="ppaction://hlinksldjump"/>
                </a:rPr>
                <a:t>23.5%</a:t>
              </a:r>
              <a:endParaRPr lang="en-US" sz="2400"/>
            </a:p>
          </p:txBody>
        </p:sp>
      </p:grpSp>
      <p:grpSp>
        <p:nvGrpSpPr>
          <p:cNvPr id="34" name="Group 33">
            <a:extLst>
              <a:ext uri="{FF2B5EF4-FFF2-40B4-BE49-F238E27FC236}">
                <a16:creationId xmlns:a16="http://schemas.microsoft.com/office/drawing/2014/main" id="{2D9EA5E3-475E-71EC-C30B-C7C64D4C688D}"/>
              </a:ext>
            </a:extLst>
          </p:cNvPr>
          <p:cNvGrpSpPr/>
          <p:nvPr/>
        </p:nvGrpSpPr>
        <p:grpSpPr>
          <a:xfrm>
            <a:off x="6742679" y="4186071"/>
            <a:ext cx="5427414" cy="1663885"/>
            <a:chOff x="6799281" y="4848158"/>
            <a:chExt cx="5154023" cy="2053872"/>
          </a:xfrm>
        </p:grpSpPr>
        <p:sp>
          <p:nvSpPr>
            <p:cNvPr id="35" name="Rectangle 34">
              <a:extLst>
                <a:ext uri="{FF2B5EF4-FFF2-40B4-BE49-F238E27FC236}">
                  <a16:creationId xmlns:a16="http://schemas.microsoft.com/office/drawing/2014/main" id="{B5CAC3E4-7AD2-1059-4E2A-D51346C27E7D}"/>
                </a:ext>
              </a:extLst>
            </p:cNvPr>
            <p:cNvSpPr/>
            <p:nvPr/>
          </p:nvSpPr>
          <p:spPr>
            <a:xfrm>
              <a:off x="6799281" y="4885804"/>
              <a:ext cx="5037159" cy="2016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B124D153-5CDC-2197-73C5-9CA98E638DD1}"/>
                </a:ext>
              </a:extLst>
            </p:cNvPr>
            <p:cNvSpPr txBox="1"/>
            <p:nvPr/>
          </p:nvSpPr>
          <p:spPr>
            <a:xfrm>
              <a:off x="7035493" y="4848158"/>
              <a:ext cx="4917811" cy="1569660"/>
            </a:xfrm>
            <a:prstGeom prst="rect">
              <a:avLst/>
            </a:prstGeom>
            <a:noFill/>
          </p:spPr>
          <p:txBody>
            <a:bodyPr wrap="square">
              <a:spAutoFit/>
            </a:bodyPr>
            <a:lstStyle/>
            <a:p>
              <a:r>
                <a:rPr lang="en-US" sz="2400" b="1"/>
                <a:t>“Domestic Applicants Are Denied More Often Than International Students”  - </a:t>
              </a:r>
              <a:r>
                <a:rPr lang="en-US" sz="2400" b="1">
                  <a:hlinkClick r:id="rId10" action="ppaction://hlinksldjump"/>
                </a:rPr>
                <a:t>29.2%</a:t>
              </a:r>
              <a:endParaRPr lang="en-US" sz="2400"/>
            </a:p>
          </p:txBody>
        </p:sp>
      </p:grpSp>
    </p:spTree>
    <p:extLst>
      <p:ext uri="{BB962C8B-B14F-4D97-AF65-F5344CB8AC3E}">
        <p14:creationId xmlns:p14="http://schemas.microsoft.com/office/powerpoint/2010/main" val="172651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74A10A-AA4B-6FF1-AE9A-0E48275C46D1}"/>
              </a:ext>
            </a:extLst>
          </p:cNvPr>
          <p:cNvPicPr>
            <a:picLocks noChangeAspect="1"/>
          </p:cNvPicPr>
          <p:nvPr/>
        </p:nvPicPr>
        <p:blipFill>
          <a:blip r:embed="rId2"/>
          <a:stretch>
            <a:fillRect/>
          </a:stretch>
        </p:blipFill>
        <p:spPr>
          <a:xfrm>
            <a:off x="6179872" y="1445529"/>
            <a:ext cx="5176106" cy="4011704"/>
          </a:xfrm>
          <a:prstGeom prst="rect">
            <a:avLst/>
          </a:prstGeom>
        </p:spPr>
      </p:pic>
      <p:sp>
        <p:nvSpPr>
          <p:cNvPr id="3" name="Title 2">
            <a:extLst>
              <a:ext uri="{FF2B5EF4-FFF2-40B4-BE49-F238E27FC236}">
                <a16:creationId xmlns:a16="http://schemas.microsoft.com/office/drawing/2014/main" id="{14A2D36B-3FB4-A40B-64F3-1DFB3858478B}"/>
              </a:ext>
            </a:extLst>
          </p:cNvPr>
          <p:cNvSpPr>
            <a:spLocks noGrp="1"/>
          </p:cNvSpPr>
          <p:nvPr>
            <p:ph type="title"/>
          </p:nvPr>
        </p:nvSpPr>
        <p:spPr>
          <a:xfrm>
            <a:off x="838200" y="365125"/>
            <a:ext cx="10663953" cy="974908"/>
          </a:xfrm>
        </p:spPr>
        <p:txBody>
          <a:bodyPr>
            <a:normAutofit/>
          </a:bodyPr>
          <a:lstStyle/>
          <a:p>
            <a:r>
              <a:rPr lang="en-GB" sz="2800" b="1">
                <a:ea typeface="+mj-lt"/>
                <a:cs typeface="+mj-lt"/>
              </a:rPr>
              <a:t>Understanding Applicants who get admitted but don't confirm</a:t>
            </a:r>
            <a:endParaRPr lang="en-US" b="1"/>
          </a:p>
        </p:txBody>
      </p:sp>
      <p:sp>
        <p:nvSpPr>
          <p:cNvPr id="4" name="Content Placeholder 3">
            <a:extLst>
              <a:ext uri="{FF2B5EF4-FFF2-40B4-BE49-F238E27FC236}">
                <a16:creationId xmlns:a16="http://schemas.microsoft.com/office/drawing/2014/main" id="{818FECDE-A2FA-2AC4-CCC7-6EE6361C50D6}"/>
              </a:ext>
            </a:extLst>
          </p:cNvPr>
          <p:cNvSpPr>
            <a:spLocks noGrp="1"/>
          </p:cNvSpPr>
          <p:nvPr>
            <p:ph sz="half" idx="1"/>
          </p:nvPr>
        </p:nvSpPr>
        <p:spPr>
          <a:xfrm>
            <a:off x="838200" y="1171520"/>
            <a:ext cx="5242289" cy="5005443"/>
          </a:xfrm>
        </p:spPr>
        <p:txBody>
          <a:bodyPr vert="horz" lIns="91440" tIns="45720" rIns="91440" bIns="45720" rtlCol="0" anchor="t">
            <a:normAutofit fontScale="92500" lnSpcReduction="20000"/>
          </a:bodyPr>
          <a:lstStyle/>
          <a:p>
            <a:pPr marL="0" indent="0">
              <a:buNone/>
            </a:pPr>
            <a:endParaRPr lang="en-GB" b="1"/>
          </a:p>
          <a:p>
            <a:r>
              <a:rPr lang="en-GB" sz="2400">
                <a:ea typeface="+mn-lt"/>
                <a:cs typeface="+mn-lt"/>
              </a:rPr>
              <a:t>Higher non-confirmation rates among </a:t>
            </a:r>
            <a:r>
              <a:rPr lang="en-GB" sz="2400" b="1">
                <a:ea typeface="+mn-lt"/>
                <a:cs typeface="+mn-lt"/>
              </a:rPr>
              <a:t>international students</a:t>
            </a:r>
            <a:r>
              <a:rPr lang="en-GB" sz="2400">
                <a:ea typeface="+mn-lt"/>
                <a:cs typeface="+mn-lt"/>
              </a:rPr>
              <a:t>.</a:t>
            </a:r>
            <a:endParaRPr lang="en-GB" sz="2400"/>
          </a:p>
          <a:p>
            <a:pPr marL="0" indent="0">
              <a:buNone/>
            </a:pPr>
            <a:endParaRPr lang="en-GB" sz="2400">
              <a:ea typeface="+mn-lt"/>
              <a:cs typeface="+mn-lt"/>
            </a:endParaRPr>
          </a:p>
          <a:p>
            <a:r>
              <a:rPr lang="en-GB" sz="2400">
                <a:ea typeface="+mn-lt"/>
                <a:cs typeface="+mn-lt"/>
              </a:rPr>
              <a:t>Non-confirmation spikes for </a:t>
            </a:r>
            <a:r>
              <a:rPr lang="en-GB" sz="2400" b="1">
                <a:ea typeface="+mn-lt"/>
                <a:cs typeface="+mn-lt"/>
              </a:rPr>
              <a:t>GPA</a:t>
            </a:r>
            <a:r>
              <a:rPr lang="en-GB" sz="2400">
                <a:ea typeface="+mn-lt"/>
                <a:cs typeface="+mn-lt"/>
              </a:rPr>
              <a:t>s below 3.2.</a:t>
            </a:r>
            <a:endParaRPr lang="en-GB" sz="2400"/>
          </a:p>
          <a:p>
            <a:endParaRPr lang="en-GB" sz="2400">
              <a:ea typeface="+mn-lt"/>
              <a:cs typeface="+mn-lt"/>
            </a:endParaRPr>
          </a:p>
          <a:p>
            <a:r>
              <a:rPr lang="en-GB" sz="2400">
                <a:ea typeface="+mn-lt"/>
                <a:cs typeface="+mn-lt"/>
              </a:rPr>
              <a:t>Programs like </a:t>
            </a:r>
            <a:r>
              <a:rPr lang="en-GB" sz="2400" b="1">
                <a:ea typeface="+mn-lt"/>
                <a:cs typeface="+mn-lt"/>
              </a:rPr>
              <a:t>MSCS</a:t>
            </a:r>
            <a:r>
              <a:rPr lang="en-GB" sz="2400">
                <a:ea typeface="+mn-lt"/>
                <a:cs typeface="+mn-lt"/>
              </a:rPr>
              <a:t>, </a:t>
            </a:r>
            <a:r>
              <a:rPr lang="en-GB" sz="2400" b="1">
                <a:ea typeface="+mn-lt"/>
                <a:cs typeface="+mn-lt"/>
              </a:rPr>
              <a:t>MSDS</a:t>
            </a:r>
            <a:r>
              <a:rPr lang="en-GB" sz="2400">
                <a:ea typeface="+mn-lt"/>
                <a:cs typeface="+mn-lt"/>
              </a:rPr>
              <a:t>, and </a:t>
            </a:r>
            <a:r>
              <a:rPr lang="en-GB" sz="2400" b="1">
                <a:ea typeface="+mn-lt"/>
                <a:cs typeface="+mn-lt"/>
              </a:rPr>
              <a:t>MSBA</a:t>
            </a:r>
            <a:r>
              <a:rPr lang="en-GB" sz="2400">
                <a:ea typeface="+mn-lt"/>
                <a:cs typeface="+mn-lt"/>
              </a:rPr>
              <a:t> lead in non-confirmations.</a:t>
            </a:r>
            <a:endParaRPr lang="en-GB" sz="2400"/>
          </a:p>
          <a:p>
            <a:pPr marL="0" indent="0">
              <a:buNone/>
            </a:pPr>
            <a:endParaRPr lang="en-GB" sz="2400">
              <a:ea typeface="+mn-lt"/>
              <a:cs typeface="+mn-lt"/>
            </a:endParaRPr>
          </a:p>
          <a:p>
            <a:r>
              <a:rPr lang="en-GB" sz="2400" b="1">
                <a:ea typeface="+mn-lt"/>
                <a:cs typeface="+mn-lt"/>
              </a:rPr>
              <a:t>Younger applicants</a:t>
            </a:r>
            <a:r>
              <a:rPr lang="en-GB" sz="2400">
                <a:ea typeface="+mn-lt"/>
                <a:cs typeface="+mn-lt"/>
              </a:rPr>
              <a:t> (early 20s) show higher non-confirmation rates. </a:t>
            </a:r>
          </a:p>
          <a:p>
            <a:pPr marL="0" indent="0">
              <a:buNone/>
            </a:pPr>
            <a:endParaRPr lang="en-GB" sz="2400"/>
          </a:p>
          <a:p>
            <a:endParaRPr lang="en-GB" sz="2400"/>
          </a:p>
          <a:p>
            <a:pPr marL="0" indent="0">
              <a:buNone/>
            </a:pPr>
            <a:r>
              <a:rPr lang="en-GB" sz="2400">
                <a:hlinkClick r:id="rId3" action="ppaction://hlinksldjump"/>
              </a:rPr>
              <a:t>Visuals Link</a:t>
            </a:r>
          </a:p>
          <a:p>
            <a:endParaRPr lang="en-GB" sz="2400"/>
          </a:p>
        </p:txBody>
      </p:sp>
    </p:spTree>
    <p:extLst>
      <p:ext uri="{BB962C8B-B14F-4D97-AF65-F5344CB8AC3E}">
        <p14:creationId xmlns:p14="http://schemas.microsoft.com/office/powerpoint/2010/main" val="21411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6563D-4226-734D-B38B-B959610427A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From Interest to Enrollment: The Funnel</a:t>
            </a:r>
          </a:p>
          <a:p>
            <a:endParaRPr lang="en-US" sz="4800" kern="1200">
              <a:solidFill>
                <a:schemeClr val="tx1"/>
              </a:solidFill>
              <a:latin typeface="+mj-lt"/>
              <a:ea typeface="+mj-ea"/>
              <a:cs typeface="+mj-cs"/>
            </a:endParaRPr>
          </a:p>
        </p:txBody>
      </p:sp>
      <p:sp>
        <p:nvSpPr>
          <p:cNvPr id="70" name="Rectangle 6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1" name="Picture 20" descr="A diagram of a chart&#10;&#10;AI-generated content may be incorrect.">
            <a:extLst>
              <a:ext uri="{FF2B5EF4-FFF2-40B4-BE49-F238E27FC236}">
                <a16:creationId xmlns:a16="http://schemas.microsoft.com/office/drawing/2014/main" id="{BC98F0D3-3549-30A4-9598-29119151A0D1}"/>
              </a:ext>
            </a:extLst>
          </p:cNvPr>
          <p:cNvPicPr>
            <a:picLocks noChangeAspect="1"/>
          </p:cNvPicPr>
          <p:nvPr/>
        </p:nvPicPr>
        <p:blipFill>
          <a:blip r:embed="rId3"/>
          <a:stretch>
            <a:fillRect/>
          </a:stretch>
        </p:blipFill>
        <p:spPr>
          <a:xfrm>
            <a:off x="4501341" y="625683"/>
            <a:ext cx="7621571" cy="4973074"/>
          </a:xfrm>
          <a:prstGeom prst="rect">
            <a:avLst/>
          </a:prstGeom>
        </p:spPr>
      </p:pic>
    </p:spTree>
    <p:extLst>
      <p:ext uri="{BB962C8B-B14F-4D97-AF65-F5344CB8AC3E}">
        <p14:creationId xmlns:p14="http://schemas.microsoft.com/office/powerpoint/2010/main" val="2494644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09AD-DD72-D28A-17E6-CFC06B3FB90A}"/>
              </a:ext>
            </a:extLst>
          </p:cNvPr>
          <p:cNvSpPr>
            <a:spLocks noGrp="1"/>
          </p:cNvSpPr>
          <p:nvPr>
            <p:ph type="title"/>
          </p:nvPr>
        </p:nvSpPr>
        <p:spPr/>
        <p:txBody>
          <a:bodyPr>
            <a:noAutofit/>
          </a:bodyPr>
          <a:lstStyle/>
          <a:p>
            <a:r>
              <a:rPr lang="en-US" sz="2800" b="1">
                <a:ea typeface="+mj-lt"/>
                <a:cs typeface="+mj-lt"/>
              </a:rPr>
              <a:t>Who Doesn’t Register After Confirming?</a:t>
            </a:r>
            <a:endParaRPr lang="en-US" b="1"/>
          </a:p>
        </p:txBody>
      </p:sp>
      <p:sp>
        <p:nvSpPr>
          <p:cNvPr id="7" name="Content Placeholder 6">
            <a:extLst>
              <a:ext uri="{FF2B5EF4-FFF2-40B4-BE49-F238E27FC236}">
                <a16:creationId xmlns:a16="http://schemas.microsoft.com/office/drawing/2014/main" id="{E3CE7A98-C91D-D01D-3478-A79047461601}"/>
              </a:ext>
            </a:extLst>
          </p:cNvPr>
          <p:cNvSpPr>
            <a:spLocks noGrp="1"/>
          </p:cNvSpPr>
          <p:nvPr>
            <p:ph sz="half" idx="1"/>
          </p:nvPr>
        </p:nvSpPr>
        <p:spPr>
          <a:xfrm>
            <a:off x="838200" y="1427766"/>
            <a:ext cx="4830946" cy="5032417"/>
          </a:xfrm>
        </p:spPr>
        <p:txBody>
          <a:bodyPr vert="horz" lIns="91440" tIns="45720" rIns="91440" bIns="45720" rtlCol="0" anchor="t">
            <a:normAutofit lnSpcReduction="10000"/>
          </a:bodyPr>
          <a:lstStyle/>
          <a:p>
            <a:pPr marL="0" indent="0">
              <a:buNone/>
            </a:pPr>
            <a:endParaRPr lang="en-GB" sz="2400" b="1">
              <a:ea typeface="+mn-lt"/>
              <a:cs typeface="+mn-lt"/>
            </a:endParaRPr>
          </a:p>
          <a:p>
            <a:r>
              <a:rPr lang="en-GB" sz="2400" b="1">
                <a:ea typeface="+mn-lt"/>
                <a:cs typeface="+mn-lt"/>
              </a:rPr>
              <a:t>GPA:</a:t>
            </a:r>
            <a:r>
              <a:rPr lang="en-GB" sz="2400">
                <a:ea typeface="+mn-lt"/>
                <a:cs typeface="+mn-lt"/>
              </a:rPr>
              <a:t> 72.7% of applicants with GPAs between 3.0 and 4.0 did not register.</a:t>
            </a:r>
            <a:endParaRPr lang="en-GB" sz="2400"/>
          </a:p>
          <a:p>
            <a:endParaRPr lang="en-GB" sz="2400">
              <a:ea typeface="+mn-lt"/>
              <a:cs typeface="+mn-lt"/>
            </a:endParaRPr>
          </a:p>
          <a:p>
            <a:r>
              <a:rPr lang="en-GB" sz="2400" b="1">
                <a:ea typeface="+mn-lt"/>
                <a:cs typeface="+mn-lt"/>
              </a:rPr>
              <a:t>Age:</a:t>
            </a:r>
            <a:r>
              <a:rPr lang="en-GB" sz="2400">
                <a:ea typeface="+mn-lt"/>
                <a:cs typeface="+mn-lt"/>
              </a:rPr>
              <a:t> 66.3% of non-registrants are aged 22–30.</a:t>
            </a:r>
            <a:endParaRPr lang="en-GB" sz="2400"/>
          </a:p>
          <a:p>
            <a:endParaRPr lang="en-GB" sz="2400">
              <a:ea typeface="+mn-lt"/>
              <a:cs typeface="+mn-lt"/>
            </a:endParaRPr>
          </a:p>
          <a:p>
            <a:r>
              <a:rPr lang="en-GB" sz="2400" b="1">
                <a:ea typeface="+mn-lt"/>
                <a:cs typeface="+mn-lt"/>
              </a:rPr>
              <a:t>Citizenship:</a:t>
            </a:r>
            <a:r>
              <a:rPr lang="en-GB" sz="2400">
                <a:ea typeface="+mn-lt"/>
                <a:cs typeface="+mn-lt"/>
              </a:rPr>
              <a:t> 83.7% of non-registrants are foreign nationals.</a:t>
            </a:r>
            <a:endParaRPr lang="en-GB" sz="2400"/>
          </a:p>
          <a:p>
            <a:endParaRPr lang="en-GB" sz="2400"/>
          </a:p>
          <a:p>
            <a:pPr marL="0" indent="0">
              <a:buNone/>
            </a:pPr>
            <a:r>
              <a:rPr lang="en-GB" sz="2400">
                <a:hlinkClick r:id="rId3" action="ppaction://hlinksldjump"/>
              </a:rPr>
              <a:t>Visuals link</a:t>
            </a:r>
          </a:p>
          <a:p>
            <a:endParaRPr lang="en-GB"/>
          </a:p>
          <a:p>
            <a:endParaRPr lang="en-GB"/>
          </a:p>
        </p:txBody>
      </p:sp>
      <p:pic>
        <p:nvPicPr>
          <p:cNvPr id="9" name="Content Placeholder 8">
            <a:extLst>
              <a:ext uri="{FF2B5EF4-FFF2-40B4-BE49-F238E27FC236}">
                <a16:creationId xmlns:a16="http://schemas.microsoft.com/office/drawing/2014/main" id="{4D70F9C1-9748-8E92-2EE6-8E5A816E7078}"/>
              </a:ext>
            </a:extLst>
          </p:cNvPr>
          <p:cNvPicPr>
            <a:picLocks noGrp="1" noChangeAspect="1"/>
          </p:cNvPicPr>
          <p:nvPr>
            <p:ph sz="half" idx="2"/>
          </p:nvPr>
        </p:nvPicPr>
        <p:blipFill>
          <a:blip r:embed="rId4"/>
          <a:stretch>
            <a:fillRect/>
          </a:stretch>
        </p:blipFill>
        <p:spPr>
          <a:xfrm>
            <a:off x="5640239" y="1267161"/>
            <a:ext cx="5713561" cy="3944266"/>
          </a:xfrm>
        </p:spPr>
      </p:pic>
      <p:sp>
        <p:nvSpPr>
          <p:cNvPr id="4" name="Rectangle 3">
            <a:extLst>
              <a:ext uri="{FF2B5EF4-FFF2-40B4-BE49-F238E27FC236}">
                <a16:creationId xmlns:a16="http://schemas.microsoft.com/office/drawing/2014/main" id="{84834B88-85E5-512A-0C5E-F0296393260F}"/>
              </a:ext>
            </a:extLst>
          </p:cNvPr>
          <p:cNvSpPr/>
          <p:nvPr/>
        </p:nvSpPr>
        <p:spPr>
          <a:xfrm>
            <a:off x="930583" y="1456566"/>
            <a:ext cx="4936141" cy="482824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079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2EE38-0E97-B2C1-57A3-5731623E4CBD}"/>
              </a:ext>
            </a:extLst>
          </p:cNvPr>
          <p:cNvSpPr>
            <a:spLocks noGrp="1"/>
          </p:cNvSpPr>
          <p:nvPr>
            <p:ph type="title"/>
          </p:nvPr>
        </p:nvSpPr>
        <p:spPr>
          <a:xfrm>
            <a:off x="838200" y="365125"/>
            <a:ext cx="10515600" cy="1325563"/>
          </a:xfrm>
        </p:spPr>
        <p:txBody>
          <a:bodyPr>
            <a:normAutofit/>
          </a:bodyPr>
          <a:lstStyle/>
          <a:p>
            <a:r>
              <a:rPr lang="en-US" sz="5400"/>
              <a:t>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D68BF4-EE45-6D3E-398D-1BF4B0B381CE}"/>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endParaRPr lang="en-US" sz="2200" b="1"/>
          </a:p>
          <a:p>
            <a:pPr>
              <a:buFont typeface="Arial"/>
              <a:buChar char="•"/>
            </a:pPr>
            <a:r>
              <a:rPr lang="en-US" sz="2200">
                <a:ea typeface="+mn-lt"/>
                <a:cs typeface="+mn-lt"/>
              </a:rPr>
              <a:t>Provide personalized support and guidance at every stage, from inquiry to registration.</a:t>
            </a:r>
            <a:endParaRPr lang="en-US" sz="2200"/>
          </a:p>
          <a:p>
            <a:pPr>
              <a:buFont typeface="Arial"/>
              <a:buChar char="•"/>
            </a:pPr>
            <a:r>
              <a:rPr lang="en-US" sz="2200">
                <a:ea typeface="+mn-lt"/>
                <a:cs typeface="+mn-lt"/>
              </a:rPr>
              <a:t>Actively reach out to applicants who do not confirm or register to understand their challenges and offer tailored solutions.</a:t>
            </a:r>
            <a:endParaRPr lang="en-US" sz="2200"/>
          </a:p>
          <a:p>
            <a:pPr>
              <a:buFont typeface="Arial"/>
              <a:buChar char="•"/>
            </a:pPr>
            <a:r>
              <a:rPr lang="en-US" sz="2200">
                <a:ea typeface="+mn-lt"/>
                <a:cs typeface="+mn-lt"/>
              </a:rPr>
              <a:t>Assist with exploring alternate programs or deferral options to keep applicants engaged.</a:t>
            </a:r>
            <a:endParaRPr lang="en-US" sz="2200"/>
          </a:p>
          <a:p>
            <a:pPr>
              <a:buFont typeface="Arial"/>
              <a:buChar char="•"/>
            </a:pPr>
            <a:r>
              <a:rPr lang="en-US" sz="2200">
                <a:ea typeface="+mn-lt"/>
                <a:cs typeface="+mn-lt"/>
              </a:rPr>
              <a:t>Enhance communication about scholarship opportunities and application guidance to address financial concerns.</a:t>
            </a:r>
            <a:endParaRPr lang="en-US" sz="2200"/>
          </a:p>
          <a:p>
            <a:pPr>
              <a:buFont typeface="Arial"/>
              <a:buChar char="•"/>
            </a:pPr>
            <a:r>
              <a:rPr lang="en-US" sz="2200">
                <a:ea typeface="+mn-lt"/>
                <a:cs typeface="+mn-lt"/>
              </a:rPr>
              <a:t>Focus on proactive engagement to ensure applicants feel supported throughout the enrollment journey</a:t>
            </a:r>
            <a:endParaRPr lang="en-US" sz="2200"/>
          </a:p>
          <a:p>
            <a:pPr marL="0" indent="0">
              <a:buNone/>
            </a:pPr>
            <a:endParaRPr lang="en-US" sz="2200"/>
          </a:p>
        </p:txBody>
      </p:sp>
    </p:spTree>
    <p:extLst>
      <p:ext uri="{BB962C8B-B14F-4D97-AF65-F5344CB8AC3E}">
        <p14:creationId xmlns:p14="http://schemas.microsoft.com/office/powerpoint/2010/main" val="363300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20FC45-667C-9B04-4012-254421519D30}"/>
              </a:ext>
            </a:extLst>
          </p:cNvPr>
          <p:cNvSpPr>
            <a:spLocks noGrp="1"/>
          </p:cNvSpPr>
          <p:nvPr>
            <p:ph type="title"/>
          </p:nvPr>
        </p:nvSpPr>
        <p:spPr>
          <a:xfrm>
            <a:off x="838200" y="521494"/>
            <a:ext cx="10515600" cy="1325563"/>
          </a:xfrm>
        </p:spPr>
        <p:txBody>
          <a:bodyPr>
            <a:normAutofit/>
          </a:bodyPr>
          <a:lstStyle/>
          <a:p>
            <a:r>
              <a:rPr lang="en-US" sz="3000"/>
              <a:t>Hypothesis: There is identifiable data that can predict someone enrolling in graduate school at SU</a:t>
            </a:r>
            <a:endParaRPr lang="en-US" sz="3000" b="1"/>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56BCC317-83E1-4C23-6124-5EF69857BB19}"/>
              </a:ext>
            </a:extLst>
          </p:cNvPr>
          <p:cNvGraphicFramePr>
            <a:graphicFrameLocks noGrp="1"/>
          </p:cNvGraphicFramePr>
          <p:nvPr>
            <p:ph idx="1"/>
            <p:extLst>
              <p:ext uri="{D42A27DB-BD31-4B8C-83A1-F6EECF244321}">
                <p14:modId xmlns:p14="http://schemas.microsoft.com/office/powerpoint/2010/main" val="46136803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6001120-0D01-3C5C-E015-98A4E56C0014}"/>
              </a:ext>
            </a:extLst>
          </p:cNvPr>
          <p:cNvSpPr txBox="1"/>
          <p:nvPr/>
        </p:nvSpPr>
        <p:spPr>
          <a:xfrm>
            <a:off x="8804709" y="1042616"/>
            <a:ext cx="1927459" cy="584775"/>
          </a:xfrm>
          <a:prstGeom prst="rect">
            <a:avLst/>
          </a:prstGeom>
          <a:noFill/>
        </p:spPr>
        <p:txBody>
          <a:bodyPr wrap="square">
            <a:spAutoFit/>
          </a:bodyPr>
          <a:lstStyle/>
          <a:p>
            <a:r>
              <a:rPr lang="en-US" sz="3200">
                <a:sym typeface="Wingdings" panose="05000000000000000000" pitchFamily="2" charset="2"/>
              </a:rPr>
              <a:t> </a:t>
            </a:r>
            <a:r>
              <a:rPr lang="en-US" sz="3200" b="1">
                <a:sym typeface="Wingdings" panose="05000000000000000000" pitchFamily="2" charset="2"/>
              </a:rPr>
              <a:t>Yes</a:t>
            </a:r>
            <a:endParaRPr lang="en-US" sz="3200"/>
          </a:p>
        </p:txBody>
      </p:sp>
    </p:spTree>
    <p:extLst>
      <p:ext uri="{BB962C8B-B14F-4D97-AF65-F5344CB8AC3E}">
        <p14:creationId xmlns:p14="http://schemas.microsoft.com/office/powerpoint/2010/main" val="19224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2CFCB-03D3-C0C8-8371-64B55CAA9CF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Technical Appendix</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428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29CF-E5C6-1E56-C375-10B035DE59FA}"/>
              </a:ext>
            </a:extLst>
          </p:cNvPr>
          <p:cNvSpPr>
            <a:spLocks noGrp="1"/>
          </p:cNvSpPr>
          <p:nvPr>
            <p:ph type="title"/>
          </p:nvPr>
        </p:nvSpPr>
        <p:spPr/>
        <p:txBody>
          <a:bodyPr/>
          <a:lstStyle/>
          <a:p>
            <a:r>
              <a:rPr lang="en-US"/>
              <a:t>Models/Metrics</a:t>
            </a:r>
          </a:p>
        </p:txBody>
      </p:sp>
      <p:graphicFrame>
        <p:nvGraphicFramePr>
          <p:cNvPr id="7" name="Content Placeholder 6">
            <a:extLst>
              <a:ext uri="{FF2B5EF4-FFF2-40B4-BE49-F238E27FC236}">
                <a16:creationId xmlns:a16="http://schemas.microsoft.com/office/drawing/2014/main" id="{DAC8CF36-B223-EBF1-30ED-85FDABB1A020}"/>
              </a:ext>
            </a:extLst>
          </p:cNvPr>
          <p:cNvGraphicFramePr>
            <a:graphicFrameLocks noGrp="1"/>
          </p:cNvGraphicFramePr>
          <p:nvPr>
            <p:ph idx="1"/>
            <p:extLst>
              <p:ext uri="{D42A27DB-BD31-4B8C-83A1-F6EECF244321}">
                <p14:modId xmlns:p14="http://schemas.microsoft.com/office/powerpoint/2010/main" val="1558577823"/>
              </p:ext>
            </p:extLst>
          </p:nvPr>
        </p:nvGraphicFramePr>
        <p:xfrm>
          <a:off x="649908" y="2689382"/>
          <a:ext cx="10515600" cy="2377440"/>
        </p:xfrm>
        <a:graphic>
          <a:graphicData uri="http://schemas.openxmlformats.org/drawingml/2006/table">
            <a:tbl>
              <a:tblPr>
                <a:tableStyleId>{5DA37D80-6434-44D0-A028-1B22A696006F}</a:tableStyleId>
              </a:tblPr>
              <a:tblGrid>
                <a:gridCol w="1752600">
                  <a:extLst>
                    <a:ext uri="{9D8B030D-6E8A-4147-A177-3AD203B41FA5}">
                      <a16:colId xmlns:a16="http://schemas.microsoft.com/office/drawing/2014/main" val="1947100941"/>
                    </a:ext>
                  </a:extLst>
                </a:gridCol>
                <a:gridCol w="1752600">
                  <a:extLst>
                    <a:ext uri="{9D8B030D-6E8A-4147-A177-3AD203B41FA5}">
                      <a16:colId xmlns:a16="http://schemas.microsoft.com/office/drawing/2014/main" val="2110520401"/>
                    </a:ext>
                  </a:extLst>
                </a:gridCol>
                <a:gridCol w="1752600">
                  <a:extLst>
                    <a:ext uri="{9D8B030D-6E8A-4147-A177-3AD203B41FA5}">
                      <a16:colId xmlns:a16="http://schemas.microsoft.com/office/drawing/2014/main" val="4291857957"/>
                    </a:ext>
                  </a:extLst>
                </a:gridCol>
                <a:gridCol w="1752600">
                  <a:extLst>
                    <a:ext uri="{9D8B030D-6E8A-4147-A177-3AD203B41FA5}">
                      <a16:colId xmlns:a16="http://schemas.microsoft.com/office/drawing/2014/main" val="3517749558"/>
                    </a:ext>
                  </a:extLst>
                </a:gridCol>
                <a:gridCol w="1752600">
                  <a:extLst>
                    <a:ext uri="{9D8B030D-6E8A-4147-A177-3AD203B41FA5}">
                      <a16:colId xmlns:a16="http://schemas.microsoft.com/office/drawing/2014/main" val="957707741"/>
                    </a:ext>
                  </a:extLst>
                </a:gridCol>
                <a:gridCol w="1752600">
                  <a:extLst>
                    <a:ext uri="{9D8B030D-6E8A-4147-A177-3AD203B41FA5}">
                      <a16:colId xmlns:a16="http://schemas.microsoft.com/office/drawing/2014/main" val="3718658165"/>
                    </a:ext>
                  </a:extLst>
                </a:gridCol>
              </a:tblGrid>
              <a:tr h="0">
                <a:tc>
                  <a:txBody>
                    <a:bodyPr/>
                    <a:lstStyle/>
                    <a:p>
                      <a:r>
                        <a:rPr lang="en-US"/>
                        <a:t>Model</a:t>
                      </a:r>
                    </a:p>
                  </a:txBody>
                  <a:tcPr anchor="ctr"/>
                </a:tc>
                <a:tc>
                  <a:txBody>
                    <a:bodyPr/>
                    <a:lstStyle/>
                    <a:p>
                      <a:r>
                        <a:rPr lang="en-US"/>
                        <a:t>Accuracy</a:t>
                      </a:r>
                    </a:p>
                  </a:txBody>
                  <a:tcPr anchor="ctr"/>
                </a:tc>
                <a:tc>
                  <a:txBody>
                    <a:bodyPr/>
                    <a:lstStyle/>
                    <a:p>
                      <a:r>
                        <a:rPr lang="en-US"/>
                        <a:t>Precision (1)</a:t>
                      </a:r>
                    </a:p>
                  </a:txBody>
                  <a:tcPr anchor="ctr"/>
                </a:tc>
                <a:tc>
                  <a:txBody>
                    <a:bodyPr/>
                    <a:lstStyle/>
                    <a:p>
                      <a:r>
                        <a:rPr lang="en-US"/>
                        <a:t>Recall (1)</a:t>
                      </a:r>
                    </a:p>
                  </a:txBody>
                  <a:tcPr anchor="ctr"/>
                </a:tc>
                <a:tc>
                  <a:txBody>
                    <a:bodyPr/>
                    <a:lstStyle/>
                    <a:p>
                      <a:r>
                        <a:rPr lang="en-US"/>
                        <a:t>F1 Score (1)</a:t>
                      </a:r>
                    </a:p>
                  </a:txBody>
                  <a:tcPr anchor="ctr"/>
                </a:tc>
                <a:tc>
                  <a:txBody>
                    <a:bodyPr/>
                    <a:lstStyle/>
                    <a:p>
                      <a:r>
                        <a:rPr lang="en-US"/>
                        <a:t>ROC AUC</a:t>
                      </a:r>
                    </a:p>
                  </a:txBody>
                  <a:tcPr anchor="ctr"/>
                </a:tc>
                <a:extLst>
                  <a:ext uri="{0D108BD9-81ED-4DB2-BD59-A6C34878D82A}">
                    <a16:rowId xmlns:a16="http://schemas.microsoft.com/office/drawing/2014/main" val="2834890498"/>
                  </a:ext>
                </a:extLst>
              </a:tr>
              <a:tr h="0">
                <a:tc>
                  <a:txBody>
                    <a:bodyPr/>
                    <a:lstStyle/>
                    <a:p>
                      <a:r>
                        <a:rPr lang="en-US" b="1"/>
                        <a:t>Random Forest</a:t>
                      </a:r>
                      <a:endParaRPr lang="en-US"/>
                    </a:p>
                  </a:txBody>
                  <a:tcPr anchor="ctr"/>
                </a:tc>
                <a:tc>
                  <a:txBody>
                    <a:bodyPr/>
                    <a:lstStyle/>
                    <a:p>
                      <a:r>
                        <a:rPr lang="en-US"/>
                        <a:t>81.5%</a:t>
                      </a:r>
                    </a:p>
                  </a:txBody>
                  <a:tcPr anchor="ctr"/>
                </a:tc>
                <a:tc>
                  <a:txBody>
                    <a:bodyPr/>
                    <a:lstStyle/>
                    <a:p>
                      <a:r>
                        <a:rPr lang="en-US"/>
                        <a:t>28.8%</a:t>
                      </a:r>
                    </a:p>
                  </a:txBody>
                  <a:tcPr anchor="ctr"/>
                </a:tc>
                <a:tc>
                  <a:txBody>
                    <a:bodyPr/>
                    <a:lstStyle/>
                    <a:p>
                      <a:r>
                        <a:rPr lang="en-US"/>
                        <a:t>41.7%</a:t>
                      </a:r>
                    </a:p>
                  </a:txBody>
                  <a:tcPr anchor="ctr"/>
                </a:tc>
                <a:tc>
                  <a:txBody>
                    <a:bodyPr/>
                    <a:lstStyle/>
                    <a:p>
                      <a:r>
                        <a:rPr lang="en-US"/>
                        <a:t>34.1%</a:t>
                      </a:r>
                    </a:p>
                  </a:txBody>
                  <a:tcPr anchor="ctr"/>
                </a:tc>
                <a:tc>
                  <a:txBody>
                    <a:bodyPr/>
                    <a:lstStyle/>
                    <a:p>
                      <a:r>
                        <a:rPr lang="en-US"/>
                        <a:t>0.7616</a:t>
                      </a:r>
                    </a:p>
                  </a:txBody>
                  <a:tcPr anchor="ctr"/>
                </a:tc>
                <a:extLst>
                  <a:ext uri="{0D108BD9-81ED-4DB2-BD59-A6C34878D82A}">
                    <a16:rowId xmlns:a16="http://schemas.microsoft.com/office/drawing/2014/main" val="4081023544"/>
                  </a:ext>
                </a:extLst>
              </a:tr>
              <a:tr h="0">
                <a:tc>
                  <a:txBody>
                    <a:bodyPr/>
                    <a:lstStyle/>
                    <a:p>
                      <a:r>
                        <a:rPr lang="en-US" b="1"/>
                        <a:t>RF + SMOTE</a:t>
                      </a:r>
                      <a:endParaRPr lang="en-US"/>
                    </a:p>
                  </a:txBody>
                  <a:tcPr anchor="ctr"/>
                </a:tc>
                <a:tc>
                  <a:txBody>
                    <a:bodyPr/>
                    <a:lstStyle/>
                    <a:p>
                      <a:r>
                        <a:rPr lang="en-US"/>
                        <a:t>78.6%</a:t>
                      </a:r>
                    </a:p>
                  </a:txBody>
                  <a:tcPr anchor="ctr"/>
                </a:tc>
                <a:tc>
                  <a:txBody>
                    <a:bodyPr/>
                    <a:lstStyle/>
                    <a:p>
                      <a:r>
                        <a:rPr lang="en-US"/>
                        <a:t>27.9%</a:t>
                      </a:r>
                    </a:p>
                  </a:txBody>
                  <a:tcPr anchor="ctr"/>
                </a:tc>
                <a:tc>
                  <a:txBody>
                    <a:bodyPr/>
                    <a:lstStyle/>
                    <a:p>
                      <a:r>
                        <a:rPr lang="en-US"/>
                        <a:t>54.9%</a:t>
                      </a:r>
                    </a:p>
                  </a:txBody>
                  <a:tcPr anchor="ctr"/>
                </a:tc>
                <a:tc>
                  <a:txBody>
                    <a:bodyPr/>
                    <a:lstStyle/>
                    <a:p>
                      <a:r>
                        <a:rPr lang="en-US"/>
                        <a:t>37.1%</a:t>
                      </a:r>
                    </a:p>
                  </a:txBody>
                  <a:tcPr anchor="ctr"/>
                </a:tc>
                <a:tc>
                  <a:txBody>
                    <a:bodyPr/>
                    <a:lstStyle/>
                    <a:p>
                      <a:r>
                        <a:rPr lang="en-US"/>
                        <a:t>0.7736</a:t>
                      </a:r>
                    </a:p>
                  </a:txBody>
                  <a:tcPr anchor="ctr"/>
                </a:tc>
                <a:extLst>
                  <a:ext uri="{0D108BD9-81ED-4DB2-BD59-A6C34878D82A}">
                    <a16:rowId xmlns:a16="http://schemas.microsoft.com/office/drawing/2014/main" val="696475356"/>
                  </a:ext>
                </a:extLst>
              </a:tr>
              <a:tr h="0">
                <a:tc>
                  <a:txBody>
                    <a:bodyPr/>
                    <a:lstStyle/>
                    <a:p>
                      <a:r>
                        <a:rPr lang="en-US" b="1"/>
                        <a:t>XGBoost</a:t>
                      </a:r>
                      <a:endParaRPr lang="en-US"/>
                    </a:p>
                  </a:txBody>
                  <a:tcPr anchor="ctr"/>
                </a:tc>
                <a:tc>
                  <a:txBody>
                    <a:bodyPr/>
                    <a:lstStyle/>
                    <a:p>
                      <a:r>
                        <a:rPr lang="en-US"/>
                        <a:t>81.6%</a:t>
                      </a:r>
                    </a:p>
                  </a:txBody>
                  <a:tcPr anchor="ctr"/>
                </a:tc>
                <a:tc>
                  <a:txBody>
                    <a:bodyPr/>
                    <a:lstStyle/>
                    <a:p>
                      <a:r>
                        <a:rPr lang="en-US"/>
                        <a:t>29.9%</a:t>
                      </a:r>
                    </a:p>
                  </a:txBody>
                  <a:tcPr anchor="ctr"/>
                </a:tc>
                <a:tc>
                  <a:txBody>
                    <a:bodyPr/>
                    <a:lstStyle/>
                    <a:p>
                      <a:r>
                        <a:rPr lang="en-US" b="1"/>
                        <a:t>68.1%</a:t>
                      </a:r>
                      <a:endParaRPr lang="en-US"/>
                    </a:p>
                  </a:txBody>
                  <a:tcPr anchor="ctr"/>
                </a:tc>
                <a:tc>
                  <a:txBody>
                    <a:bodyPr/>
                    <a:lstStyle/>
                    <a:p>
                      <a:r>
                        <a:rPr lang="en-US" b="1"/>
                        <a:t>41.6%</a:t>
                      </a:r>
                      <a:endParaRPr lang="en-US"/>
                    </a:p>
                  </a:txBody>
                  <a:tcPr anchor="ctr"/>
                </a:tc>
                <a:tc>
                  <a:txBody>
                    <a:bodyPr/>
                    <a:lstStyle/>
                    <a:p>
                      <a:r>
                        <a:rPr lang="en-US" b="1"/>
                        <a:t>0.8571</a:t>
                      </a:r>
                      <a:endParaRPr lang="en-US"/>
                    </a:p>
                  </a:txBody>
                  <a:tcPr anchor="ctr"/>
                </a:tc>
                <a:extLst>
                  <a:ext uri="{0D108BD9-81ED-4DB2-BD59-A6C34878D82A}">
                    <a16:rowId xmlns:a16="http://schemas.microsoft.com/office/drawing/2014/main" val="3551086764"/>
                  </a:ext>
                </a:extLst>
              </a:tr>
              <a:tr h="0">
                <a:tc>
                  <a:txBody>
                    <a:bodyPr/>
                    <a:lstStyle/>
                    <a:p>
                      <a:r>
                        <a:rPr lang="en-US" b="1"/>
                        <a:t>Logistic + SMOTE</a:t>
                      </a:r>
                      <a:endParaRPr lang="en-US"/>
                    </a:p>
                  </a:txBody>
                  <a:tcPr anchor="ctr"/>
                </a:tc>
                <a:tc>
                  <a:txBody>
                    <a:bodyPr/>
                    <a:lstStyle/>
                    <a:p>
                      <a:r>
                        <a:rPr lang="en-US"/>
                        <a:t>65.9%</a:t>
                      </a:r>
                    </a:p>
                  </a:txBody>
                  <a:tcPr anchor="ctr"/>
                </a:tc>
                <a:tc>
                  <a:txBody>
                    <a:bodyPr/>
                    <a:lstStyle/>
                    <a:p>
                      <a:r>
                        <a:rPr lang="en-US"/>
                        <a:t>23.0%</a:t>
                      </a:r>
                    </a:p>
                  </a:txBody>
                  <a:tcPr anchor="ctr"/>
                </a:tc>
                <a:tc>
                  <a:txBody>
                    <a:bodyPr/>
                    <a:lstStyle/>
                    <a:p>
                      <a:r>
                        <a:rPr lang="en-US" b="1"/>
                        <a:t>83.9%</a:t>
                      </a:r>
                      <a:endParaRPr lang="en-US"/>
                    </a:p>
                  </a:txBody>
                  <a:tcPr anchor="ctr"/>
                </a:tc>
                <a:tc>
                  <a:txBody>
                    <a:bodyPr/>
                    <a:lstStyle/>
                    <a:p>
                      <a:r>
                        <a:rPr lang="en-US"/>
                        <a:t>36.1%</a:t>
                      </a:r>
                    </a:p>
                  </a:txBody>
                  <a:tcPr anchor="ctr"/>
                </a:tc>
                <a:tc>
                  <a:txBody>
                    <a:bodyPr/>
                    <a:lstStyle/>
                    <a:p>
                      <a:r>
                        <a:rPr lang="en-US"/>
                        <a:t>0.8006</a:t>
                      </a:r>
                    </a:p>
                  </a:txBody>
                  <a:tcPr anchor="ctr"/>
                </a:tc>
                <a:extLst>
                  <a:ext uri="{0D108BD9-81ED-4DB2-BD59-A6C34878D82A}">
                    <a16:rowId xmlns:a16="http://schemas.microsoft.com/office/drawing/2014/main" val="2040741181"/>
                  </a:ext>
                </a:extLst>
              </a:tr>
            </a:tbl>
          </a:graphicData>
        </a:graphic>
      </p:graphicFrame>
      <p:sp>
        <p:nvSpPr>
          <p:cNvPr id="9" name="TextBox 8">
            <a:extLst>
              <a:ext uri="{FF2B5EF4-FFF2-40B4-BE49-F238E27FC236}">
                <a16:creationId xmlns:a16="http://schemas.microsoft.com/office/drawing/2014/main" id="{4DAEA8F8-04ED-F348-3F48-8FBD1A5132CE}"/>
              </a:ext>
            </a:extLst>
          </p:cNvPr>
          <p:cNvSpPr txBox="1"/>
          <p:nvPr/>
        </p:nvSpPr>
        <p:spPr>
          <a:xfrm>
            <a:off x="618518" y="1537465"/>
            <a:ext cx="10735282" cy="923330"/>
          </a:xfrm>
          <a:prstGeom prst="rect">
            <a:avLst/>
          </a:prstGeom>
          <a:noFill/>
        </p:spPr>
        <p:txBody>
          <a:bodyPr wrap="square" rtlCol="0">
            <a:spAutoFit/>
          </a:bodyPr>
          <a:lstStyle/>
          <a:p>
            <a:r>
              <a:rPr lang="en-US"/>
              <a:t>['College', 'Primary Inquiry Program', 'Application Program', 'Sex', 'Citizenship Status', 'Age Group', 'Application Term', 'Grouped Race', 'Scholarship Amount', 'Received Scholarship', 'Student Classification', 'GPA Group']</a:t>
            </a:r>
          </a:p>
        </p:txBody>
      </p:sp>
      <p:sp>
        <p:nvSpPr>
          <p:cNvPr id="16" name="Rectangle 8">
            <a:extLst>
              <a:ext uri="{FF2B5EF4-FFF2-40B4-BE49-F238E27FC236}">
                <a16:creationId xmlns:a16="http://schemas.microsoft.com/office/drawing/2014/main" id="{1101480A-9577-6A0C-2BE7-509FE77CE1D8}"/>
              </a:ext>
            </a:extLst>
          </p:cNvPr>
          <p:cNvSpPr>
            <a:spLocks noChangeArrowheads="1"/>
          </p:cNvSpPr>
          <p:nvPr/>
        </p:nvSpPr>
        <p:spPr bwMode="auto">
          <a:xfrm>
            <a:off x="618518" y="5346065"/>
            <a:ext cx="109235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err="1">
                <a:latin typeface="Arial" panose="020B0604020202020204" pitchFamily="34" charset="0"/>
              </a:rPr>
              <a:t>XGBoost</a:t>
            </a:r>
            <a:r>
              <a:rPr lang="en-US" altLang="en-US">
                <a:latin typeface="Arial" panose="020B0604020202020204" pitchFamily="34" charset="0"/>
              </a:rPr>
              <a:t>  best balance — high accuracy, recall, F1, and ROC AUC.</a:t>
            </a:r>
          </a:p>
          <a:p>
            <a:pPr lvl="0" defTabSz="914400" eaLnBrk="0" fontAlgn="base" hangingPunct="0">
              <a:spcBef>
                <a:spcPct val="0"/>
              </a:spcBef>
              <a:spcAft>
                <a:spcPct val="0"/>
              </a:spcAft>
              <a:buFontTx/>
              <a:buChar char="•"/>
            </a:pPr>
            <a:r>
              <a:rPr lang="en-US" altLang="en-US">
                <a:latin typeface="Arial" panose="020B0604020202020204" pitchFamily="34" charset="0"/>
              </a:rPr>
              <a:t>Logistic + SMOTE maximum recall but sacrifices precision and accuracy.</a:t>
            </a:r>
          </a:p>
          <a:p>
            <a:pPr lvl="0" defTabSz="914400" eaLnBrk="0" fontAlgn="base" hangingPunct="0">
              <a:spcBef>
                <a:spcPct val="0"/>
              </a:spcBef>
              <a:spcAft>
                <a:spcPct val="0"/>
              </a:spcAft>
              <a:buFontTx/>
              <a:buChar char="•"/>
            </a:pPr>
            <a:r>
              <a:rPr lang="en-US" altLang="en-US">
                <a:latin typeface="Arial" panose="020B0604020202020204" pitchFamily="34" charset="0"/>
              </a:rPr>
              <a:t>Random Forest has high accuracy but misses many enrollees.</a:t>
            </a:r>
          </a:p>
          <a:p>
            <a:pPr lvl="0" defTabSz="914400" eaLnBrk="0" fontAlgn="base" hangingPunct="0">
              <a:spcBef>
                <a:spcPct val="0"/>
              </a:spcBef>
              <a:spcAft>
                <a:spcPct val="0"/>
              </a:spcAft>
              <a:buFontTx/>
              <a:buChar char="•"/>
            </a:pPr>
            <a:r>
              <a:rPr lang="en-US" altLang="en-US">
                <a:latin typeface="Arial" panose="020B0604020202020204" pitchFamily="34" charset="0"/>
              </a:rPr>
              <a:t>RF + SMOTE improves recall over baseline but still not as strong as </a:t>
            </a:r>
            <a:r>
              <a:rPr lang="en-US" altLang="en-US" err="1">
                <a:latin typeface="Arial" panose="020B0604020202020204" pitchFamily="34" charset="0"/>
              </a:rPr>
              <a:t>XGBoost</a:t>
            </a:r>
            <a:r>
              <a:rPr lang="en-US" altLang="en-US">
                <a:latin typeface="Arial" panose="020B0604020202020204" pitchFamily="34" charset="0"/>
              </a:rPr>
              <a:t>.</a:t>
            </a:r>
          </a:p>
        </p:txBody>
      </p:sp>
    </p:spTree>
    <p:extLst>
      <p:ext uri="{BB962C8B-B14F-4D97-AF65-F5344CB8AC3E}">
        <p14:creationId xmlns:p14="http://schemas.microsoft.com/office/powerpoint/2010/main" val="676566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aph of a number of inquiry program&#10;&#10;AI-generated content may be incorrect.">
            <a:extLst>
              <a:ext uri="{FF2B5EF4-FFF2-40B4-BE49-F238E27FC236}">
                <a16:creationId xmlns:a16="http://schemas.microsoft.com/office/drawing/2014/main" id="{07C7FF89-8E1E-1D52-43A6-56D94369F67D}"/>
              </a:ext>
            </a:extLst>
          </p:cNvPr>
          <p:cNvPicPr>
            <a:picLocks noChangeAspect="1"/>
          </p:cNvPicPr>
          <p:nvPr/>
        </p:nvPicPr>
        <p:blipFill>
          <a:blip r:embed="rId2"/>
          <a:srcRect r="-2" b="8105"/>
          <a:stretch/>
        </p:blipFill>
        <p:spPr>
          <a:xfrm>
            <a:off x="569604" y="731080"/>
            <a:ext cx="4954212" cy="2364485"/>
          </a:xfrm>
          <a:prstGeom prst="rect">
            <a:avLst/>
          </a:prstGeom>
        </p:spPr>
      </p:pic>
      <p:pic>
        <p:nvPicPr>
          <p:cNvPr id="2" name="Picture 1" descr="A graph of a graph&#10;&#10;AI-generated content may be incorrect.">
            <a:extLst>
              <a:ext uri="{FF2B5EF4-FFF2-40B4-BE49-F238E27FC236}">
                <a16:creationId xmlns:a16="http://schemas.microsoft.com/office/drawing/2014/main" id="{671CA02E-E67B-C28F-E860-50A51E78390E}"/>
              </a:ext>
            </a:extLst>
          </p:cNvPr>
          <p:cNvPicPr>
            <a:picLocks noChangeAspect="1"/>
          </p:cNvPicPr>
          <p:nvPr/>
        </p:nvPicPr>
        <p:blipFill>
          <a:blip r:embed="rId3"/>
          <a:stretch>
            <a:fillRect/>
          </a:stretch>
        </p:blipFill>
        <p:spPr>
          <a:xfrm>
            <a:off x="5523029" y="732346"/>
            <a:ext cx="4732940" cy="2141654"/>
          </a:xfrm>
          <a:prstGeom prst="rect">
            <a:avLst/>
          </a:prstGeom>
        </p:spPr>
      </p:pic>
      <p:pic>
        <p:nvPicPr>
          <p:cNvPr id="5" name="Picture 4" descr="A graph of a number of blue rectangular objects&#10;&#10;AI-generated content may be incorrect.">
            <a:extLst>
              <a:ext uri="{FF2B5EF4-FFF2-40B4-BE49-F238E27FC236}">
                <a16:creationId xmlns:a16="http://schemas.microsoft.com/office/drawing/2014/main" id="{2A2CE6E5-5F81-753A-5C8D-C4E1ADDC62D5}"/>
              </a:ext>
            </a:extLst>
          </p:cNvPr>
          <p:cNvPicPr>
            <a:picLocks noChangeAspect="1"/>
          </p:cNvPicPr>
          <p:nvPr/>
        </p:nvPicPr>
        <p:blipFill>
          <a:blip r:embed="rId4"/>
          <a:stretch>
            <a:fillRect/>
          </a:stretch>
        </p:blipFill>
        <p:spPr>
          <a:xfrm>
            <a:off x="840749" y="3445421"/>
            <a:ext cx="4255783" cy="2553469"/>
          </a:xfrm>
          <a:prstGeom prst="rect">
            <a:avLst/>
          </a:prstGeom>
        </p:spPr>
      </p:pic>
      <p:sp>
        <p:nvSpPr>
          <p:cNvPr id="6" name="Content Placeholder 5">
            <a:extLst>
              <a:ext uri="{FF2B5EF4-FFF2-40B4-BE49-F238E27FC236}">
                <a16:creationId xmlns:a16="http://schemas.microsoft.com/office/drawing/2014/main" id="{E394EDE8-43C0-3B8B-230C-F71460FC767F}"/>
              </a:ext>
            </a:extLst>
          </p:cNvPr>
          <p:cNvSpPr>
            <a:spLocks noGrp="1"/>
          </p:cNvSpPr>
          <p:nvPr>
            <p:ph idx="1"/>
          </p:nvPr>
        </p:nvSpPr>
        <p:spPr/>
        <p:txBody>
          <a:bodyPr vert="horz" lIns="91440" tIns="45720" rIns="91440" bIns="45720" rtlCol="0" anchor="t">
            <a:normAutofit/>
          </a:bodyPr>
          <a:lstStyle/>
          <a:p>
            <a:pPr marL="0" indent="0">
              <a:buNone/>
            </a:pPr>
            <a:endParaRPr lang="en-US"/>
          </a:p>
          <a:p>
            <a:pPr marL="0" indent="0">
              <a:buNone/>
            </a:pPr>
            <a:endParaRPr lang="en-US"/>
          </a:p>
          <a:p>
            <a:endParaRPr lang="en-US"/>
          </a:p>
        </p:txBody>
      </p:sp>
      <p:pic>
        <p:nvPicPr>
          <p:cNvPr id="8" name="Picture 7" descr="A graph of age groups&#10;&#10;AI-generated content may be incorrect.">
            <a:extLst>
              <a:ext uri="{FF2B5EF4-FFF2-40B4-BE49-F238E27FC236}">
                <a16:creationId xmlns:a16="http://schemas.microsoft.com/office/drawing/2014/main" id="{F05879B7-ED08-804A-70F6-AD5306CD7BA0}"/>
              </a:ext>
            </a:extLst>
          </p:cNvPr>
          <p:cNvPicPr>
            <a:picLocks noChangeAspect="1"/>
          </p:cNvPicPr>
          <p:nvPr/>
        </p:nvPicPr>
        <p:blipFill>
          <a:blip r:embed="rId5"/>
          <a:stretch>
            <a:fillRect/>
          </a:stretch>
        </p:blipFill>
        <p:spPr>
          <a:xfrm>
            <a:off x="5360643" y="3354398"/>
            <a:ext cx="5259400" cy="2563092"/>
          </a:xfrm>
          <a:prstGeom prst="rect">
            <a:avLst/>
          </a:prstGeom>
        </p:spPr>
      </p:pic>
    </p:spTree>
    <p:extLst>
      <p:ext uri="{BB962C8B-B14F-4D97-AF65-F5344CB8AC3E}">
        <p14:creationId xmlns:p14="http://schemas.microsoft.com/office/powerpoint/2010/main" val="2438986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squares&#10;&#10;AI-generated content may be incorrect.">
            <a:extLst>
              <a:ext uri="{FF2B5EF4-FFF2-40B4-BE49-F238E27FC236}">
                <a16:creationId xmlns:a16="http://schemas.microsoft.com/office/drawing/2014/main" id="{666CA2C0-82FF-ECA1-08CE-36B8FC6D8F27}"/>
              </a:ext>
            </a:extLst>
          </p:cNvPr>
          <p:cNvPicPr>
            <a:picLocks noChangeAspect="1"/>
          </p:cNvPicPr>
          <p:nvPr/>
        </p:nvPicPr>
        <p:blipFill>
          <a:blip r:embed="rId2"/>
          <a:stretch>
            <a:fillRect/>
          </a:stretch>
        </p:blipFill>
        <p:spPr>
          <a:xfrm>
            <a:off x="1266504" y="306993"/>
            <a:ext cx="8681059" cy="6551007"/>
          </a:xfrm>
          <a:prstGeom prst="rect">
            <a:avLst/>
          </a:prstGeom>
        </p:spPr>
      </p:pic>
    </p:spTree>
    <p:extLst>
      <p:ext uri="{BB962C8B-B14F-4D97-AF65-F5344CB8AC3E}">
        <p14:creationId xmlns:p14="http://schemas.microsoft.com/office/powerpoint/2010/main" val="2867342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2">
            <a:extLst>
              <a:ext uri="{FF2B5EF4-FFF2-40B4-BE49-F238E27FC236}">
                <a16:creationId xmlns:a16="http://schemas.microsoft.com/office/drawing/2014/main" id="{C648DEBD-E66E-63CD-0186-1E87489731F2}"/>
              </a:ext>
            </a:extLst>
          </p:cNvPr>
          <p:cNvGraphicFramePr>
            <a:graphicFrameLocks/>
          </p:cNvGraphicFramePr>
          <p:nvPr>
            <p:extLst>
              <p:ext uri="{D42A27DB-BD31-4B8C-83A1-F6EECF244321}">
                <p14:modId xmlns:p14="http://schemas.microsoft.com/office/powerpoint/2010/main" val="4286478049"/>
              </p:ext>
            </p:extLst>
          </p:nvPr>
        </p:nvGraphicFramePr>
        <p:xfrm>
          <a:off x="313518" y="-1360588"/>
          <a:ext cx="11372459" cy="3916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descr="A graph of a graph showing a line of a person's face&#10;&#10;AI-generated content may be incorrect.">
            <a:extLst>
              <a:ext uri="{FF2B5EF4-FFF2-40B4-BE49-F238E27FC236}">
                <a16:creationId xmlns:a16="http://schemas.microsoft.com/office/drawing/2014/main" id="{46A218B3-32E6-A5C4-B8A2-0C06B6479F7C}"/>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674571" y="901598"/>
            <a:ext cx="10712115" cy="5713129"/>
          </a:xfrm>
        </p:spPr>
      </p:pic>
    </p:spTree>
    <p:extLst>
      <p:ext uri="{BB962C8B-B14F-4D97-AF65-F5344CB8AC3E}">
        <p14:creationId xmlns:p14="http://schemas.microsoft.com/office/powerpoint/2010/main" val="1685886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of a graduate program&#10;&#10;AI-generated content may be incorrect.">
            <a:extLst>
              <a:ext uri="{FF2B5EF4-FFF2-40B4-BE49-F238E27FC236}">
                <a16:creationId xmlns:a16="http://schemas.microsoft.com/office/drawing/2014/main" id="{37B0AB5C-F0A9-C800-AEB3-B6B6E410B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25" y="1005120"/>
            <a:ext cx="10424061" cy="5559499"/>
          </a:xfrm>
          <a:prstGeom prst="rect">
            <a:avLst/>
          </a:prstGeom>
        </p:spPr>
      </p:pic>
      <p:sp>
        <p:nvSpPr>
          <p:cNvPr id="14" name="TextBox 13">
            <a:extLst>
              <a:ext uri="{FF2B5EF4-FFF2-40B4-BE49-F238E27FC236}">
                <a16:creationId xmlns:a16="http://schemas.microsoft.com/office/drawing/2014/main" id="{1EAF3B7B-003F-85BA-8969-EA5DAA748076}"/>
              </a:ext>
            </a:extLst>
          </p:cNvPr>
          <p:cNvSpPr txBox="1"/>
          <p:nvPr/>
        </p:nvSpPr>
        <p:spPr>
          <a:xfrm>
            <a:off x="11099734" y="6379953"/>
            <a:ext cx="1205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4" action="ppaction://hlinksldjump"/>
              </a:rPr>
              <a:t>BACK</a:t>
            </a:r>
            <a:endParaRPr lang="en-US"/>
          </a:p>
        </p:txBody>
      </p:sp>
      <p:graphicFrame>
        <p:nvGraphicFramePr>
          <p:cNvPr id="15" name="Content Placeholder 2">
            <a:extLst>
              <a:ext uri="{FF2B5EF4-FFF2-40B4-BE49-F238E27FC236}">
                <a16:creationId xmlns:a16="http://schemas.microsoft.com/office/drawing/2014/main" id="{26D09C86-2A21-1809-CCB2-A520BC119F0B}"/>
              </a:ext>
            </a:extLst>
          </p:cNvPr>
          <p:cNvGraphicFramePr>
            <a:graphicFrameLocks/>
          </p:cNvGraphicFramePr>
          <p:nvPr>
            <p:extLst>
              <p:ext uri="{D42A27DB-BD31-4B8C-83A1-F6EECF244321}">
                <p14:modId xmlns:p14="http://schemas.microsoft.com/office/powerpoint/2010/main" val="177352932"/>
              </p:ext>
            </p:extLst>
          </p:nvPr>
        </p:nvGraphicFramePr>
        <p:xfrm>
          <a:off x="313518" y="-1360588"/>
          <a:ext cx="11372459" cy="39162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78728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FA2D-D620-311C-230C-9B125DEBF3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FFF746-192F-757B-3514-C74649F33AC9}"/>
              </a:ext>
            </a:extLst>
          </p:cNvPr>
          <p:cNvSpPr>
            <a:spLocks noGrp="1"/>
          </p:cNvSpPr>
          <p:nvPr>
            <p:ph idx="1"/>
          </p:nvPr>
        </p:nvSpPr>
        <p:spPr/>
        <p:txBody>
          <a:bodyPr/>
          <a:lstStyle/>
          <a:p>
            <a:endParaRPr lang="en-US"/>
          </a:p>
        </p:txBody>
      </p:sp>
      <p:pic>
        <p:nvPicPr>
          <p:cNvPr id="18" name="Picture 17" descr="A graph of a number of people&#10;&#10;AI-generated content may be incorrect.">
            <a:extLst>
              <a:ext uri="{FF2B5EF4-FFF2-40B4-BE49-F238E27FC236}">
                <a16:creationId xmlns:a16="http://schemas.microsoft.com/office/drawing/2014/main" id="{9CBCC1CB-1398-3665-25AA-09C5CDAA0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07" y="365125"/>
            <a:ext cx="11261586" cy="6006178"/>
          </a:xfrm>
          <a:prstGeom prst="rect">
            <a:avLst/>
          </a:prstGeom>
        </p:spPr>
      </p:pic>
    </p:spTree>
    <p:extLst>
      <p:ext uri="{BB962C8B-B14F-4D97-AF65-F5344CB8AC3E}">
        <p14:creationId xmlns:p14="http://schemas.microsoft.com/office/powerpoint/2010/main" val="344454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6B302-D1D2-06A6-28B4-D93D8B5D0938}"/>
              </a:ext>
            </a:extLst>
          </p:cNvPr>
          <p:cNvSpPr>
            <a:spLocks noGrp="1"/>
          </p:cNvSpPr>
          <p:nvPr>
            <p:ph type="title"/>
          </p:nvPr>
        </p:nvSpPr>
        <p:spPr>
          <a:xfrm>
            <a:off x="838200" y="365125"/>
            <a:ext cx="10515600" cy="1325563"/>
          </a:xfrm>
        </p:spPr>
        <p:txBody>
          <a:bodyPr>
            <a:normAutofit/>
          </a:bodyPr>
          <a:lstStyle/>
          <a:p>
            <a:r>
              <a:rPr lang="en-US" sz="5400"/>
              <a:t>How we approached it</a:t>
            </a:r>
          </a:p>
        </p:txBody>
      </p:sp>
      <p:sp>
        <p:nvSpPr>
          <p:cNvPr id="5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949F7F04-63D4-0DA8-DEC8-2BFAEE7C69C5}"/>
              </a:ext>
            </a:extLst>
          </p:cNvPr>
          <p:cNvGraphicFramePr>
            <a:graphicFrameLocks noGrp="1"/>
          </p:cNvGraphicFramePr>
          <p:nvPr>
            <p:ph idx="1"/>
            <p:extLst>
              <p:ext uri="{D42A27DB-BD31-4B8C-83A1-F6EECF244321}">
                <p14:modId xmlns:p14="http://schemas.microsoft.com/office/powerpoint/2010/main" val="4436261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12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7A8E75-8D48-5701-0CEF-95EC68CA6F50}"/>
              </a:ext>
            </a:extLst>
          </p:cNvPr>
          <p:cNvSpPr txBox="1"/>
          <p:nvPr/>
        </p:nvSpPr>
        <p:spPr>
          <a:xfrm>
            <a:off x="10986638" y="6091195"/>
            <a:ext cx="1205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ction="ppaction://hlinksldjump"/>
              </a:rPr>
              <a:t>BACK</a:t>
            </a:r>
            <a:endParaRPr lang="en-US"/>
          </a:p>
        </p:txBody>
      </p:sp>
      <p:pic>
        <p:nvPicPr>
          <p:cNvPr id="15" name="Content Placeholder 14" descr="A screen shot of a graph&#10;&#10;AI-generated content may be incorrect.">
            <a:extLst>
              <a:ext uri="{FF2B5EF4-FFF2-40B4-BE49-F238E27FC236}">
                <a16:creationId xmlns:a16="http://schemas.microsoft.com/office/drawing/2014/main" id="{BB266B03-B3EE-5F95-B885-F1B46A2E9BA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1587" y="397473"/>
            <a:ext cx="11968825" cy="5524074"/>
          </a:xfrm>
        </p:spPr>
      </p:pic>
    </p:spTree>
    <p:extLst>
      <p:ext uri="{BB962C8B-B14F-4D97-AF65-F5344CB8AC3E}">
        <p14:creationId xmlns:p14="http://schemas.microsoft.com/office/powerpoint/2010/main" val="1451903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82223-2D68-5159-96A2-88DE37BC64F0}"/>
              </a:ext>
            </a:extLst>
          </p:cNvPr>
          <p:cNvPicPr>
            <a:picLocks noChangeAspect="1"/>
          </p:cNvPicPr>
          <p:nvPr/>
        </p:nvPicPr>
        <p:blipFill>
          <a:blip r:embed="rId2"/>
          <a:stretch>
            <a:fillRect/>
          </a:stretch>
        </p:blipFill>
        <p:spPr>
          <a:xfrm>
            <a:off x="6472875" y="3426628"/>
            <a:ext cx="4732794" cy="2478308"/>
          </a:xfrm>
          <a:prstGeom prst="rect">
            <a:avLst/>
          </a:prstGeom>
        </p:spPr>
      </p:pic>
      <p:pic>
        <p:nvPicPr>
          <p:cNvPr id="4" name="Picture 3">
            <a:extLst>
              <a:ext uri="{FF2B5EF4-FFF2-40B4-BE49-F238E27FC236}">
                <a16:creationId xmlns:a16="http://schemas.microsoft.com/office/drawing/2014/main" id="{929A8C11-CA0B-0E24-4731-5BE67B4194CC}"/>
              </a:ext>
            </a:extLst>
          </p:cNvPr>
          <p:cNvPicPr>
            <a:picLocks noChangeAspect="1"/>
          </p:cNvPicPr>
          <p:nvPr/>
        </p:nvPicPr>
        <p:blipFill>
          <a:blip r:embed="rId3"/>
          <a:stretch>
            <a:fillRect/>
          </a:stretch>
        </p:blipFill>
        <p:spPr>
          <a:xfrm>
            <a:off x="820614" y="943676"/>
            <a:ext cx="5275387" cy="1997249"/>
          </a:xfrm>
          <a:prstGeom prst="rect">
            <a:avLst/>
          </a:prstGeom>
        </p:spPr>
      </p:pic>
      <p:pic>
        <p:nvPicPr>
          <p:cNvPr id="5" name="Picture 4" descr="A graph of age distribution&#10;&#10;AI-generated content may be incorrect.">
            <a:extLst>
              <a:ext uri="{FF2B5EF4-FFF2-40B4-BE49-F238E27FC236}">
                <a16:creationId xmlns:a16="http://schemas.microsoft.com/office/drawing/2014/main" id="{F5655E34-9924-159F-804A-68B1F40CEFE7}"/>
              </a:ext>
            </a:extLst>
          </p:cNvPr>
          <p:cNvPicPr>
            <a:picLocks noChangeAspect="1"/>
          </p:cNvPicPr>
          <p:nvPr/>
        </p:nvPicPr>
        <p:blipFill>
          <a:blip r:embed="rId4"/>
          <a:stretch>
            <a:fillRect/>
          </a:stretch>
        </p:blipFill>
        <p:spPr>
          <a:xfrm>
            <a:off x="6325132" y="1031148"/>
            <a:ext cx="5254072" cy="1705072"/>
          </a:xfrm>
          <a:prstGeom prst="rect">
            <a:avLst/>
          </a:prstGeom>
        </p:spPr>
      </p:pic>
      <p:pic>
        <p:nvPicPr>
          <p:cNvPr id="9" name="Picture 8">
            <a:extLst>
              <a:ext uri="{FF2B5EF4-FFF2-40B4-BE49-F238E27FC236}">
                <a16:creationId xmlns:a16="http://schemas.microsoft.com/office/drawing/2014/main" id="{DCBE33B6-53A5-EC60-80FA-603BB09DE2E4}"/>
              </a:ext>
            </a:extLst>
          </p:cNvPr>
          <p:cNvPicPr>
            <a:picLocks noChangeAspect="1"/>
          </p:cNvPicPr>
          <p:nvPr/>
        </p:nvPicPr>
        <p:blipFill>
          <a:blip r:embed="rId5"/>
          <a:stretch>
            <a:fillRect/>
          </a:stretch>
        </p:blipFill>
        <p:spPr>
          <a:xfrm>
            <a:off x="825944" y="3404994"/>
            <a:ext cx="5275386" cy="2616430"/>
          </a:xfrm>
          <a:prstGeom prst="rect">
            <a:avLst/>
          </a:prstGeom>
        </p:spPr>
      </p:pic>
      <p:sp>
        <p:nvSpPr>
          <p:cNvPr id="10" name="TextBox 9">
            <a:extLst>
              <a:ext uri="{FF2B5EF4-FFF2-40B4-BE49-F238E27FC236}">
                <a16:creationId xmlns:a16="http://schemas.microsoft.com/office/drawing/2014/main" id="{F4C0B51E-0DB5-DDE3-B95B-A369B886F9F2}"/>
              </a:ext>
            </a:extLst>
          </p:cNvPr>
          <p:cNvSpPr txBox="1"/>
          <p:nvPr/>
        </p:nvSpPr>
        <p:spPr>
          <a:xfrm>
            <a:off x="11099734" y="6379953"/>
            <a:ext cx="1205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6" action="ppaction://hlinksldjump"/>
              </a:rPr>
              <a:t>BACK</a:t>
            </a:r>
            <a:endParaRPr lang="en-US"/>
          </a:p>
        </p:txBody>
      </p:sp>
    </p:spTree>
    <p:extLst>
      <p:ext uri="{BB962C8B-B14F-4D97-AF65-F5344CB8AC3E}">
        <p14:creationId xmlns:p14="http://schemas.microsoft.com/office/powerpoint/2010/main" val="82375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4D1C-AB2C-4A66-E0FB-56CE3ECE5C60}"/>
              </a:ext>
            </a:extLst>
          </p:cNvPr>
          <p:cNvSpPr>
            <a:spLocks noGrp="1"/>
          </p:cNvSpPr>
          <p:nvPr>
            <p:ph type="title"/>
          </p:nvPr>
        </p:nvSpPr>
        <p:spPr>
          <a:xfrm>
            <a:off x="838200" y="365125"/>
            <a:ext cx="10515600" cy="705174"/>
          </a:xfrm>
        </p:spPr>
        <p:txBody>
          <a:bodyPr>
            <a:normAutofit/>
          </a:bodyPr>
          <a:lstStyle/>
          <a:p>
            <a:r>
              <a:rPr lang="en-GB" sz="2800"/>
              <a:t>Confirm but Don't Register</a:t>
            </a:r>
          </a:p>
        </p:txBody>
      </p:sp>
      <p:pic>
        <p:nvPicPr>
          <p:cNvPr id="5" name="Picture 4">
            <a:extLst>
              <a:ext uri="{FF2B5EF4-FFF2-40B4-BE49-F238E27FC236}">
                <a16:creationId xmlns:a16="http://schemas.microsoft.com/office/drawing/2014/main" id="{4BF9FE52-D8EE-0502-3971-6AC434139D99}"/>
              </a:ext>
            </a:extLst>
          </p:cNvPr>
          <p:cNvPicPr>
            <a:picLocks noChangeAspect="1"/>
          </p:cNvPicPr>
          <p:nvPr/>
        </p:nvPicPr>
        <p:blipFill>
          <a:blip r:embed="rId2"/>
          <a:stretch>
            <a:fillRect/>
          </a:stretch>
        </p:blipFill>
        <p:spPr>
          <a:xfrm>
            <a:off x="443380" y="964299"/>
            <a:ext cx="6544427" cy="2946853"/>
          </a:xfrm>
          <a:prstGeom prst="rect">
            <a:avLst/>
          </a:prstGeom>
        </p:spPr>
      </p:pic>
      <p:pic>
        <p:nvPicPr>
          <p:cNvPr id="6" name="Picture 5" descr="A graph of a bar graph&#10;&#10;AI-generated content may be incorrect.">
            <a:extLst>
              <a:ext uri="{FF2B5EF4-FFF2-40B4-BE49-F238E27FC236}">
                <a16:creationId xmlns:a16="http://schemas.microsoft.com/office/drawing/2014/main" id="{6273D0E7-0E9F-F0D0-F4B5-51D1F2435431}"/>
              </a:ext>
            </a:extLst>
          </p:cNvPr>
          <p:cNvPicPr>
            <a:picLocks noChangeAspect="1"/>
          </p:cNvPicPr>
          <p:nvPr/>
        </p:nvPicPr>
        <p:blipFill>
          <a:blip r:embed="rId3"/>
          <a:stretch>
            <a:fillRect/>
          </a:stretch>
        </p:blipFill>
        <p:spPr>
          <a:xfrm>
            <a:off x="6981475" y="627133"/>
            <a:ext cx="4898235" cy="3418886"/>
          </a:xfrm>
          <a:prstGeom prst="rect">
            <a:avLst/>
          </a:prstGeom>
        </p:spPr>
      </p:pic>
      <p:pic>
        <p:nvPicPr>
          <p:cNvPr id="7" name="Picture 6" descr="A graph of a number of countries/regions&#10;&#10;AI-generated content may be incorrect.">
            <a:extLst>
              <a:ext uri="{FF2B5EF4-FFF2-40B4-BE49-F238E27FC236}">
                <a16:creationId xmlns:a16="http://schemas.microsoft.com/office/drawing/2014/main" id="{E00E13D5-CB29-24DB-B0DE-F79E840D3A2F}"/>
              </a:ext>
            </a:extLst>
          </p:cNvPr>
          <p:cNvPicPr>
            <a:picLocks noChangeAspect="1"/>
          </p:cNvPicPr>
          <p:nvPr/>
        </p:nvPicPr>
        <p:blipFill>
          <a:blip r:embed="rId4"/>
          <a:stretch>
            <a:fillRect/>
          </a:stretch>
        </p:blipFill>
        <p:spPr>
          <a:xfrm>
            <a:off x="1234903" y="4025787"/>
            <a:ext cx="8980425" cy="2832213"/>
          </a:xfrm>
          <a:prstGeom prst="rect">
            <a:avLst/>
          </a:prstGeom>
        </p:spPr>
      </p:pic>
      <p:sp>
        <p:nvSpPr>
          <p:cNvPr id="8" name="TextBox 7">
            <a:hlinkClick r:id="rId5" action="ppaction://hlinksldjump"/>
            <a:extLst>
              <a:ext uri="{FF2B5EF4-FFF2-40B4-BE49-F238E27FC236}">
                <a16:creationId xmlns:a16="http://schemas.microsoft.com/office/drawing/2014/main" id="{3EA75C69-AE38-47E2-A08C-96489C7A2CFE}"/>
              </a:ext>
            </a:extLst>
          </p:cNvPr>
          <p:cNvSpPr txBox="1"/>
          <p:nvPr/>
        </p:nvSpPr>
        <p:spPr>
          <a:xfrm>
            <a:off x="11099734" y="6379953"/>
            <a:ext cx="1205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6" action="ppaction://hlinksldjump"/>
              </a:rPr>
              <a:t>BACK</a:t>
            </a:r>
            <a:endParaRPr lang="en-US"/>
          </a:p>
        </p:txBody>
      </p:sp>
    </p:spTree>
    <p:extLst>
      <p:ext uri="{BB962C8B-B14F-4D97-AF65-F5344CB8AC3E}">
        <p14:creationId xmlns:p14="http://schemas.microsoft.com/office/powerpoint/2010/main" val="1287250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8BC3688-A0E2-D277-F660-CFE9BE91BE44}"/>
              </a:ext>
            </a:extLst>
          </p:cNvPr>
          <p:cNvPicPr>
            <a:picLocks noChangeAspect="1"/>
          </p:cNvPicPr>
          <p:nvPr/>
        </p:nvPicPr>
        <p:blipFill>
          <a:blip r:embed="rId3"/>
          <a:stretch>
            <a:fillRect/>
          </a:stretch>
        </p:blipFill>
        <p:spPr>
          <a:xfrm>
            <a:off x="2237835" y="1058361"/>
            <a:ext cx="8371710" cy="5415773"/>
          </a:xfrm>
          <a:prstGeom prst="rect">
            <a:avLst/>
          </a:prstGeom>
        </p:spPr>
      </p:pic>
      <p:sp>
        <p:nvSpPr>
          <p:cNvPr id="5" name="TextBox 4">
            <a:extLst>
              <a:ext uri="{FF2B5EF4-FFF2-40B4-BE49-F238E27FC236}">
                <a16:creationId xmlns:a16="http://schemas.microsoft.com/office/drawing/2014/main" id="{C120DF21-582C-888D-E66C-F842E258B828}"/>
              </a:ext>
            </a:extLst>
          </p:cNvPr>
          <p:cNvSpPr txBox="1"/>
          <p:nvPr/>
        </p:nvSpPr>
        <p:spPr>
          <a:xfrm>
            <a:off x="5305798" y="1601627"/>
            <a:ext cx="23559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n w="0">
                  <a:solidFill>
                    <a:schemeClr val="tx1">
                      <a:lumMod val="85000"/>
                      <a:lumOff val="15000"/>
                    </a:schemeClr>
                  </a:solidFill>
                </a:ln>
                <a:solidFill>
                  <a:schemeClr val="tx1">
                    <a:lumMod val="95000"/>
                    <a:lumOff val="5000"/>
                  </a:schemeClr>
                </a:solidFill>
                <a:effectLst>
                  <a:outerShdw blurRad="38100" dist="19050" dir="2700000" algn="tl" rotWithShape="0">
                    <a:schemeClr val="dk1">
                      <a:alpha val="40000"/>
                    </a:schemeClr>
                  </a:outerShdw>
                </a:effectLst>
              </a:rPr>
              <a:t>Inquiries: 26k records</a:t>
            </a:r>
          </a:p>
        </p:txBody>
      </p:sp>
      <p:sp>
        <p:nvSpPr>
          <p:cNvPr id="6" name="TextBox 5">
            <a:extLst>
              <a:ext uri="{FF2B5EF4-FFF2-40B4-BE49-F238E27FC236}">
                <a16:creationId xmlns:a16="http://schemas.microsoft.com/office/drawing/2014/main" id="{8015B5EB-67D7-46CC-1C53-B601B49088D8}"/>
              </a:ext>
            </a:extLst>
          </p:cNvPr>
          <p:cNvSpPr txBox="1"/>
          <p:nvPr/>
        </p:nvSpPr>
        <p:spPr>
          <a:xfrm>
            <a:off x="5305798" y="2594076"/>
            <a:ext cx="24676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n w="0">
                  <a:solidFill>
                    <a:schemeClr val="tx1">
                      <a:lumMod val="85000"/>
                      <a:lumOff val="15000"/>
                    </a:schemeClr>
                  </a:solidFill>
                </a:ln>
                <a:solidFill>
                  <a:schemeClr val="tx1">
                    <a:lumMod val="95000"/>
                    <a:lumOff val="5000"/>
                  </a:schemeClr>
                </a:solidFill>
                <a:effectLst>
                  <a:outerShdw blurRad="38100" dist="19050" dir="2700000" algn="tl" rotWithShape="0">
                    <a:schemeClr val="dk1">
                      <a:alpha val="40000"/>
                    </a:schemeClr>
                  </a:outerShdw>
                </a:effectLst>
              </a:rPr>
              <a:t>Applied: 26k records</a:t>
            </a:r>
          </a:p>
        </p:txBody>
      </p:sp>
      <p:sp>
        <p:nvSpPr>
          <p:cNvPr id="7" name="TextBox 6">
            <a:extLst>
              <a:ext uri="{FF2B5EF4-FFF2-40B4-BE49-F238E27FC236}">
                <a16:creationId xmlns:a16="http://schemas.microsoft.com/office/drawing/2014/main" id="{E66404D9-5757-ACC1-96F9-5FC59B0DDB6D}"/>
              </a:ext>
            </a:extLst>
          </p:cNvPr>
          <p:cNvSpPr txBox="1"/>
          <p:nvPr/>
        </p:nvSpPr>
        <p:spPr>
          <a:xfrm>
            <a:off x="5305798" y="3511611"/>
            <a:ext cx="2467612"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n w="0">
                  <a:solidFill>
                    <a:schemeClr val="tx1">
                      <a:lumMod val="85000"/>
                      <a:lumOff val="15000"/>
                    </a:schemeClr>
                  </a:solidFill>
                </a:ln>
                <a:solidFill>
                  <a:schemeClr val="tx1">
                    <a:lumMod val="95000"/>
                    <a:lumOff val="5000"/>
                  </a:schemeClr>
                </a:solidFill>
                <a:effectLst>
                  <a:outerShdw blurRad="38100" dist="19050" dir="2700000" algn="tl" rotWithShape="0">
                    <a:schemeClr val="dk1">
                      <a:alpha val="40000"/>
                    </a:schemeClr>
                  </a:outerShdw>
                </a:effectLst>
              </a:rPr>
              <a:t>Admitted: 7k records</a:t>
            </a:r>
          </a:p>
        </p:txBody>
      </p:sp>
      <p:sp>
        <p:nvSpPr>
          <p:cNvPr id="8" name="TextBox 7">
            <a:extLst>
              <a:ext uri="{FF2B5EF4-FFF2-40B4-BE49-F238E27FC236}">
                <a16:creationId xmlns:a16="http://schemas.microsoft.com/office/drawing/2014/main" id="{FBE53CC6-DB22-2758-57A4-63DD5B7BC55E}"/>
              </a:ext>
            </a:extLst>
          </p:cNvPr>
          <p:cNvSpPr txBox="1"/>
          <p:nvPr/>
        </p:nvSpPr>
        <p:spPr>
          <a:xfrm>
            <a:off x="5343376" y="4521282"/>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n w="0">
                  <a:solidFill>
                    <a:schemeClr val="tx1"/>
                  </a:solidFill>
                </a:ln>
                <a:effectLst>
                  <a:outerShdw blurRad="38100" dist="19050" dir="2700000" algn="tl" rotWithShape="0">
                    <a:schemeClr val="dk1">
                      <a:alpha val="40000"/>
                    </a:schemeClr>
                  </a:outerShdw>
                </a:effectLst>
              </a:rPr>
              <a:t>Confirmed: 4k records</a:t>
            </a:r>
          </a:p>
        </p:txBody>
      </p:sp>
      <p:sp>
        <p:nvSpPr>
          <p:cNvPr id="9" name="TextBox 8">
            <a:extLst>
              <a:ext uri="{FF2B5EF4-FFF2-40B4-BE49-F238E27FC236}">
                <a16:creationId xmlns:a16="http://schemas.microsoft.com/office/drawing/2014/main" id="{34E87DBE-94C8-9C76-601A-8E6CF65D85FC}"/>
              </a:ext>
            </a:extLst>
          </p:cNvPr>
          <p:cNvSpPr txBox="1"/>
          <p:nvPr/>
        </p:nvSpPr>
        <p:spPr>
          <a:xfrm>
            <a:off x="6950883" y="569480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Registered 2k records</a:t>
            </a:r>
          </a:p>
        </p:txBody>
      </p:sp>
    </p:spTree>
    <p:extLst>
      <p:ext uri="{BB962C8B-B14F-4D97-AF65-F5344CB8AC3E}">
        <p14:creationId xmlns:p14="http://schemas.microsoft.com/office/powerpoint/2010/main" val="589332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bucket&#10;&#10;AI-generated content may be incorrect.">
            <a:extLst>
              <a:ext uri="{FF2B5EF4-FFF2-40B4-BE49-F238E27FC236}">
                <a16:creationId xmlns:a16="http://schemas.microsoft.com/office/drawing/2014/main" id="{689653C2-5FB2-109D-4FFF-65F80C0E2A87}"/>
              </a:ext>
            </a:extLst>
          </p:cNvPr>
          <p:cNvPicPr>
            <a:picLocks noChangeAspect="1"/>
          </p:cNvPicPr>
          <p:nvPr/>
        </p:nvPicPr>
        <p:blipFill>
          <a:blip r:embed="rId2"/>
          <a:stretch>
            <a:fillRect/>
          </a:stretch>
        </p:blipFill>
        <p:spPr>
          <a:xfrm>
            <a:off x="2293225" y="643467"/>
            <a:ext cx="7605550" cy="5571066"/>
          </a:xfrm>
          <a:prstGeom prst="rect">
            <a:avLst/>
          </a:prstGeom>
        </p:spPr>
      </p:pic>
    </p:spTree>
    <p:extLst>
      <p:ext uri="{BB962C8B-B14F-4D97-AF65-F5344CB8AC3E}">
        <p14:creationId xmlns:p14="http://schemas.microsoft.com/office/powerpoint/2010/main" val="1236881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3" name="Rectangle 732">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D8459B2-4EC9-DBC8-EC1E-840AF071BDEF}"/>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5400" kern="1200">
                <a:solidFill>
                  <a:schemeClr val="tx1"/>
                </a:solidFill>
                <a:latin typeface="+mj-lt"/>
                <a:ea typeface="+mj-ea"/>
                <a:cs typeface="+mj-cs"/>
              </a:rPr>
              <a:t>Inquiries / Stealth Applicants</a:t>
            </a:r>
          </a:p>
        </p:txBody>
      </p:sp>
      <p:sp>
        <p:nvSpPr>
          <p:cNvPr id="738" name="Rectangle 737">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a:extLst>
              <a:ext uri="{FF2B5EF4-FFF2-40B4-BE49-F238E27FC236}">
                <a16:creationId xmlns:a16="http://schemas.microsoft.com/office/drawing/2014/main" id="{61B195BB-FBF3-9478-200B-1AE1ABB4FA74}"/>
              </a:ext>
            </a:extLst>
          </p:cNvPr>
          <p:cNvPicPr>
            <a:picLocks noChangeAspect="1"/>
          </p:cNvPicPr>
          <p:nvPr/>
        </p:nvPicPr>
        <p:blipFill>
          <a:blip r:embed="rId3"/>
          <a:stretch>
            <a:fillRect/>
          </a:stretch>
        </p:blipFill>
        <p:spPr>
          <a:xfrm>
            <a:off x="429768" y="2025522"/>
            <a:ext cx="6702552" cy="3904235"/>
          </a:xfrm>
          <a:prstGeom prst="rect">
            <a:avLst/>
          </a:prstGeom>
        </p:spPr>
      </p:pic>
      <p:sp useBgFill="1">
        <p:nvSpPr>
          <p:cNvPr id="740" name="Rectangle 739">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3" name="TextBox 702">
            <a:extLst>
              <a:ext uri="{FF2B5EF4-FFF2-40B4-BE49-F238E27FC236}">
                <a16:creationId xmlns:a16="http://schemas.microsoft.com/office/drawing/2014/main" id="{6B658FC9-E90A-F3E9-59ED-0B8D39FA72BE}"/>
              </a:ext>
            </a:extLst>
          </p:cNvPr>
          <p:cNvSpPr txBox="1"/>
          <p:nvPr/>
        </p:nvSpPr>
        <p:spPr>
          <a:xfrm>
            <a:off x="7938752" y="2020824"/>
            <a:ext cx="3455097" cy="395935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800" b="1"/>
              <a:t>Top Programs</a:t>
            </a:r>
          </a:p>
          <a:p>
            <a:pPr defTabSz="914400">
              <a:lnSpc>
                <a:spcPct val="90000"/>
              </a:lnSpc>
              <a:spcAft>
                <a:spcPts val="600"/>
              </a:spcAft>
            </a:pPr>
            <a:endParaRPr lang="en-US" sz="2800" b="1"/>
          </a:p>
          <a:p>
            <a:pPr indent="-228600" defTabSz="914400">
              <a:lnSpc>
                <a:spcPct val="90000"/>
              </a:lnSpc>
              <a:spcAft>
                <a:spcPts val="600"/>
              </a:spcAft>
              <a:buFont typeface="Arial" panose="020B0604020202020204" pitchFamily="34" charset="0"/>
              <a:buChar char="•"/>
            </a:pPr>
            <a:r>
              <a:rPr lang="en-US" sz="2800" b="1"/>
              <a:t>Citizenship:</a:t>
            </a:r>
            <a:endParaRPr lang="en-US" sz="2800"/>
          </a:p>
          <a:p>
            <a:pPr marL="57150" defTabSz="914400">
              <a:lnSpc>
                <a:spcPct val="90000"/>
              </a:lnSpc>
              <a:spcAft>
                <a:spcPts val="600"/>
              </a:spcAft>
            </a:pPr>
            <a:endParaRPr lang="en-US" sz="2800"/>
          </a:p>
          <a:p>
            <a:pPr indent="-228600" defTabSz="914400">
              <a:lnSpc>
                <a:spcPct val="90000"/>
              </a:lnSpc>
              <a:spcAft>
                <a:spcPts val="600"/>
              </a:spcAft>
              <a:buFont typeface="Arial" panose="020B0604020202020204" pitchFamily="34" charset="0"/>
              <a:buChar char="•"/>
            </a:pPr>
            <a:r>
              <a:rPr lang="en-US" sz="2800" b="1"/>
              <a:t>Age </a:t>
            </a:r>
          </a:p>
        </p:txBody>
      </p:sp>
    </p:spTree>
    <p:extLst>
      <p:ext uri="{BB962C8B-B14F-4D97-AF65-F5344CB8AC3E}">
        <p14:creationId xmlns:p14="http://schemas.microsoft.com/office/powerpoint/2010/main" val="276684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F2A46FC-A8BE-4771-BE51-D9123E918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61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graph&#10;&#10;AI-generated content may be incorrect.">
            <a:extLst>
              <a:ext uri="{FF2B5EF4-FFF2-40B4-BE49-F238E27FC236}">
                <a16:creationId xmlns:a16="http://schemas.microsoft.com/office/drawing/2014/main" id="{521C5565-80FD-4C5F-0C07-FC3736844A2B}"/>
              </a:ext>
            </a:extLst>
          </p:cNvPr>
          <p:cNvPicPr>
            <a:picLocks noChangeAspect="1"/>
          </p:cNvPicPr>
          <p:nvPr/>
        </p:nvPicPr>
        <p:blipFill>
          <a:blip r:embed="rId3"/>
          <a:srcRect t="4987" b="9769"/>
          <a:stretch>
            <a:fillRect/>
          </a:stretch>
        </p:blipFill>
        <p:spPr>
          <a:xfrm>
            <a:off x="615790" y="508000"/>
            <a:ext cx="10960420" cy="5792694"/>
          </a:xfrm>
          <a:custGeom>
            <a:avLst/>
            <a:gdLst/>
            <a:ahLst/>
            <a:cxnLst/>
            <a:rect l="l" t="t" r="r" b="b"/>
            <a:pathLst>
              <a:path w="10485104" h="5523506">
                <a:moveTo>
                  <a:pt x="5949681" y="536"/>
                </a:moveTo>
                <a:cubicBezTo>
                  <a:pt x="6074035" y="-2131"/>
                  <a:pt x="6198411" y="5173"/>
                  <a:pt x="6321822" y="22405"/>
                </a:cubicBezTo>
                <a:cubicBezTo>
                  <a:pt x="6498937" y="51493"/>
                  <a:pt x="6677824" y="73364"/>
                  <a:pt x="6857694" y="55210"/>
                </a:cubicBezTo>
                <a:cubicBezTo>
                  <a:pt x="6981675" y="42526"/>
                  <a:pt x="7105459" y="35089"/>
                  <a:pt x="7230031" y="35528"/>
                </a:cubicBezTo>
                <a:cubicBezTo>
                  <a:pt x="7516370" y="35528"/>
                  <a:pt x="7802902" y="38152"/>
                  <a:pt x="8089242" y="32684"/>
                </a:cubicBezTo>
                <a:cubicBezTo>
                  <a:pt x="8344090" y="27873"/>
                  <a:pt x="8597956" y="17377"/>
                  <a:pt x="8853003" y="43837"/>
                </a:cubicBezTo>
                <a:cubicBezTo>
                  <a:pt x="9229472" y="82767"/>
                  <a:pt x="9607909" y="70300"/>
                  <a:pt x="9985559" y="65708"/>
                </a:cubicBezTo>
                <a:cubicBezTo>
                  <a:pt x="10083101" y="64320"/>
                  <a:pt x="10180599" y="61132"/>
                  <a:pt x="10278047" y="56140"/>
                </a:cubicBezTo>
                <a:lnTo>
                  <a:pt x="10449151" y="44199"/>
                </a:lnTo>
                <a:lnTo>
                  <a:pt x="10468533" y="198724"/>
                </a:lnTo>
                <a:cubicBezTo>
                  <a:pt x="10475933" y="234109"/>
                  <a:pt x="10480462" y="270161"/>
                  <a:pt x="10482057" y="306442"/>
                </a:cubicBezTo>
                <a:cubicBezTo>
                  <a:pt x="10492136" y="438884"/>
                  <a:pt x="10475168" y="569479"/>
                  <a:pt x="10461007" y="700359"/>
                </a:cubicBezTo>
                <a:cubicBezTo>
                  <a:pt x="10451566" y="783776"/>
                  <a:pt x="10437150" y="868045"/>
                  <a:pt x="10461007" y="950608"/>
                </a:cubicBezTo>
                <a:cubicBezTo>
                  <a:pt x="10477350" y="1008147"/>
                  <a:pt x="10480985" y="1069224"/>
                  <a:pt x="10471595" y="1128666"/>
                </a:cubicBezTo>
                <a:cubicBezTo>
                  <a:pt x="10455763" y="1234166"/>
                  <a:pt x="10452459" y="1341527"/>
                  <a:pt x="10461772" y="1447979"/>
                </a:cubicBezTo>
                <a:cubicBezTo>
                  <a:pt x="10467921" y="1518165"/>
                  <a:pt x="10466977" y="1588906"/>
                  <a:pt x="10458965" y="1658865"/>
                </a:cubicBezTo>
                <a:cubicBezTo>
                  <a:pt x="10448377" y="1752939"/>
                  <a:pt x="10431919" y="1848719"/>
                  <a:pt x="10451949" y="1943076"/>
                </a:cubicBezTo>
                <a:cubicBezTo>
                  <a:pt x="10483843" y="2092999"/>
                  <a:pt x="10477464" y="2242779"/>
                  <a:pt x="10464706" y="2393837"/>
                </a:cubicBezTo>
                <a:cubicBezTo>
                  <a:pt x="10455138" y="2506243"/>
                  <a:pt x="10444549" y="2619928"/>
                  <a:pt x="10463686" y="2733613"/>
                </a:cubicBezTo>
                <a:cubicBezTo>
                  <a:pt x="10471914" y="2786362"/>
                  <a:pt x="10471914" y="2840306"/>
                  <a:pt x="10463686" y="2893056"/>
                </a:cubicBezTo>
                <a:cubicBezTo>
                  <a:pt x="10453735" y="2964109"/>
                  <a:pt x="10444294" y="3034452"/>
                  <a:pt x="10457052" y="3106215"/>
                </a:cubicBezTo>
                <a:cubicBezTo>
                  <a:pt x="10462665" y="3137479"/>
                  <a:pt x="10466875" y="3169026"/>
                  <a:pt x="10469810" y="3200574"/>
                </a:cubicBezTo>
                <a:cubicBezTo>
                  <a:pt x="10475653" y="3281119"/>
                  <a:pt x="10473561" y="3362120"/>
                  <a:pt x="10463559" y="3442154"/>
                </a:cubicBezTo>
                <a:cubicBezTo>
                  <a:pt x="10453990" y="3535091"/>
                  <a:pt x="10469554" y="3628597"/>
                  <a:pt x="10456797" y="3721250"/>
                </a:cubicBezTo>
                <a:cubicBezTo>
                  <a:pt x="10447738" y="3795870"/>
                  <a:pt x="10447394" y="3871485"/>
                  <a:pt x="10455776" y="3946204"/>
                </a:cubicBezTo>
                <a:cubicBezTo>
                  <a:pt x="10470855" y="4087457"/>
                  <a:pt x="10469912" y="4230260"/>
                  <a:pt x="10452970" y="4371244"/>
                </a:cubicBezTo>
                <a:cubicBezTo>
                  <a:pt x="10442508" y="4453523"/>
                  <a:pt x="10436512" y="4538218"/>
                  <a:pt x="10455266" y="4618934"/>
                </a:cubicBezTo>
                <a:cubicBezTo>
                  <a:pt x="10499408" y="4808646"/>
                  <a:pt x="10473637" y="4998642"/>
                  <a:pt x="10455266" y="5187359"/>
                </a:cubicBezTo>
                <a:cubicBezTo>
                  <a:pt x="10444103" y="5288708"/>
                  <a:pt x="10443847" y="5391181"/>
                  <a:pt x="10454500" y="5492602"/>
                </a:cubicBezTo>
                <a:lnTo>
                  <a:pt x="10454510" y="5492731"/>
                </a:lnTo>
                <a:lnTo>
                  <a:pt x="10414967" y="5491139"/>
                </a:lnTo>
                <a:cubicBezTo>
                  <a:pt x="10117611" y="5495732"/>
                  <a:pt x="9820450" y="5526349"/>
                  <a:pt x="9523092" y="5507105"/>
                </a:cubicBezTo>
                <a:cubicBezTo>
                  <a:pt x="9272964" y="5490920"/>
                  <a:pt x="9023034" y="5477142"/>
                  <a:pt x="8772711" y="5490483"/>
                </a:cubicBezTo>
                <a:cubicBezTo>
                  <a:pt x="8636774" y="5499549"/>
                  <a:pt x="8500636" y="5503107"/>
                  <a:pt x="8364561" y="5501172"/>
                </a:cubicBezTo>
                <a:lnTo>
                  <a:pt x="8196562" y="5491993"/>
                </a:lnTo>
                <a:lnTo>
                  <a:pt x="8077075" y="5475562"/>
                </a:lnTo>
                <a:lnTo>
                  <a:pt x="7915670" y="5468917"/>
                </a:lnTo>
                <a:lnTo>
                  <a:pt x="7914092" y="5467957"/>
                </a:lnTo>
                <a:lnTo>
                  <a:pt x="7894412" y="5467957"/>
                </a:lnTo>
                <a:lnTo>
                  <a:pt x="7892834" y="5468758"/>
                </a:lnTo>
                <a:lnTo>
                  <a:pt x="7727602" y="5475562"/>
                </a:lnTo>
                <a:lnTo>
                  <a:pt x="7690606" y="5480649"/>
                </a:lnTo>
                <a:lnTo>
                  <a:pt x="7624212" y="5484579"/>
                </a:lnTo>
                <a:cubicBezTo>
                  <a:pt x="7434738" y="5508001"/>
                  <a:pt x="7243868" y="5514147"/>
                  <a:pt x="7053506" y="5502949"/>
                </a:cubicBezTo>
                <a:cubicBezTo>
                  <a:pt x="6777009" y="5485453"/>
                  <a:pt x="6500117" y="5474737"/>
                  <a:pt x="6223029" y="5498574"/>
                </a:cubicBezTo>
                <a:cubicBezTo>
                  <a:pt x="6065592" y="5511916"/>
                  <a:pt x="5908157" y="5526131"/>
                  <a:pt x="5750720" y="5507761"/>
                </a:cubicBezTo>
                <a:cubicBezTo>
                  <a:pt x="5616170" y="5490965"/>
                  <a:pt x="5480520" y="5488253"/>
                  <a:pt x="5345518" y="5499668"/>
                </a:cubicBezTo>
                <a:cubicBezTo>
                  <a:pt x="5197844" y="5511040"/>
                  <a:pt x="5049616" y="5511040"/>
                  <a:pt x="4901942" y="5499668"/>
                </a:cubicBezTo>
                <a:cubicBezTo>
                  <a:pt x="4760445" y="5490920"/>
                  <a:pt x="4618556" y="5476268"/>
                  <a:pt x="4477454" y="5492013"/>
                </a:cubicBezTo>
                <a:cubicBezTo>
                  <a:pt x="4279085" y="5513884"/>
                  <a:pt x="4081305" y="5506667"/>
                  <a:pt x="3883329" y="5493326"/>
                </a:cubicBezTo>
                <a:cubicBezTo>
                  <a:pt x="3719792" y="5482391"/>
                  <a:pt x="3555664" y="5466425"/>
                  <a:pt x="3392914" y="5492233"/>
                </a:cubicBezTo>
                <a:cubicBezTo>
                  <a:pt x="3175771" y="5523222"/>
                  <a:pt x="2956480" y="5531206"/>
                  <a:pt x="2737979" y="5516072"/>
                </a:cubicBezTo>
                <a:cubicBezTo>
                  <a:pt x="2289680" y="5492670"/>
                  <a:pt x="1840986" y="5498574"/>
                  <a:pt x="1392489" y="5480641"/>
                </a:cubicBezTo>
                <a:cubicBezTo>
                  <a:pt x="1244499" y="5474519"/>
                  <a:pt x="1097296" y="5507322"/>
                  <a:pt x="949699" y="5509072"/>
                </a:cubicBezTo>
                <a:cubicBezTo>
                  <a:pt x="684469" y="5512352"/>
                  <a:pt x="418241" y="5493120"/>
                  <a:pt x="151598" y="5492249"/>
                </a:cubicBezTo>
                <a:lnTo>
                  <a:pt x="1415" y="5496057"/>
                </a:lnTo>
                <a:lnTo>
                  <a:pt x="3772" y="5431261"/>
                </a:lnTo>
                <a:cubicBezTo>
                  <a:pt x="7163" y="5398149"/>
                  <a:pt x="12808" y="5364994"/>
                  <a:pt x="20909" y="5331792"/>
                </a:cubicBezTo>
                <a:cubicBezTo>
                  <a:pt x="51502" y="5208362"/>
                  <a:pt x="50009" y="5079152"/>
                  <a:pt x="16572" y="4956462"/>
                </a:cubicBezTo>
                <a:cubicBezTo>
                  <a:pt x="9172" y="4924695"/>
                  <a:pt x="4643" y="4892329"/>
                  <a:pt x="3048" y="4859758"/>
                </a:cubicBezTo>
                <a:cubicBezTo>
                  <a:pt x="-7031" y="4740857"/>
                  <a:pt x="9937" y="4623614"/>
                  <a:pt x="24098" y="4506116"/>
                </a:cubicBezTo>
                <a:cubicBezTo>
                  <a:pt x="33539" y="4431228"/>
                  <a:pt x="47955" y="4355575"/>
                  <a:pt x="24098" y="4281453"/>
                </a:cubicBezTo>
                <a:cubicBezTo>
                  <a:pt x="7755" y="4229797"/>
                  <a:pt x="4120" y="4174965"/>
                  <a:pt x="13510" y="4121600"/>
                </a:cubicBezTo>
                <a:cubicBezTo>
                  <a:pt x="29342" y="4026887"/>
                  <a:pt x="32646" y="3930503"/>
                  <a:pt x="23333" y="3834935"/>
                </a:cubicBezTo>
                <a:cubicBezTo>
                  <a:pt x="17184" y="3771925"/>
                  <a:pt x="18128" y="3708417"/>
                  <a:pt x="26140" y="3645611"/>
                </a:cubicBezTo>
                <a:cubicBezTo>
                  <a:pt x="36728" y="3561155"/>
                  <a:pt x="53186" y="3475168"/>
                  <a:pt x="33156" y="3390458"/>
                </a:cubicBezTo>
                <a:cubicBezTo>
                  <a:pt x="1262" y="3255864"/>
                  <a:pt x="7641" y="3121398"/>
                  <a:pt x="20399" y="2985784"/>
                </a:cubicBezTo>
                <a:cubicBezTo>
                  <a:pt x="29967" y="2884871"/>
                  <a:pt x="40556" y="2782810"/>
                  <a:pt x="21419" y="2680748"/>
                </a:cubicBezTo>
                <a:cubicBezTo>
                  <a:pt x="13191" y="2633392"/>
                  <a:pt x="13191" y="2584964"/>
                  <a:pt x="21419" y="2537607"/>
                </a:cubicBezTo>
                <a:cubicBezTo>
                  <a:pt x="31370" y="2473819"/>
                  <a:pt x="40811" y="2410668"/>
                  <a:pt x="28053" y="2346242"/>
                </a:cubicBezTo>
                <a:cubicBezTo>
                  <a:pt x="22440" y="2318175"/>
                  <a:pt x="18230" y="2289853"/>
                  <a:pt x="15295" y="2261531"/>
                </a:cubicBezTo>
                <a:cubicBezTo>
                  <a:pt x="9452" y="2189221"/>
                  <a:pt x="11544" y="2116502"/>
                  <a:pt x="21546" y="2044651"/>
                </a:cubicBezTo>
                <a:cubicBezTo>
                  <a:pt x="31115" y="1961216"/>
                  <a:pt x="15551" y="1877270"/>
                  <a:pt x="28308" y="1794090"/>
                </a:cubicBezTo>
                <a:cubicBezTo>
                  <a:pt x="37367" y="1727100"/>
                  <a:pt x="37711" y="1659216"/>
                  <a:pt x="29329" y="1592136"/>
                </a:cubicBezTo>
                <a:cubicBezTo>
                  <a:pt x="14250" y="1465325"/>
                  <a:pt x="15193" y="1337123"/>
                  <a:pt x="32135" y="1210554"/>
                </a:cubicBezTo>
                <a:cubicBezTo>
                  <a:pt x="42597" y="1136687"/>
                  <a:pt x="48593" y="1060652"/>
                  <a:pt x="29839" y="988188"/>
                </a:cubicBezTo>
                <a:cubicBezTo>
                  <a:pt x="-14303" y="817873"/>
                  <a:pt x="11468" y="647303"/>
                  <a:pt x="29839" y="477881"/>
                </a:cubicBezTo>
                <a:cubicBezTo>
                  <a:pt x="41002" y="386894"/>
                  <a:pt x="41258" y="294898"/>
                  <a:pt x="30605" y="203847"/>
                </a:cubicBezTo>
                <a:lnTo>
                  <a:pt x="17136" y="42362"/>
                </a:lnTo>
                <a:lnTo>
                  <a:pt x="155390" y="51827"/>
                </a:lnTo>
                <a:cubicBezTo>
                  <a:pt x="380715" y="63616"/>
                  <a:pt x="606095" y="63411"/>
                  <a:pt x="831032" y="41432"/>
                </a:cubicBezTo>
                <a:cubicBezTo>
                  <a:pt x="1107234" y="18075"/>
                  <a:pt x="1384519" y="14708"/>
                  <a:pt x="1661115" y="31372"/>
                </a:cubicBezTo>
                <a:cubicBezTo>
                  <a:pt x="1911045" y="42962"/>
                  <a:pt x="2160581" y="71395"/>
                  <a:pt x="2411103" y="47120"/>
                </a:cubicBezTo>
                <a:cubicBezTo>
                  <a:pt x="2497298" y="38807"/>
                  <a:pt x="2581920" y="18689"/>
                  <a:pt x="2668707" y="14096"/>
                </a:cubicBezTo>
                <a:cubicBezTo>
                  <a:pt x="3075287" y="-7775"/>
                  <a:pt x="3480488" y="25030"/>
                  <a:pt x="3885690" y="51930"/>
                </a:cubicBezTo>
                <a:cubicBezTo>
                  <a:pt x="4033287" y="61770"/>
                  <a:pt x="4180883" y="73799"/>
                  <a:pt x="4328480" y="46900"/>
                </a:cubicBezTo>
                <a:cubicBezTo>
                  <a:pt x="4453032" y="25577"/>
                  <a:pt x="4579453" y="21181"/>
                  <a:pt x="4704949" y="33778"/>
                </a:cubicBezTo>
                <a:cubicBezTo>
                  <a:pt x="4816098" y="46376"/>
                  <a:pt x="4927939" y="49371"/>
                  <a:pt x="5039501" y="42745"/>
                </a:cubicBezTo>
                <a:cubicBezTo>
                  <a:pt x="5342568" y="15407"/>
                  <a:pt x="5645828" y="318"/>
                  <a:pt x="5949681" y="536"/>
                </a:cubicBezTo>
                <a:close/>
              </a:path>
            </a:pathLst>
          </a:custGeom>
        </p:spPr>
      </p:pic>
    </p:spTree>
    <p:extLst>
      <p:ext uri="{BB962C8B-B14F-4D97-AF65-F5344CB8AC3E}">
        <p14:creationId xmlns:p14="http://schemas.microsoft.com/office/powerpoint/2010/main" val="3505379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numbers and a red line&#10;&#10;AI-generated content may be incorrect.">
            <a:extLst>
              <a:ext uri="{FF2B5EF4-FFF2-40B4-BE49-F238E27FC236}">
                <a16:creationId xmlns:a16="http://schemas.microsoft.com/office/drawing/2014/main" id="{53B3F384-E5D6-37DB-AC2B-DF393B9C831F}"/>
              </a:ext>
            </a:extLst>
          </p:cNvPr>
          <p:cNvPicPr>
            <a:picLocks noChangeAspect="1"/>
          </p:cNvPicPr>
          <p:nvPr/>
        </p:nvPicPr>
        <p:blipFill>
          <a:blip r:embed="rId3"/>
          <a:stretch>
            <a:fillRect/>
          </a:stretch>
        </p:blipFill>
        <p:spPr>
          <a:xfrm>
            <a:off x="6464299" y="1320006"/>
            <a:ext cx="5435601" cy="4012527"/>
          </a:xfrm>
          <a:prstGeom prst="rect">
            <a:avLst/>
          </a:prstGeom>
          <a:ln>
            <a:solidFill>
              <a:schemeClr val="tx1"/>
            </a:solidFill>
          </a:ln>
        </p:spPr>
      </p:pic>
      <p:pic>
        <p:nvPicPr>
          <p:cNvPr id="4" name="Picture 3" descr="A graph with numbers and a red line&#10;&#10;AI-generated content may be incorrect.">
            <a:extLst>
              <a:ext uri="{FF2B5EF4-FFF2-40B4-BE49-F238E27FC236}">
                <a16:creationId xmlns:a16="http://schemas.microsoft.com/office/drawing/2014/main" id="{CF9600E6-86AE-F26E-5F37-9955E3437754}"/>
              </a:ext>
            </a:extLst>
          </p:cNvPr>
          <p:cNvPicPr>
            <a:picLocks noChangeAspect="1"/>
          </p:cNvPicPr>
          <p:nvPr/>
        </p:nvPicPr>
        <p:blipFill>
          <a:blip r:embed="rId4"/>
          <a:stretch>
            <a:fillRect/>
          </a:stretch>
        </p:blipFill>
        <p:spPr>
          <a:xfrm>
            <a:off x="104144" y="1320005"/>
            <a:ext cx="5991855" cy="4012527"/>
          </a:xfrm>
          <a:prstGeom prst="rect">
            <a:avLst/>
          </a:prstGeom>
          <a:ln>
            <a:solidFill>
              <a:schemeClr val="tx1"/>
            </a:solidFill>
          </a:ln>
        </p:spPr>
      </p:pic>
      <p:sp>
        <p:nvSpPr>
          <p:cNvPr id="7" name="TextBox 6">
            <a:extLst>
              <a:ext uri="{FF2B5EF4-FFF2-40B4-BE49-F238E27FC236}">
                <a16:creationId xmlns:a16="http://schemas.microsoft.com/office/drawing/2014/main" id="{66497673-9100-0687-7208-07FD8581604F}"/>
              </a:ext>
            </a:extLst>
          </p:cNvPr>
          <p:cNvSpPr txBox="1"/>
          <p:nvPr/>
        </p:nvSpPr>
        <p:spPr>
          <a:xfrm>
            <a:off x="461786" y="5537995"/>
            <a:ext cx="4735856" cy="646331"/>
          </a:xfrm>
          <a:prstGeom prst="rect">
            <a:avLst/>
          </a:prstGeom>
          <a:noFill/>
        </p:spPr>
        <p:txBody>
          <a:bodyPr wrap="square" rtlCol="0">
            <a:spAutoFit/>
          </a:bodyPr>
          <a:lstStyle/>
          <a:p>
            <a:pPr algn="ctr"/>
            <a:r>
              <a:rPr lang="en-US"/>
              <a:t>Younger Applicants</a:t>
            </a:r>
          </a:p>
          <a:p>
            <a:pPr algn="ctr"/>
            <a:r>
              <a:rPr lang="en-US"/>
              <a:t>Inquire and Actually Register</a:t>
            </a:r>
          </a:p>
        </p:txBody>
      </p:sp>
      <p:sp>
        <p:nvSpPr>
          <p:cNvPr id="8" name="TextBox 7">
            <a:extLst>
              <a:ext uri="{FF2B5EF4-FFF2-40B4-BE49-F238E27FC236}">
                <a16:creationId xmlns:a16="http://schemas.microsoft.com/office/drawing/2014/main" id="{FB2A95AA-6389-AFDD-5B64-453BAC163533}"/>
              </a:ext>
            </a:extLst>
          </p:cNvPr>
          <p:cNvSpPr txBox="1"/>
          <p:nvPr/>
        </p:nvSpPr>
        <p:spPr>
          <a:xfrm>
            <a:off x="6585857" y="5530335"/>
            <a:ext cx="5144357" cy="646331"/>
          </a:xfrm>
          <a:prstGeom prst="rect">
            <a:avLst/>
          </a:prstGeom>
          <a:noFill/>
        </p:spPr>
        <p:txBody>
          <a:bodyPr wrap="square" rtlCol="0">
            <a:spAutoFit/>
          </a:bodyPr>
          <a:lstStyle/>
          <a:p>
            <a:pPr algn="ctr"/>
            <a:r>
              <a:rPr lang="en-US"/>
              <a:t>Older Stealth Applicants</a:t>
            </a:r>
          </a:p>
          <a:p>
            <a:pPr algn="ctr"/>
            <a:r>
              <a:rPr lang="en-US"/>
              <a:t> Registered (Younger Applicants Do Not)</a:t>
            </a:r>
          </a:p>
        </p:txBody>
      </p:sp>
    </p:spTree>
    <p:extLst>
      <p:ext uri="{BB962C8B-B14F-4D97-AF65-F5344CB8AC3E}">
        <p14:creationId xmlns:p14="http://schemas.microsoft.com/office/powerpoint/2010/main" val="112240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C971E1A1-9ECA-69D9-5F47-4B82287685BE}"/>
              </a:ext>
            </a:extLst>
          </p:cNvPr>
          <p:cNvPicPr>
            <a:picLocks noChangeAspect="1"/>
          </p:cNvPicPr>
          <p:nvPr/>
        </p:nvPicPr>
        <p:blipFill>
          <a:blip r:embed="rId3"/>
          <a:stretch>
            <a:fillRect/>
          </a:stretch>
        </p:blipFill>
        <p:spPr>
          <a:xfrm>
            <a:off x="776214" y="499235"/>
            <a:ext cx="9925483" cy="5688917"/>
          </a:xfrm>
          <a:prstGeom prst="rect">
            <a:avLst/>
          </a:prstGeom>
          <a:ln>
            <a:solidFill>
              <a:schemeClr val="tx1"/>
            </a:solidFill>
          </a:ln>
        </p:spPr>
      </p:pic>
    </p:spTree>
    <p:extLst>
      <p:ext uri="{BB962C8B-B14F-4D97-AF65-F5344CB8AC3E}">
        <p14:creationId xmlns:p14="http://schemas.microsoft.com/office/powerpoint/2010/main" val="266813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ack and blue rectangles&#10;&#10;AI-generated content may be incorrect.">
            <a:extLst>
              <a:ext uri="{FF2B5EF4-FFF2-40B4-BE49-F238E27FC236}">
                <a16:creationId xmlns:a16="http://schemas.microsoft.com/office/drawing/2014/main" id="{6161D8E7-4636-8E81-47AA-F926DE4B855B}"/>
              </a:ext>
            </a:extLst>
          </p:cNvPr>
          <p:cNvPicPr>
            <a:picLocks noChangeAspect="1"/>
          </p:cNvPicPr>
          <p:nvPr/>
        </p:nvPicPr>
        <p:blipFill>
          <a:blip r:embed="rId3"/>
          <a:stretch>
            <a:fillRect/>
          </a:stretch>
        </p:blipFill>
        <p:spPr>
          <a:xfrm>
            <a:off x="1282355" y="478443"/>
            <a:ext cx="9627289" cy="5709711"/>
          </a:xfrm>
          <a:prstGeom prst="rect">
            <a:avLst/>
          </a:prstGeom>
          <a:ln>
            <a:solidFill>
              <a:schemeClr val="tx1"/>
            </a:solidFill>
          </a:ln>
        </p:spPr>
      </p:pic>
    </p:spTree>
    <p:extLst>
      <p:ext uri="{BB962C8B-B14F-4D97-AF65-F5344CB8AC3E}">
        <p14:creationId xmlns:p14="http://schemas.microsoft.com/office/powerpoint/2010/main" val="406080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444DA0-0E90-536B-EA48-96B54D4A6DB2}"/>
            </a:ext>
          </a:extLst>
        </p:cNvPr>
        <p:cNvGrpSpPr/>
        <p:nvPr/>
      </p:nvGrpSpPr>
      <p:grpSpPr>
        <a:xfrm>
          <a:off x="0" y="0"/>
          <a:ext cx="0" cy="0"/>
          <a:chOff x="0" y="0"/>
          <a:chExt cx="0" cy="0"/>
        </a:xfrm>
      </p:grpSpPr>
      <p:pic>
        <p:nvPicPr>
          <p:cNvPr id="21" name="Picture 20" descr="A diagram of a chart&#10;&#10;AI-generated content may be incorrect.">
            <a:extLst>
              <a:ext uri="{FF2B5EF4-FFF2-40B4-BE49-F238E27FC236}">
                <a16:creationId xmlns:a16="http://schemas.microsoft.com/office/drawing/2014/main" id="{C56CA3A2-E2F4-6DDB-8B26-88F353A586F1}"/>
              </a:ext>
            </a:extLst>
          </p:cNvPr>
          <p:cNvPicPr>
            <a:picLocks noChangeAspect="1"/>
          </p:cNvPicPr>
          <p:nvPr/>
        </p:nvPicPr>
        <p:blipFill>
          <a:blip r:embed="rId3"/>
          <a:stretch>
            <a:fillRect/>
          </a:stretch>
        </p:blipFill>
        <p:spPr>
          <a:xfrm>
            <a:off x="957609" y="76200"/>
            <a:ext cx="10276782" cy="6705600"/>
          </a:xfrm>
          <a:prstGeom prst="rect">
            <a:avLst/>
          </a:prstGeom>
        </p:spPr>
      </p:pic>
    </p:spTree>
    <p:extLst>
      <p:ext uri="{BB962C8B-B14F-4D97-AF65-F5344CB8AC3E}">
        <p14:creationId xmlns:p14="http://schemas.microsoft.com/office/powerpoint/2010/main" val="1606361151"/>
      </p:ext>
    </p:extLst>
  </p:cSld>
  <p:clrMapOvr>
    <a:masterClrMapping/>
  </p:clrMapOvr>
</p:sld>
</file>

<file path=ppt/theme/theme1.xml><?xml version="1.0" encoding="utf-8"?>
<a:theme xmlns:a="http://schemas.openxmlformats.org/drawingml/2006/main" name="Office 2013 - 2022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DC1935FC31054E9A7AC1EDCF78FC44" ma:contentTypeVersion="3" ma:contentTypeDescription="Create a new document." ma:contentTypeScope="" ma:versionID="44f152d25b0412d32c0012cfbfa97f6d">
  <xsd:schema xmlns:xsd="http://www.w3.org/2001/XMLSchema" xmlns:xs="http://www.w3.org/2001/XMLSchema" xmlns:p="http://schemas.microsoft.com/office/2006/metadata/properties" xmlns:ns2="f0ad6b11-9f80-49ca-a651-7012c609f2fa" targetNamespace="http://schemas.microsoft.com/office/2006/metadata/properties" ma:root="true" ma:fieldsID="ab0d491538c9724f0c5da9b731feb84d" ns2:_="">
    <xsd:import namespace="f0ad6b11-9f80-49ca-a651-7012c609f2fa"/>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ad6b11-9f80-49ca-a651-7012c609f2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04DB8B-69C6-413A-8E0F-6A734DD3F496}">
  <ds:schemaRefs>
    <ds:schemaRef ds:uri="http://schemas.microsoft.com/sharepoint/v3/contenttype/forms"/>
  </ds:schemaRefs>
</ds:datastoreItem>
</file>

<file path=customXml/itemProps2.xml><?xml version="1.0" encoding="utf-8"?>
<ds:datastoreItem xmlns:ds="http://schemas.openxmlformats.org/officeDocument/2006/customXml" ds:itemID="{F1B51B68-8599-4049-B1CE-BA0198C43DC1}">
  <ds:schemaRefs>
    <ds:schemaRef ds:uri="f0ad6b11-9f80-49ca-a651-7012c609f2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46A1631-0CAC-4A22-B53D-B08C3177214B}">
  <ds:schemaRefs>
    <ds:schemaRef ds:uri="f0ad6b11-9f80-49ca-a651-7012c609f2f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34</Slides>
  <Notes>26</Notes>
  <HiddenSlides>1</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2013 - 2022 Theme</vt:lpstr>
      <vt:lpstr>Graduate Admissions Insights</vt:lpstr>
      <vt:lpstr>From Interest to Enrollment: The Funnel </vt:lpstr>
      <vt:lpstr>How we approached it</vt:lpstr>
      <vt:lpstr>Inquiries / Stealth Applicants</vt:lpstr>
      <vt:lpstr>PowerPoint Presentation</vt:lpstr>
      <vt:lpstr>PowerPoint Presentation</vt:lpstr>
      <vt:lpstr>PowerPoint Presentation</vt:lpstr>
      <vt:lpstr>PowerPoint Presentation</vt:lpstr>
      <vt:lpstr>PowerPoint Presentation</vt:lpstr>
      <vt:lpstr>Drop off applicants</vt:lpstr>
      <vt:lpstr>Who Starts But Doesn’t Submit?  - By College</vt:lpstr>
      <vt:lpstr>PowerPoint Presentation</vt:lpstr>
      <vt:lpstr>PowerPoint Presentation</vt:lpstr>
      <vt:lpstr>Drop off applicants</vt:lpstr>
      <vt:lpstr>PowerPoint Presentation</vt:lpstr>
      <vt:lpstr>PowerPoint Presentation</vt:lpstr>
      <vt:lpstr>PowerPoint Presentation</vt:lpstr>
      <vt:lpstr>PowerPoint Presentation</vt:lpstr>
      <vt:lpstr>Understanding Applicants who get admitted but don't confirm</vt:lpstr>
      <vt:lpstr>Who Doesn’t Register After Confirming?</vt:lpstr>
      <vt:lpstr>Recommendations</vt:lpstr>
      <vt:lpstr>Hypothesis: There is identifiable data that can predict someone enrolling in graduate school at SU</vt:lpstr>
      <vt:lpstr>Technical Appendix</vt:lpstr>
      <vt:lpstr>Models/Metrics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Confirm but Don't Register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2025-05-10T20:27:09Z</dcterms:created>
  <dcterms:modified xsi:type="dcterms:W3CDTF">2025-05-14T05:02:23Z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0x010100F7DC1935FC31054E9A7AC1EDCF78FC44</vt:lpwstr>
  </property>
</Properties>
</file>