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245"/>
  </p:normalViewPr>
  <p:slideViewPr>
    <p:cSldViewPr>
      <p:cViewPr varScale="1">
        <p:scale>
          <a:sx n="120" d="100"/>
          <a:sy n="120" d="100"/>
        </p:scale>
        <p:origin x="4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895350"/>
            <a:ext cx="3143250" cy="5410200"/>
          </a:xfrm>
          <a:custGeom>
            <a:avLst/>
            <a:gdLst/>
            <a:ahLst/>
            <a:cxnLst/>
            <a:rect l="l" t="t" r="r" b="b"/>
            <a:pathLst>
              <a:path w="3143250" h="5410200">
                <a:moveTo>
                  <a:pt x="3143250" y="0"/>
                </a:moveTo>
                <a:lnTo>
                  <a:pt x="0" y="0"/>
                </a:lnTo>
                <a:lnTo>
                  <a:pt x="0" y="5410200"/>
                </a:lnTo>
                <a:lnTo>
                  <a:pt x="3143250" y="5410200"/>
                </a:lnTo>
                <a:lnTo>
                  <a:pt x="314325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846819" y="1810204"/>
            <a:ext cx="2974340" cy="424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5053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429000"/>
            <a:ext cx="7248525" cy="3429000"/>
          </a:xfrm>
          <a:custGeom>
            <a:avLst/>
            <a:gdLst/>
            <a:ahLst/>
            <a:cxnLst/>
            <a:rect l="l" t="t" r="r" b="b"/>
            <a:pathLst>
              <a:path w="7248525" h="3429000">
                <a:moveTo>
                  <a:pt x="5538470" y="0"/>
                </a:moveTo>
                <a:lnTo>
                  <a:pt x="0" y="0"/>
                </a:lnTo>
                <a:lnTo>
                  <a:pt x="0" y="3429000"/>
                </a:lnTo>
                <a:lnTo>
                  <a:pt x="6963053" y="3429000"/>
                </a:lnTo>
                <a:lnTo>
                  <a:pt x="7248525" y="2938462"/>
                </a:lnTo>
                <a:lnTo>
                  <a:pt x="5538470" y="0"/>
                </a:lnTo>
                <a:close/>
              </a:path>
            </a:pathLst>
          </a:custGeom>
          <a:solidFill>
            <a:srgbClr val="E6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659725"/>
            <a:ext cx="2234565" cy="767080"/>
          </a:xfrm>
          <a:custGeom>
            <a:avLst/>
            <a:gdLst/>
            <a:ahLst/>
            <a:cxnLst/>
            <a:rect l="l" t="t" r="r" b="b"/>
            <a:pathLst>
              <a:path w="2234565" h="767079">
                <a:moveTo>
                  <a:pt x="0" y="766678"/>
                </a:moveTo>
                <a:lnTo>
                  <a:pt x="2234241" y="766678"/>
                </a:lnTo>
                <a:lnTo>
                  <a:pt x="1817026" y="0"/>
                </a:lnTo>
                <a:lnTo>
                  <a:pt x="0" y="0"/>
                </a:lnTo>
                <a:lnTo>
                  <a:pt x="0" y="766678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41045" y="3105450"/>
            <a:ext cx="497205" cy="321310"/>
          </a:xfrm>
          <a:custGeom>
            <a:avLst/>
            <a:gdLst/>
            <a:ahLst/>
            <a:cxnLst/>
            <a:rect l="l" t="t" r="r" b="b"/>
            <a:pathLst>
              <a:path w="497204" h="321310">
                <a:moveTo>
                  <a:pt x="174683" y="320953"/>
                </a:moveTo>
                <a:lnTo>
                  <a:pt x="497111" y="320953"/>
                </a:lnTo>
                <a:lnTo>
                  <a:pt x="322423" y="0"/>
                </a:lnTo>
                <a:lnTo>
                  <a:pt x="0" y="0"/>
                </a:lnTo>
                <a:lnTo>
                  <a:pt x="174683" y="320953"/>
                </a:lnTo>
                <a:close/>
              </a:path>
            </a:pathLst>
          </a:custGeom>
          <a:solidFill>
            <a:srgbClr val="FFA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24314" y="3102936"/>
            <a:ext cx="498475" cy="323850"/>
          </a:xfrm>
          <a:custGeom>
            <a:avLst/>
            <a:gdLst/>
            <a:ahLst/>
            <a:cxnLst/>
            <a:rect l="l" t="t" r="r" b="b"/>
            <a:pathLst>
              <a:path w="498475" h="323850">
                <a:moveTo>
                  <a:pt x="175994" y="323466"/>
                </a:moveTo>
                <a:lnTo>
                  <a:pt x="498448" y="323466"/>
                </a:lnTo>
                <a:lnTo>
                  <a:pt x="322401" y="0"/>
                </a:lnTo>
                <a:lnTo>
                  <a:pt x="0" y="0"/>
                </a:lnTo>
                <a:lnTo>
                  <a:pt x="175994" y="323466"/>
                </a:lnTo>
                <a:close/>
              </a:path>
            </a:pathLst>
          </a:custGeom>
          <a:solidFill>
            <a:srgbClr val="FBC8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115138" y="3097940"/>
            <a:ext cx="2640965" cy="328930"/>
          </a:xfrm>
          <a:custGeom>
            <a:avLst/>
            <a:gdLst/>
            <a:ahLst/>
            <a:cxnLst/>
            <a:rect l="l" t="t" r="r" b="b"/>
            <a:pathLst>
              <a:path w="2640965" h="328929">
                <a:moveTo>
                  <a:pt x="178742" y="328463"/>
                </a:moveTo>
                <a:lnTo>
                  <a:pt x="2640905" y="328462"/>
                </a:lnTo>
                <a:lnTo>
                  <a:pt x="2462207" y="0"/>
                </a:lnTo>
                <a:lnTo>
                  <a:pt x="0" y="0"/>
                </a:lnTo>
                <a:lnTo>
                  <a:pt x="178742" y="328463"/>
                </a:lnTo>
                <a:close/>
              </a:path>
            </a:pathLst>
          </a:custGeom>
          <a:solidFill>
            <a:srgbClr val="1C8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19500"/>
            <a:ext cx="3967226" cy="169075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343336"/>
            <a:ext cx="5176901" cy="169075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067236"/>
            <a:ext cx="6053201" cy="16907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534" y="4381"/>
            <a:ext cx="10996930" cy="12173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769" y="1215008"/>
            <a:ext cx="5247005" cy="228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36565" y="6443756"/>
            <a:ext cx="11315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7575" y="6443756"/>
            <a:ext cx="62166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9701" y="6432980"/>
            <a:ext cx="334009" cy="222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Tahoma"/>
                <a:cs typeface="Tahoma"/>
              </a:defRPr>
            </a:lvl1pPr>
          </a:lstStyle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087" y="3820096"/>
            <a:ext cx="5240655" cy="239077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 marR="5080">
              <a:lnSpc>
                <a:spcPct val="79300"/>
              </a:lnSpc>
              <a:spcBef>
                <a:spcPts val="1595"/>
              </a:spcBef>
            </a:pPr>
            <a:r>
              <a:rPr sz="6000" b="1" spc="180" dirty="0">
                <a:latin typeface="Trebuchet MS"/>
                <a:cs typeface="Trebuchet MS"/>
              </a:rPr>
              <a:t>PACCAR </a:t>
            </a:r>
            <a:r>
              <a:rPr sz="6000" b="1" spc="55" dirty="0">
                <a:latin typeface="Trebuchet MS"/>
                <a:cs typeface="Trebuchet MS"/>
              </a:rPr>
              <a:t>INVENTORY OPTIMIZATION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6520" y="4736909"/>
            <a:ext cx="5305425" cy="125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2920" marR="368300">
              <a:lnSpc>
                <a:spcPct val="107600"/>
              </a:lnSpc>
              <a:spcBef>
                <a:spcPts val="95"/>
              </a:spcBef>
            </a:pPr>
            <a:r>
              <a:rPr sz="2150" b="1" i="1" spc="-60" dirty="0">
                <a:solidFill>
                  <a:srgbClr val="1C2939"/>
                </a:solidFill>
                <a:latin typeface="Calibri"/>
                <a:cs typeface="Calibri"/>
              </a:rPr>
              <a:t>DATA-</a:t>
            </a:r>
            <a:r>
              <a:rPr sz="2150" b="1" i="1" dirty="0">
                <a:solidFill>
                  <a:srgbClr val="1C2939"/>
                </a:solidFill>
                <a:latin typeface="Calibri"/>
                <a:cs typeface="Calibri"/>
              </a:rPr>
              <a:t>DRIVEN</a:t>
            </a:r>
            <a:r>
              <a:rPr sz="2150" b="1" i="1" spc="75" dirty="0">
                <a:solidFill>
                  <a:srgbClr val="1C2939"/>
                </a:solidFill>
                <a:latin typeface="Calibri"/>
                <a:cs typeface="Calibri"/>
              </a:rPr>
              <a:t> </a:t>
            </a:r>
            <a:r>
              <a:rPr sz="2150" b="1" i="1" dirty="0">
                <a:solidFill>
                  <a:srgbClr val="1C2939"/>
                </a:solidFill>
                <a:latin typeface="Calibri"/>
                <a:cs typeface="Calibri"/>
              </a:rPr>
              <a:t>SOLUTION</a:t>
            </a:r>
            <a:r>
              <a:rPr sz="2150" b="1" i="1" spc="80" dirty="0">
                <a:solidFill>
                  <a:srgbClr val="1C2939"/>
                </a:solidFill>
                <a:latin typeface="Calibri"/>
                <a:cs typeface="Calibri"/>
              </a:rPr>
              <a:t> </a:t>
            </a:r>
            <a:r>
              <a:rPr sz="2150" b="1" i="1" dirty="0">
                <a:solidFill>
                  <a:srgbClr val="1C2939"/>
                </a:solidFill>
                <a:latin typeface="Calibri"/>
                <a:cs typeface="Calibri"/>
              </a:rPr>
              <a:t>TO</a:t>
            </a:r>
            <a:r>
              <a:rPr sz="2150" b="1" i="1" spc="135" dirty="0">
                <a:solidFill>
                  <a:srgbClr val="1C2939"/>
                </a:solidFill>
                <a:latin typeface="Calibri"/>
                <a:cs typeface="Calibri"/>
              </a:rPr>
              <a:t> </a:t>
            </a:r>
            <a:r>
              <a:rPr sz="2150" b="1" i="1" spc="-10" dirty="0">
                <a:solidFill>
                  <a:srgbClr val="1C2939"/>
                </a:solidFill>
                <a:latin typeface="Calibri"/>
                <a:cs typeface="Calibri"/>
              </a:rPr>
              <a:t>OPTIMIZE </a:t>
            </a:r>
            <a:r>
              <a:rPr sz="2150" b="1" i="1" dirty="0">
                <a:solidFill>
                  <a:srgbClr val="1C2939"/>
                </a:solidFill>
                <a:latin typeface="Calibri"/>
                <a:cs typeface="Calibri"/>
              </a:rPr>
              <a:t>INVENTORY</a:t>
            </a:r>
            <a:r>
              <a:rPr sz="2150" b="1" i="1" spc="-75" dirty="0">
                <a:solidFill>
                  <a:srgbClr val="1C2939"/>
                </a:solidFill>
                <a:latin typeface="Calibri"/>
                <a:cs typeface="Calibri"/>
              </a:rPr>
              <a:t> </a:t>
            </a:r>
            <a:r>
              <a:rPr sz="2150" b="1" i="1" dirty="0">
                <a:solidFill>
                  <a:srgbClr val="1C2939"/>
                </a:solidFill>
                <a:latin typeface="Calibri"/>
                <a:cs typeface="Calibri"/>
              </a:rPr>
              <a:t>AT</a:t>
            </a:r>
            <a:r>
              <a:rPr sz="2150" b="1" i="1" spc="-10" dirty="0">
                <a:solidFill>
                  <a:srgbClr val="1C2939"/>
                </a:solidFill>
                <a:latin typeface="Calibri"/>
                <a:cs typeface="Calibri"/>
              </a:rPr>
              <a:t> </a:t>
            </a:r>
            <a:r>
              <a:rPr sz="2150" b="1" i="1" dirty="0">
                <a:solidFill>
                  <a:srgbClr val="1C2939"/>
                </a:solidFill>
                <a:latin typeface="Calibri"/>
                <a:cs typeface="Calibri"/>
              </a:rPr>
              <a:t>PACCAR</a:t>
            </a:r>
            <a:r>
              <a:rPr sz="2150" b="1" i="1" spc="60" dirty="0">
                <a:solidFill>
                  <a:srgbClr val="1C2939"/>
                </a:solidFill>
                <a:latin typeface="Calibri"/>
                <a:cs typeface="Calibri"/>
              </a:rPr>
              <a:t> </a:t>
            </a:r>
            <a:r>
              <a:rPr sz="2150" b="1" i="1" spc="-10" dirty="0">
                <a:solidFill>
                  <a:srgbClr val="1C2939"/>
                </a:solidFill>
                <a:latin typeface="Calibri"/>
                <a:cs typeface="Calibri"/>
              </a:rPr>
              <a:t>PARTS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1650" spc="50" dirty="0">
                <a:solidFill>
                  <a:srgbClr val="1C2939"/>
                </a:solidFill>
                <a:latin typeface="Lucida Sans Unicode"/>
                <a:cs typeface="Lucida Sans Unicode"/>
              </a:rPr>
              <a:t>Presented</a:t>
            </a:r>
            <a:r>
              <a:rPr sz="1650" spc="-40" dirty="0">
                <a:solidFill>
                  <a:srgbClr val="1C2939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C2939"/>
                </a:solidFill>
                <a:latin typeface="Lucida Sans Unicode"/>
                <a:cs typeface="Lucida Sans Unicode"/>
              </a:rPr>
              <a:t>By</a:t>
            </a:r>
            <a:r>
              <a:rPr sz="1650" spc="10" dirty="0">
                <a:solidFill>
                  <a:srgbClr val="1C2939"/>
                </a:solidFill>
                <a:latin typeface="Lucida Sans Unicode"/>
                <a:cs typeface="Lucida Sans Unicode"/>
              </a:rPr>
              <a:t> </a:t>
            </a:r>
            <a:r>
              <a:rPr sz="1650" spc="-180" dirty="0">
                <a:solidFill>
                  <a:srgbClr val="1C2939"/>
                </a:solidFill>
                <a:latin typeface="Lucida Sans Unicode"/>
                <a:cs typeface="Lucida Sans Unicode"/>
              </a:rPr>
              <a:t>:</a:t>
            </a:r>
            <a:r>
              <a:rPr sz="1650" spc="-20" dirty="0">
                <a:solidFill>
                  <a:srgbClr val="1C2939"/>
                </a:solidFill>
                <a:latin typeface="Lucida Sans Unicode"/>
                <a:cs typeface="Lucida Sans Unicode"/>
              </a:rPr>
              <a:t> </a:t>
            </a:r>
            <a:r>
              <a:rPr sz="1650" spc="50" dirty="0">
                <a:solidFill>
                  <a:srgbClr val="1C2939"/>
                </a:solidFill>
                <a:latin typeface="Lucida Sans Unicode"/>
                <a:cs typeface="Lucida Sans Unicode"/>
              </a:rPr>
              <a:t>Sandeep,</a:t>
            </a:r>
            <a:r>
              <a:rPr sz="1650" spc="10" dirty="0">
                <a:solidFill>
                  <a:srgbClr val="1C2939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C2939"/>
                </a:solidFill>
                <a:latin typeface="Lucida Sans Unicode"/>
                <a:cs typeface="Lucida Sans Unicode"/>
              </a:rPr>
              <a:t>Patra,</a:t>
            </a:r>
            <a:r>
              <a:rPr sz="1650" spc="-75" dirty="0">
                <a:solidFill>
                  <a:srgbClr val="1C2939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1C2939"/>
                </a:solidFill>
                <a:latin typeface="Lucida Sans Unicode"/>
                <a:cs typeface="Lucida Sans Unicode"/>
              </a:rPr>
              <a:t>Jayathi,</a:t>
            </a:r>
            <a:r>
              <a:rPr sz="1650" spc="-70" dirty="0">
                <a:solidFill>
                  <a:srgbClr val="1C2939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C2939"/>
                </a:solidFill>
                <a:latin typeface="Lucida Sans Unicode"/>
                <a:cs typeface="Lucida Sans Unicode"/>
              </a:rPr>
              <a:t>Thao,</a:t>
            </a:r>
            <a:r>
              <a:rPr sz="1650" spc="5" dirty="0">
                <a:solidFill>
                  <a:srgbClr val="1C2939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1C2939"/>
                </a:solidFill>
                <a:latin typeface="Lucida Sans Unicode"/>
                <a:cs typeface="Lucida Sans Unicode"/>
              </a:rPr>
              <a:t>Uyen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0049" y="6334125"/>
            <a:ext cx="6512559" cy="523875"/>
          </a:xfrm>
          <a:custGeom>
            <a:avLst/>
            <a:gdLst/>
            <a:ahLst/>
            <a:cxnLst/>
            <a:rect l="l" t="t" r="r" b="b"/>
            <a:pathLst>
              <a:path w="6512559" h="523875">
                <a:moveTo>
                  <a:pt x="6511950" y="0"/>
                </a:moveTo>
                <a:lnTo>
                  <a:pt x="44475" y="0"/>
                </a:lnTo>
                <a:lnTo>
                  <a:pt x="44475" y="436740"/>
                </a:lnTo>
                <a:lnTo>
                  <a:pt x="0" y="523875"/>
                </a:lnTo>
                <a:lnTo>
                  <a:pt x="44475" y="523875"/>
                </a:lnTo>
                <a:lnTo>
                  <a:pt x="6511950" y="523875"/>
                </a:lnTo>
                <a:lnTo>
                  <a:pt x="6511950" y="38100"/>
                </a:lnTo>
                <a:lnTo>
                  <a:pt x="6511950" y="0"/>
                </a:lnTo>
                <a:close/>
              </a:path>
            </a:pathLst>
          </a:custGeom>
          <a:solidFill>
            <a:srgbClr val="205F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215" y="176149"/>
            <a:ext cx="86131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20" dirty="0"/>
              <a:t>Our</a:t>
            </a:r>
            <a:r>
              <a:rPr sz="3200" spc="-275" dirty="0"/>
              <a:t> </a:t>
            </a:r>
            <a:r>
              <a:rPr sz="3200" spc="-165" dirty="0"/>
              <a:t>Solution:</a:t>
            </a:r>
            <a:r>
              <a:rPr sz="3200" spc="-295" dirty="0"/>
              <a:t> </a:t>
            </a:r>
            <a:r>
              <a:rPr sz="3200" spc="-195" dirty="0"/>
              <a:t>Predictive</a:t>
            </a:r>
            <a:r>
              <a:rPr sz="3200" spc="-270" dirty="0"/>
              <a:t> </a:t>
            </a:r>
            <a:r>
              <a:rPr sz="3200" spc="-95" dirty="0"/>
              <a:t>Model</a:t>
            </a:r>
            <a:r>
              <a:rPr sz="3200" spc="-285" dirty="0"/>
              <a:t> </a:t>
            </a:r>
            <a:r>
              <a:rPr sz="3200" spc="-235" dirty="0"/>
              <a:t>for</a:t>
            </a:r>
            <a:r>
              <a:rPr sz="3200" spc="-275" dirty="0"/>
              <a:t> </a:t>
            </a:r>
            <a:r>
              <a:rPr sz="3200" spc="-185" dirty="0"/>
              <a:t>Proactive</a:t>
            </a:r>
            <a:r>
              <a:rPr sz="3200" spc="-265" dirty="0"/>
              <a:t> </a:t>
            </a:r>
            <a:r>
              <a:rPr sz="3200" spc="-125" dirty="0"/>
              <a:t>Ordering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77150" y="2971800"/>
            <a:ext cx="4029075" cy="2914650"/>
          </a:xfrm>
          <a:custGeom>
            <a:avLst/>
            <a:gdLst/>
            <a:ahLst/>
            <a:cxnLst/>
            <a:rect l="l" t="t" r="r" b="b"/>
            <a:pathLst>
              <a:path w="4029075" h="2914650">
                <a:moveTo>
                  <a:pt x="0" y="2914650"/>
                </a:moveTo>
                <a:lnTo>
                  <a:pt x="4029075" y="2914650"/>
                </a:lnTo>
                <a:lnTo>
                  <a:pt x="4029075" y="0"/>
                </a:lnTo>
                <a:lnTo>
                  <a:pt x="0" y="0"/>
                </a:lnTo>
                <a:lnTo>
                  <a:pt x="0" y="29146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4940" y="2864675"/>
            <a:ext cx="3858260" cy="21723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4"/>
              </a:spcBef>
            </a:pPr>
            <a:r>
              <a:rPr sz="2150" b="1" spc="-10" dirty="0">
                <a:solidFill>
                  <a:srgbClr val="163D63"/>
                </a:solidFill>
                <a:latin typeface="Tahoma"/>
                <a:cs typeface="Tahoma"/>
              </a:rPr>
              <a:t>Example: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sz="2150" spc="-65" dirty="0">
                <a:latin typeface="Tahoma"/>
                <a:cs typeface="Tahoma"/>
              </a:rPr>
              <a:t>Item: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60" dirty="0">
                <a:latin typeface="Tahoma"/>
                <a:cs typeface="Tahoma"/>
              </a:rPr>
              <a:t>A</a:t>
            </a:r>
            <a:endParaRPr sz="2150">
              <a:latin typeface="Tahoma"/>
              <a:cs typeface="Tahoma"/>
            </a:endParaRPr>
          </a:p>
          <a:p>
            <a:pPr marL="914400" marR="5080">
              <a:lnSpc>
                <a:spcPct val="131000"/>
              </a:lnSpc>
            </a:pPr>
            <a:r>
              <a:rPr sz="2150" spc="-105" dirty="0">
                <a:latin typeface="Tahoma"/>
                <a:cs typeface="Tahoma"/>
              </a:rPr>
              <a:t>RHIT</a:t>
            </a:r>
            <a:r>
              <a:rPr sz="2150" spc="-16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Probability</a:t>
            </a:r>
            <a:r>
              <a:rPr sz="2150" spc="-90" dirty="0">
                <a:latin typeface="Tahoma"/>
                <a:cs typeface="Tahoma"/>
              </a:rPr>
              <a:t> </a:t>
            </a:r>
            <a:r>
              <a:rPr sz="2150" spc="-409" dirty="0">
                <a:latin typeface="Tahoma"/>
                <a:cs typeface="Tahoma"/>
              </a:rPr>
              <a:t>=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55% </a:t>
            </a:r>
            <a:r>
              <a:rPr sz="2150" spc="-20" dirty="0">
                <a:latin typeface="Tahoma"/>
                <a:cs typeface="Tahoma"/>
              </a:rPr>
              <a:t>Coverage</a:t>
            </a:r>
            <a:r>
              <a:rPr sz="2150" spc="-155" dirty="0">
                <a:latin typeface="Tahoma"/>
                <a:cs typeface="Tahoma"/>
              </a:rPr>
              <a:t> </a:t>
            </a:r>
            <a:r>
              <a:rPr sz="2150" spc="-409" dirty="0">
                <a:latin typeface="Tahoma"/>
                <a:cs typeface="Tahoma"/>
              </a:rPr>
              <a:t>=</a:t>
            </a:r>
            <a:r>
              <a:rPr sz="2150" spc="-160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12</a:t>
            </a:r>
            <a:r>
              <a:rPr sz="2150" spc="-16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days </a:t>
            </a:r>
            <a:r>
              <a:rPr sz="2150" dirty="0">
                <a:latin typeface="Tahoma"/>
                <a:cs typeface="Tahoma"/>
              </a:rPr>
              <a:t>Supplier</a:t>
            </a:r>
            <a:r>
              <a:rPr sz="2150" spc="-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reliability</a:t>
            </a:r>
            <a:r>
              <a:rPr sz="2150" spc="-125" dirty="0">
                <a:latin typeface="Tahoma"/>
                <a:cs typeface="Tahoma"/>
              </a:rPr>
              <a:t> </a:t>
            </a:r>
            <a:r>
              <a:rPr sz="2150" spc="-409" dirty="0">
                <a:latin typeface="Tahoma"/>
                <a:cs typeface="Tahoma"/>
              </a:rPr>
              <a:t>=</a:t>
            </a:r>
            <a:r>
              <a:rPr sz="2150" spc="-7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Low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4940" y="5537200"/>
            <a:ext cx="14052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150" spc="-860" dirty="0">
                <a:latin typeface="Tahoma"/>
                <a:cs typeface="Tahoma"/>
              </a:rPr>
              <a:t>→</a:t>
            </a:r>
            <a:r>
              <a:rPr sz="2150" spc="-190" dirty="0">
                <a:latin typeface="Tahoma"/>
                <a:cs typeface="Tahoma"/>
              </a:rPr>
              <a:t> </a:t>
            </a:r>
            <a:r>
              <a:rPr sz="2150" spc="-70" dirty="0">
                <a:latin typeface="Tahoma"/>
                <a:cs typeface="Tahoma"/>
              </a:rPr>
              <a:t>Triggered: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0" y="5457825"/>
            <a:ext cx="728662" cy="5953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70668" y="5537200"/>
            <a:ext cx="15830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150" dirty="0">
                <a:latin typeface="Tahoma"/>
                <a:cs typeface="Tahoma"/>
              </a:rPr>
              <a:t>Order</a:t>
            </a:r>
            <a:r>
              <a:rPr sz="2150" spc="-190" dirty="0">
                <a:latin typeface="Tahoma"/>
                <a:cs typeface="Tahoma"/>
              </a:rPr>
              <a:t> </a:t>
            </a:r>
            <a:r>
              <a:rPr sz="2150" spc="-55" dirty="0">
                <a:latin typeface="Tahoma"/>
                <a:cs typeface="Tahoma"/>
              </a:rPr>
              <a:t>TODAY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597" y="4146039"/>
            <a:ext cx="5991002" cy="19472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7697" y="904980"/>
            <a:ext cx="6703695" cy="292417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60"/>
              </a:spcBef>
            </a:pPr>
            <a:r>
              <a:rPr sz="2400" b="1" spc="-114" dirty="0">
                <a:solidFill>
                  <a:srgbClr val="163D63"/>
                </a:solidFill>
                <a:latin typeface="Tahoma"/>
                <a:cs typeface="Tahoma"/>
              </a:rPr>
              <a:t>Model</a:t>
            </a:r>
            <a:r>
              <a:rPr sz="2400" b="1" spc="-185" dirty="0">
                <a:solidFill>
                  <a:srgbClr val="163D63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163D63"/>
                </a:solidFill>
                <a:latin typeface="Tahoma"/>
                <a:cs typeface="Tahoma"/>
              </a:rPr>
              <a:t>Objective</a:t>
            </a:r>
            <a:endParaRPr sz="2400">
              <a:latin typeface="Tahoma"/>
              <a:cs typeface="Tahoma"/>
            </a:endParaRPr>
          </a:p>
          <a:p>
            <a:pPr marL="388620" indent="-285750">
              <a:lnSpc>
                <a:spcPts val="2500"/>
              </a:lnSpc>
              <a:spcBef>
                <a:spcPts val="1195"/>
              </a:spcBef>
              <a:buFont typeface="Arial MT"/>
              <a:buChar char="•"/>
              <a:tabLst>
                <a:tab pos="388620" algn="l"/>
              </a:tabLst>
            </a:pPr>
            <a:r>
              <a:rPr sz="2100" dirty="0">
                <a:latin typeface="Tahoma"/>
                <a:cs typeface="Tahoma"/>
              </a:rPr>
              <a:t>Predicts</a:t>
            </a:r>
            <a:r>
              <a:rPr sz="2100" spc="-185" dirty="0">
                <a:latin typeface="Tahoma"/>
                <a:cs typeface="Tahoma"/>
              </a:rPr>
              <a:t> </a:t>
            </a:r>
            <a:r>
              <a:rPr sz="2100" spc="-35" dirty="0">
                <a:latin typeface="Tahoma"/>
                <a:cs typeface="Tahoma"/>
              </a:rPr>
              <a:t>whether</a:t>
            </a:r>
            <a:r>
              <a:rPr sz="2100" spc="-15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</a:t>
            </a:r>
            <a:r>
              <a:rPr sz="2100" spc="-200" dirty="0">
                <a:latin typeface="Tahoma"/>
                <a:cs typeface="Tahoma"/>
              </a:rPr>
              <a:t> </a:t>
            </a:r>
            <a:r>
              <a:rPr sz="2100" spc="-125" dirty="0">
                <a:latin typeface="Tahoma"/>
                <a:cs typeface="Tahoma"/>
              </a:rPr>
              <a:t>RHIT</a:t>
            </a:r>
            <a:r>
              <a:rPr sz="2100" spc="-16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will</a:t>
            </a:r>
            <a:r>
              <a:rPr sz="2100" spc="-14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occur</a:t>
            </a:r>
            <a:r>
              <a:rPr sz="2100" spc="-150" dirty="0">
                <a:latin typeface="Tahoma"/>
                <a:cs typeface="Tahoma"/>
              </a:rPr>
              <a:t> </a:t>
            </a:r>
            <a:r>
              <a:rPr sz="2100" spc="-35" dirty="0">
                <a:latin typeface="Tahoma"/>
                <a:cs typeface="Tahoma"/>
              </a:rPr>
              <a:t>(rhit_label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-415" dirty="0">
                <a:latin typeface="Tahoma"/>
                <a:cs typeface="Tahoma"/>
              </a:rPr>
              <a:t>=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1)</a:t>
            </a:r>
            <a:endParaRPr sz="2100">
              <a:latin typeface="Tahoma"/>
              <a:cs typeface="Tahoma"/>
            </a:endParaRPr>
          </a:p>
          <a:p>
            <a:pPr marL="389255" marR="287020" indent="-286385">
              <a:lnSpc>
                <a:spcPts val="2550"/>
              </a:lnSpc>
              <a:spcBef>
                <a:spcPts val="40"/>
              </a:spcBef>
              <a:buFont typeface="Arial MT"/>
              <a:buChar char="•"/>
              <a:tabLst>
                <a:tab pos="389255" algn="l"/>
              </a:tabLst>
            </a:pPr>
            <a:r>
              <a:rPr sz="2100" dirty="0">
                <a:latin typeface="Tahoma"/>
                <a:cs typeface="Tahoma"/>
              </a:rPr>
              <a:t>Uses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Gradient</a:t>
            </a:r>
            <a:r>
              <a:rPr sz="2100" spc="-24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Boosting</a:t>
            </a:r>
            <a:r>
              <a:rPr sz="2100" spc="-200" dirty="0">
                <a:latin typeface="Tahoma"/>
                <a:cs typeface="Tahoma"/>
              </a:rPr>
              <a:t> </a:t>
            </a:r>
            <a:r>
              <a:rPr sz="2100" spc="-30" dirty="0">
                <a:latin typeface="Tahoma"/>
                <a:cs typeface="Tahoma"/>
              </a:rPr>
              <a:t>with</a:t>
            </a:r>
            <a:r>
              <a:rPr sz="2100" spc="-200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inventory</a:t>
            </a:r>
            <a:r>
              <a:rPr sz="2100" spc="-204" dirty="0">
                <a:latin typeface="Tahoma"/>
                <a:cs typeface="Tahoma"/>
              </a:rPr>
              <a:t> </a:t>
            </a:r>
            <a:r>
              <a:rPr sz="2100" spc="-45" dirty="0">
                <a:latin typeface="Tahoma"/>
                <a:cs typeface="Tahoma"/>
              </a:rPr>
              <a:t>,</a:t>
            </a:r>
            <a:r>
              <a:rPr sz="2100" spc="-155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supplier,</a:t>
            </a:r>
            <a:r>
              <a:rPr sz="2100" spc="-150" dirty="0">
                <a:latin typeface="Tahoma"/>
                <a:cs typeface="Tahoma"/>
              </a:rPr>
              <a:t> </a:t>
            </a:r>
            <a:r>
              <a:rPr sz="2100" spc="-25" dirty="0">
                <a:latin typeface="Tahoma"/>
                <a:cs typeface="Tahoma"/>
              </a:rPr>
              <a:t>and </a:t>
            </a:r>
            <a:r>
              <a:rPr sz="2100" dirty="0">
                <a:latin typeface="Tahoma"/>
                <a:cs typeface="Tahoma"/>
              </a:rPr>
              <a:t>demand</a:t>
            </a:r>
            <a:r>
              <a:rPr sz="2100" spc="-24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signals</a:t>
            </a:r>
            <a:endParaRPr sz="2100">
              <a:latin typeface="Tahoma"/>
              <a:cs typeface="Tahoma"/>
            </a:endParaRPr>
          </a:p>
          <a:p>
            <a:pPr marL="846455" lvl="1" indent="-285750">
              <a:lnSpc>
                <a:spcPts val="2465"/>
              </a:lnSpc>
              <a:buFont typeface="Courier New"/>
              <a:buChar char="o"/>
              <a:tabLst>
                <a:tab pos="846455" algn="l"/>
              </a:tabLst>
            </a:pPr>
            <a:r>
              <a:rPr sz="2100" spc="-114" dirty="0">
                <a:latin typeface="Tahoma"/>
                <a:cs typeface="Tahoma"/>
              </a:rPr>
              <a:t>Trigger</a:t>
            </a:r>
            <a:r>
              <a:rPr sz="2100" spc="-19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action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when:</a:t>
            </a:r>
            <a:endParaRPr sz="2100">
              <a:latin typeface="Tahoma"/>
              <a:cs typeface="Tahoma"/>
            </a:endParaRPr>
          </a:p>
          <a:p>
            <a:pPr marL="1017905">
              <a:lnSpc>
                <a:spcPct val="100000"/>
              </a:lnSpc>
              <a:spcBef>
                <a:spcPts val="55"/>
              </a:spcBef>
            </a:pPr>
            <a:r>
              <a:rPr sz="2000" spc="-20" dirty="0">
                <a:latin typeface="Tahoma"/>
                <a:cs typeface="Tahoma"/>
              </a:rPr>
              <a:t>Low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coverage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spc="-90" dirty="0">
                <a:latin typeface="Tahoma"/>
                <a:cs typeface="Tahoma"/>
              </a:rPr>
              <a:t>(e.g.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spc="-380" dirty="0">
                <a:latin typeface="Tahoma"/>
                <a:cs typeface="Tahoma"/>
              </a:rPr>
              <a:t>&lt;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14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days)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-380" dirty="0">
                <a:latin typeface="Tahoma"/>
                <a:cs typeface="Tahoma"/>
              </a:rPr>
              <a:t>+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high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-110" dirty="0">
                <a:latin typeface="Tahoma"/>
                <a:cs typeface="Tahoma"/>
              </a:rPr>
              <a:t>RHIT</a:t>
            </a:r>
            <a:r>
              <a:rPr sz="2000" spc="-2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probability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400" b="1" spc="-110" dirty="0">
                <a:solidFill>
                  <a:srgbClr val="163D63"/>
                </a:solidFill>
                <a:latin typeface="Tahoma"/>
                <a:cs typeface="Tahoma"/>
              </a:rPr>
              <a:t>Action</a:t>
            </a:r>
            <a:r>
              <a:rPr sz="2400" b="1" spc="-180" dirty="0">
                <a:solidFill>
                  <a:srgbClr val="163D63"/>
                </a:solidFill>
                <a:latin typeface="Tahoma"/>
                <a:cs typeface="Tahoma"/>
              </a:rPr>
              <a:t> </a:t>
            </a:r>
            <a:r>
              <a:rPr sz="2400" b="1" spc="-140" dirty="0">
                <a:solidFill>
                  <a:srgbClr val="163D63"/>
                </a:solidFill>
                <a:latin typeface="Tahoma"/>
                <a:cs typeface="Tahoma"/>
              </a:rPr>
              <a:t>Threshold</a:t>
            </a:r>
            <a:r>
              <a:rPr sz="2400" b="1" spc="-114" dirty="0">
                <a:solidFill>
                  <a:srgbClr val="163D63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163D63"/>
                </a:solidFill>
                <a:latin typeface="Tahoma"/>
                <a:cs typeface="Tahoma"/>
              </a:rPr>
              <a:t>Table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8175" y="790575"/>
            <a:ext cx="11372850" cy="57150"/>
            <a:chOff x="638175" y="790575"/>
            <a:chExt cx="11372850" cy="57150"/>
          </a:xfrm>
        </p:grpSpPr>
        <p:sp>
          <p:nvSpPr>
            <p:cNvPr id="11" name="object 11"/>
            <p:cNvSpPr/>
            <p:nvPr/>
          </p:nvSpPr>
          <p:spPr>
            <a:xfrm>
              <a:off x="647700" y="800100"/>
              <a:ext cx="11353800" cy="38100"/>
            </a:xfrm>
            <a:custGeom>
              <a:avLst/>
              <a:gdLst/>
              <a:ahLst/>
              <a:cxnLst/>
              <a:rect l="l" t="t" r="r" b="b"/>
              <a:pathLst>
                <a:path w="11353800" h="38100">
                  <a:moveTo>
                    <a:pt x="11353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353800" y="38100"/>
                  </a:lnTo>
                  <a:lnTo>
                    <a:pt x="1135380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700" y="800100"/>
              <a:ext cx="11353800" cy="38100"/>
            </a:xfrm>
            <a:custGeom>
              <a:avLst/>
              <a:gdLst/>
              <a:ahLst/>
              <a:cxnLst/>
              <a:rect l="l" t="t" r="r" b="b"/>
              <a:pathLst>
                <a:path w="11353800" h="38100">
                  <a:moveTo>
                    <a:pt x="0" y="38100"/>
                  </a:moveTo>
                  <a:lnTo>
                    <a:pt x="11353800" y="38100"/>
                  </a:lnTo>
                  <a:lnTo>
                    <a:pt x="1135380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6/2/2025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75" dirty="0"/>
              <a:t> </a:t>
            </a:r>
            <a:r>
              <a:rPr spc="-10" dirty="0"/>
              <a:t>PACCAR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0675" y="2351240"/>
            <a:ext cx="3730625" cy="777875"/>
            <a:chOff x="1570675" y="2351240"/>
            <a:chExt cx="3730625" cy="777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0675" y="2351240"/>
              <a:ext cx="1625975" cy="6270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8875" y="2360784"/>
              <a:ext cx="1196551" cy="2932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4699" y="2571686"/>
              <a:ext cx="1795526" cy="3762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4699" y="2752661"/>
              <a:ext cx="1986026" cy="37623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412871" y="2254948"/>
            <a:ext cx="1779270" cy="76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Accuracy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Accuracy</a:t>
            </a:r>
            <a:r>
              <a:rPr sz="1200" spc="-3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of</a:t>
            </a:r>
            <a:r>
              <a:rPr sz="1200" spc="-25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“High</a:t>
            </a:r>
            <a:r>
              <a:rPr sz="1200" spc="-7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Risk”</a:t>
            </a:r>
            <a:endParaRPr sz="1200">
              <a:latin typeface="Franklin Gothic Medium"/>
              <a:cs typeface="Franklin Gothic Medium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and</a:t>
            </a:r>
            <a:r>
              <a:rPr sz="1200" spc="-2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“Low</a:t>
            </a:r>
            <a:r>
              <a:rPr sz="1200" spc="1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Risk”</a:t>
            </a:r>
            <a:r>
              <a:rPr sz="1200" spc="-4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Predictions</a:t>
            </a:r>
            <a:endParaRPr sz="1200">
              <a:latin typeface="Franklin Gothic Medium"/>
              <a:cs typeface="Franklin Gothic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9884" y="3438525"/>
            <a:ext cx="3530600" cy="1852930"/>
            <a:chOff x="1579884" y="3438525"/>
            <a:chExt cx="3530600" cy="18529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84" y="3951573"/>
              <a:ext cx="997872" cy="636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0250" y="3438525"/>
              <a:ext cx="1747901" cy="18526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9450" y="3762311"/>
              <a:ext cx="1633601" cy="7096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4700" y="4171886"/>
              <a:ext cx="1023937" cy="3857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5275" y="4171886"/>
              <a:ext cx="290512" cy="3857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62425" y="4171886"/>
              <a:ext cx="852487" cy="3857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1550" y="4171886"/>
              <a:ext cx="328612" cy="3857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4700" y="4352861"/>
              <a:ext cx="966787" cy="38576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209675" y="1371536"/>
            <a:ext cx="2310130" cy="1753235"/>
            <a:chOff x="1209675" y="1371536"/>
            <a:chExt cx="2310130" cy="1753235"/>
          </a:xfrm>
        </p:grpSpPr>
        <p:sp>
          <p:nvSpPr>
            <p:cNvPr id="18" name="object 18"/>
            <p:cNvSpPr/>
            <p:nvPr/>
          </p:nvSpPr>
          <p:spPr>
            <a:xfrm>
              <a:off x="3276600" y="2152650"/>
              <a:ext cx="28575" cy="971550"/>
            </a:xfrm>
            <a:custGeom>
              <a:avLst/>
              <a:gdLst/>
              <a:ahLst/>
              <a:cxnLst/>
              <a:rect l="l" t="t" r="r" b="b"/>
              <a:pathLst>
                <a:path w="28575" h="971550">
                  <a:moveTo>
                    <a:pt x="28575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28575" y="97155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675" y="1371536"/>
              <a:ext cx="2309876" cy="103346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12871" y="3861498"/>
            <a:ext cx="1555750" cy="76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Precision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Accuracy</a:t>
            </a:r>
            <a:r>
              <a:rPr sz="1200" spc="-25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of</a:t>
            </a:r>
            <a:r>
              <a:rPr sz="1200" spc="1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“High</a:t>
            </a:r>
            <a:r>
              <a:rPr sz="1200" spc="-7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Risk”</a:t>
            </a:r>
            <a:endParaRPr sz="1200">
              <a:latin typeface="Franklin Gothic Medium"/>
              <a:cs typeface="Franklin Gothic Medium"/>
            </a:endParaRPr>
          </a:p>
          <a:p>
            <a:pPr marL="12700">
              <a:lnSpc>
                <a:spcPts val="1435"/>
              </a:lnSpc>
            </a:pPr>
            <a:r>
              <a:rPr sz="1200" spc="-1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Predictions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76600" y="3762375"/>
            <a:ext cx="28575" cy="971550"/>
          </a:xfrm>
          <a:custGeom>
            <a:avLst/>
            <a:gdLst/>
            <a:ahLst/>
            <a:cxnLst/>
            <a:rect l="l" t="t" r="r" b="b"/>
            <a:pathLst>
              <a:path w="28575" h="971550">
                <a:moveTo>
                  <a:pt x="28575" y="0"/>
                </a:moveTo>
                <a:lnTo>
                  <a:pt x="0" y="0"/>
                </a:lnTo>
                <a:lnTo>
                  <a:pt x="0" y="971550"/>
                </a:lnTo>
                <a:lnTo>
                  <a:pt x="28575" y="971550"/>
                </a:lnTo>
                <a:lnTo>
                  <a:pt x="285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95678" y="1509013"/>
            <a:ext cx="1711960" cy="320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747474"/>
                </a:solidFill>
                <a:latin typeface="Franklin Gothic Medium"/>
                <a:cs typeface="Franklin Gothic Medium"/>
              </a:rPr>
              <a:t>Baseline</a:t>
            </a:r>
            <a:endParaRPr sz="3600">
              <a:latin typeface="Franklin Gothic Medium"/>
              <a:cs typeface="Franklin Gothic Medium"/>
            </a:endParaRPr>
          </a:p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6600" spc="-25" dirty="0">
                <a:solidFill>
                  <a:srgbClr val="747474"/>
                </a:solidFill>
                <a:latin typeface="Franklin Gothic Medium"/>
                <a:cs typeface="Franklin Gothic Medium"/>
              </a:rPr>
              <a:t>67%</a:t>
            </a:r>
            <a:endParaRPr sz="6600">
              <a:latin typeface="Franklin Gothic Medium"/>
              <a:cs typeface="Franklin Gothic Medium"/>
            </a:endParaRPr>
          </a:p>
          <a:p>
            <a:pPr marL="50800">
              <a:lnSpc>
                <a:spcPct val="100000"/>
              </a:lnSpc>
              <a:spcBef>
                <a:spcPts val="4730"/>
              </a:spcBef>
            </a:pPr>
            <a:r>
              <a:rPr sz="6600" spc="-25" dirty="0">
                <a:solidFill>
                  <a:srgbClr val="747474"/>
                </a:solidFill>
                <a:latin typeface="Franklin Gothic Medium"/>
                <a:cs typeface="Franklin Gothic Medium"/>
              </a:rPr>
              <a:t>51%</a:t>
            </a:r>
            <a:endParaRPr sz="6600">
              <a:latin typeface="Franklin Gothic Medium"/>
              <a:cs typeface="Franklin Gothic Medi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42750" y="2398865"/>
            <a:ext cx="1635483" cy="62705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713219" y="2120582"/>
            <a:ext cx="165417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80%</a:t>
            </a:r>
            <a:endParaRPr sz="6600">
              <a:latin typeface="Franklin Gothic Medium"/>
              <a:cs typeface="Franklin Gothic Medi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86775" y="2408409"/>
            <a:ext cx="1995805" cy="768350"/>
            <a:chOff x="8486775" y="2408409"/>
            <a:chExt cx="1995805" cy="768350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00446" y="2408409"/>
              <a:ext cx="1196551" cy="2932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86775" y="2619311"/>
              <a:ext cx="1805051" cy="3762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86775" y="2800286"/>
              <a:ext cx="1995551" cy="37623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591931" y="2304097"/>
            <a:ext cx="177927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Accuracy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Accuracy</a:t>
            </a:r>
            <a:r>
              <a:rPr sz="1200" spc="-3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of</a:t>
            </a:r>
            <a:r>
              <a:rPr sz="120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“High</a:t>
            </a:r>
            <a:r>
              <a:rPr sz="1200" spc="-7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Risk”</a:t>
            </a:r>
            <a:endParaRPr sz="1200">
              <a:latin typeface="Franklin Gothic Medium"/>
              <a:cs typeface="Franklin Gothic Medium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and</a:t>
            </a:r>
            <a:r>
              <a:rPr sz="12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“Low</a:t>
            </a:r>
            <a:r>
              <a:rPr sz="1200" spc="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Risk”</a:t>
            </a:r>
            <a:r>
              <a:rPr sz="1200" spc="-4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Predictions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48675" y="2200275"/>
            <a:ext cx="28575" cy="981075"/>
          </a:xfrm>
          <a:custGeom>
            <a:avLst/>
            <a:gdLst/>
            <a:ahLst/>
            <a:cxnLst/>
            <a:rect l="l" t="t" r="r" b="b"/>
            <a:pathLst>
              <a:path w="28575" h="981075">
                <a:moveTo>
                  <a:pt x="28575" y="0"/>
                </a:moveTo>
                <a:lnTo>
                  <a:pt x="0" y="0"/>
                </a:lnTo>
                <a:lnTo>
                  <a:pt x="0" y="981075"/>
                </a:lnTo>
                <a:lnTo>
                  <a:pt x="28575" y="981075"/>
                </a:lnTo>
                <a:lnTo>
                  <a:pt x="285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52262" y="3694265"/>
            <a:ext cx="1625984" cy="62705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714743" y="3416871"/>
            <a:ext cx="165417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66%</a:t>
            </a:r>
            <a:endParaRPr sz="6600">
              <a:latin typeface="Franklin Gothic Medium"/>
              <a:cs typeface="Franklin Gothic Medium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486775" y="3703809"/>
            <a:ext cx="1805305" cy="768350"/>
            <a:chOff x="8486775" y="3703809"/>
            <a:chExt cx="1805305" cy="768350"/>
          </a:xfrm>
        </p:grpSpPr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19469" y="3703809"/>
              <a:ext cx="1187210" cy="2365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86775" y="3914711"/>
              <a:ext cx="1805051" cy="3762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86775" y="4095686"/>
              <a:ext cx="966787" cy="37623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593455" y="3600386"/>
            <a:ext cx="154813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Precision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Accuracy</a:t>
            </a:r>
            <a:r>
              <a:rPr sz="1200" spc="-3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of</a:t>
            </a:r>
            <a:r>
              <a:rPr sz="120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“High</a:t>
            </a:r>
            <a:r>
              <a:rPr sz="1200" spc="-7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Risk”</a:t>
            </a:r>
            <a:endParaRPr sz="1200">
              <a:latin typeface="Franklin Gothic Medium"/>
              <a:cs typeface="Franklin Gothic Medium"/>
            </a:endParaRPr>
          </a:p>
          <a:p>
            <a:pPr marL="12700">
              <a:lnSpc>
                <a:spcPts val="1435"/>
              </a:lnSpc>
            </a:pPr>
            <a:r>
              <a:rPr sz="1200" spc="-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Predictions</a:t>
            </a:r>
            <a:endParaRPr sz="1200">
              <a:latin typeface="Franklin Gothic Medium"/>
              <a:cs typeface="Franklin Gothic Medium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419850" y="1438211"/>
            <a:ext cx="4062476" cy="919162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6686550" y="3495675"/>
            <a:ext cx="1790700" cy="1243330"/>
            <a:chOff x="6686550" y="3495675"/>
            <a:chExt cx="1790700" cy="1243330"/>
          </a:xfrm>
        </p:grpSpPr>
        <p:sp>
          <p:nvSpPr>
            <p:cNvPr id="40" name="object 40"/>
            <p:cNvSpPr/>
            <p:nvPr/>
          </p:nvSpPr>
          <p:spPr>
            <a:xfrm>
              <a:off x="8448675" y="3495675"/>
              <a:ext cx="28575" cy="981075"/>
            </a:xfrm>
            <a:custGeom>
              <a:avLst/>
              <a:gdLst/>
              <a:ahLst/>
              <a:cxnLst/>
              <a:rect l="l" t="t" r="r" b="b"/>
              <a:pathLst>
                <a:path w="28575" h="981075">
                  <a:moveTo>
                    <a:pt x="28575" y="0"/>
                  </a:moveTo>
                  <a:lnTo>
                    <a:pt x="0" y="0"/>
                  </a:lnTo>
                  <a:lnTo>
                    <a:pt x="0" y="981075"/>
                  </a:lnTo>
                  <a:lnTo>
                    <a:pt x="28575" y="9810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86550" y="4200461"/>
              <a:ext cx="557212" cy="53816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15150" y="4200461"/>
              <a:ext cx="595312" cy="53816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81850" y="4200461"/>
              <a:ext cx="500062" cy="53816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674484" y="1548764"/>
            <a:ext cx="35394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Improvement</a:t>
            </a:r>
            <a:r>
              <a:rPr sz="3200" spc="-18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Model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31330" y="4272216"/>
            <a:ext cx="696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▲15%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686550" y="2895536"/>
            <a:ext cx="995680" cy="538480"/>
            <a:chOff x="6686550" y="2895536"/>
            <a:chExt cx="995680" cy="538480"/>
          </a:xfrm>
        </p:grpSpPr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86550" y="2895536"/>
              <a:ext cx="547687" cy="53816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05625" y="2895536"/>
              <a:ext cx="595312" cy="53816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72325" y="2895536"/>
              <a:ext cx="509587" cy="53816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830059" y="2966656"/>
            <a:ext cx="696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▲13%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181725" y="4486211"/>
            <a:ext cx="2738501" cy="1843151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6705600" y="4725352"/>
            <a:ext cx="165417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70%</a:t>
            </a:r>
            <a:endParaRPr sz="6600">
              <a:latin typeface="Franklin Gothic Medium"/>
              <a:cs typeface="Franklin Gothic Medium"/>
            </a:endParaRPr>
          </a:p>
        </p:txBody>
      </p:sp>
      <p:pic>
        <p:nvPicPr>
          <p:cNvPr id="53" name="object 5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391525" y="4772088"/>
            <a:ext cx="1243012" cy="700087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8592184" y="4867275"/>
            <a:ext cx="83311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Recall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448675" y="4781550"/>
            <a:ext cx="28575" cy="733425"/>
          </a:xfrm>
          <a:custGeom>
            <a:avLst/>
            <a:gdLst/>
            <a:ahLst/>
            <a:cxnLst/>
            <a:rect l="l" t="t" r="r" b="b"/>
            <a:pathLst>
              <a:path w="28575" h="733425">
                <a:moveTo>
                  <a:pt x="28575" y="0"/>
                </a:moveTo>
                <a:lnTo>
                  <a:pt x="0" y="0"/>
                </a:lnTo>
                <a:lnTo>
                  <a:pt x="0" y="733425"/>
                </a:lnTo>
                <a:lnTo>
                  <a:pt x="28575" y="733425"/>
                </a:lnTo>
                <a:lnTo>
                  <a:pt x="285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88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30"/>
              </a:spcBef>
            </a:pPr>
            <a:r>
              <a:rPr spc="-245" dirty="0"/>
              <a:t>Key</a:t>
            </a:r>
            <a:r>
              <a:rPr spc="-455" dirty="0"/>
              <a:t> </a:t>
            </a:r>
            <a:r>
              <a:rPr spc="-90" dirty="0"/>
              <a:t>Results</a:t>
            </a:r>
            <a:r>
              <a:rPr spc="-415" dirty="0"/>
              <a:t> </a:t>
            </a:r>
            <a:r>
              <a:rPr spc="415" dirty="0"/>
              <a:t>–</a:t>
            </a:r>
            <a:r>
              <a:rPr spc="-459" dirty="0"/>
              <a:t> </a:t>
            </a:r>
            <a:r>
              <a:rPr spc="-210" dirty="0"/>
              <a:t>Early</a:t>
            </a:r>
            <a:r>
              <a:rPr spc="-430" dirty="0"/>
              <a:t> </a:t>
            </a:r>
            <a:r>
              <a:rPr spc="-240" dirty="0"/>
              <a:t>Warning</a:t>
            </a:r>
            <a:r>
              <a:rPr spc="-459" dirty="0"/>
              <a:t> </a:t>
            </a:r>
            <a:r>
              <a:rPr spc="-185" dirty="0"/>
              <a:t>Performance</a:t>
            </a:r>
          </a:p>
        </p:txBody>
      </p:sp>
      <p:grpSp>
        <p:nvGrpSpPr>
          <p:cNvPr id="57" name="object 57"/>
          <p:cNvGrpSpPr/>
          <p:nvPr/>
        </p:nvGrpSpPr>
        <p:grpSpPr>
          <a:xfrm>
            <a:off x="638175" y="790575"/>
            <a:ext cx="11020425" cy="76200"/>
            <a:chOff x="638175" y="790575"/>
            <a:chExt cx="11020425" cy="76200"/>
          </a:xfrm>
        </p:grpSpPr>
        <p:sp>
          <p:nvSpPr>
            <p:cNvPr id="58" name="object 58"/>
            <p:cNvSpPr/>
            <p:nvPr/>
          </p:nvSpPr>
          <p:spPr>
            <a:xfrm>
              <a:off x="647700" y="800100"/>
              <a:ext cx="11001375" cy="57150"/>
            </a:xfrm>
            <a:custGeom>
              <a:avLst/>
              <a:gdLst/>
              <a:ahLst/>
              <a:cxnLst/>
              <a:rect l="l" t="t" r="r" b="b"/>
              <a:pathLst>
                <a:path w="11001375" h="57150">
                  <a:moveTo>
                    <a:pt x="110013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1001375" y="57150"/>
                  </a:lnTo>
                  <a:lnTo>
                    <a:pt x="1100137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7700" y="800100"/>
              <a:ext cx="11001375" cy="57150"/>
            </a:xfrm>
            <a:custGeom>
              <a:avLst/>
              <a:gdLst/>
              <a:ahLst/>
              <a:cxnLst/>
              <a:rect l="l" t="t" r="r" b="b"/>
              <a:pathLst>
                <a:path w="11001375" h="57150">
                  <a:moveTo>
                    <a:pt x="0" y="57150"/>
                  </a:moveTo>
                  <a:lnTo>
                    <a:pt x="11001375" y="57150"/>
                  </a:lnTo>
                  <a:lnTo>
                    <a:pt x="110013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6/2/2025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75" dirty="0"/>
              <a:t> </a:t>
            </a:r>
            <a:r>
              <a:rPr spc="-10" dirty="0"/>
              <a:t>PACCAR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594" y="4381"/>
            <a:ext cx="105378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Business</a:t>
            </a:r>
            <a:r>
              <a:rPr sz="3950" spc="-370" dirty="0"/>
              <a:t> </a:t>
            </a:r>
            <a:r>
              <a:rPr sz="3950" spc="-195" dirty="0"/>
              <a:t>Value</a:t>
            </a:r>
            <a:r>
              <a:rPr sz="3950" spc="-345" dirty="0"/>
              <a:t> </a:t>
            </a:r>
            <a:r>
              <a:rPr sz="3950" spc="-229" dirty="0"/>
              <a:t>of</a:t>
            </a:r>
            <a:r>
              <a:rPr sz="3950" spc="-400" dirty="0"/>
              <a:t> </a:t>
            </a:r>
            <a:r>
              <a:rPr sz="3950" spc="-75" dirty="0"/>
              <a:t>Model</a:t>
            </a:r>
            <a:r>
              <a:rPr sz="3950" spc="-395" dirty="0"/>
              <a:t> </a:t>
            </a:r>
            <a:r>
              <a:rPr sz="3950" spc="-235" dirty="0"/>
              <a:t>with</a:t>
            </a:r>
            <a:r>
              <a:rPr sz="3950" spc="-310" dirty="0"/>
              <a:t> </a:t>
            </a:r>
            <a:r>
              <a:rPr sz="3950" spc="-180" dirty="0"/>
              <a:t>Early</a:t>
            </a:r>
            <a:r>
              <a:rPr sz="3950" spc="-320" dirty="0"/>
              <a:t> </a:t>
            </a:r>
            <a:r>
              <a:rPr sz="3950" spc="-200" dirty="0"/>
              <a:t>Warning</a:t>
            </a:r>
            <a:r>
              <a:rPr sz="3950" spc="-415" dirty="0"/>
              <a:t> </a:t>
            </a:r>
            <a:r>
              <a:rPr sz="3950" spc="-10" dirty="0"/>
              <a:t>System</a:t>
            </a:r>
            <a:endParaRPr sz="3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0869" y="1215008"/>
          <a:ext cx="5158104" cy="228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Metric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Value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 marR="601980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sz="1800" spc="-90" dirty="0">
                          <a:latin typeface="Tahoma"/>
                          <a:cs typeface="Tahoma"/>
                        </a:rPr>
                        <a:t>RHITs</a:t>
                      </a:r>
                      <a:r>
                        <a:rPr sz="1800" spc="-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Caught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Early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(Recall)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45" dirty="0">
                          <a:latin typeface="Tahoma"/>
                          <a:cs typeface="Tahoma"/>
                        </a:rPr>
                        <a:t>6,106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items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Est.</a:t>
                      </a:r>
                      <a:r>
                        <a:rPr sz="1800" spc="-25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65" dirty="0">
                          <a:latin typeface="Tahoma"/>
                          <a:cs typeface="Tahoma"/>
                        </a:rPr>
                        <a:t>Cost</a:t>
                      </a:r>
                      <a:r>
                        <a:rPr sz="1800" spc="-2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8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RHIT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0957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800" spc="-45" dirty="0">
                          <a:latin typeface="Tahoma"/>
                          <a:cs typeface="Tahoma"/>
                        </a:rPr>
                        <a:t>$1,200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(emergency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freight,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downtime,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admin)*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720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→</a:t>
                      </a:r>
                      <a:r>
                        <a:rPr sz="1800" b="1" spc="-155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Stockout</a:t>
                      </a:r>
                      <a:r>
                        <a:rPr sz="1800" b="1" spc="-165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Cost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Savings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165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$7.33</a:t>
                      </a:r>
                      <a:r>
                        <a:rPr sz="1800" b="1" spc="-190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155F82"/>
                          </a:solidFill>
                          <a:latin typeface="Tahoma"/>
                          <a:cs typeface="Tahoma"/>
                        </a:rPr>
                        <a:t>Million*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0869" y="4159250"/>
          <a:ext cx="5264149" cy="229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1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Metric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Value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 marR="199390">
                        <a:lnSpc>
                          <a:spcPct val="1008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False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Alarms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(no 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RHIT,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but</a:t>
                      </a:r>
                      <a:r>
                        <a:rPr sz="18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flagged)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800" spc="-45" dirty="0">
                          <a:latin typeface="Tahoma"/>
                          <a:cs typeface="Tahoma"/>
                        </a:rPr>
                        <a:t>3,180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items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 marR="12509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Est.</a:t>
                      </a:r>
                      <a:r>
                        <a:rPr sz="1800" spc="-25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65" dirty="0">
                          <a:latin typeface="Tahoma"/>
                          <a:cs typeface="Tahoma"/>
                        </a:rPr>
                        <a:t>Cost</a:t>
                      </a:r>
                      <a:r>
                        <a:rPr sz="1800" spc="-2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8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Early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Order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6995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800" spc="-30" dirty="0">
                          <a:latin typeface="Tahoma"/>
                          <a:cs typeface="Tahoma"/>
                        </a:rPr>
                        <a:t>$150</a:t>
                      </a:r>
                      <a:r>
                        <a:rPr sz="1800" spc="-2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(storage,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shipping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inefficiency,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admin)*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 marR="488950">
                        <a:lnSpc>
                          <a:spcPct val="100899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E97031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-75" dirty="0">
                          <a:solidFill>
                            <a:srgbClr val="E970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E97031"/>
                          </a:solidFill>
                          <a:latin typeface="Tahoma"/>
                          <a:cs typeface="Tahoma"/>
                        </a:rPr>
                        <a:t>Early</a:t>
                      </a:r>
                      <a:r>
                        <a:rPr sz="1800" b="1" spc="-125" dirty="0">
                          <a:solidFill>
                            <a:srgbClr val="E9703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5" dirty="0">
                          <a:solidFill>
                            <a:srgbClr val="E97031"/>
                          </a:solidFill>
                          <a:latin typeface="Tahoma"/>
                          <a:cs typeface="Tahoma"/>
                        </a:rPr>
                        <a:t>Order </a:t>
                      </a:r>
                      <a:r>
                        <a:rPr sz="1800" b="1" spc="-20" dirty="0">
                          <a:solidFill>
                            <a:srgbClr val="E97031"/>
                          </a:solidFill>
                          <a:latin typeface="Tahoma"/>
                          <a:cs typeface="Tahoma"/>
                        </a:rPr>
                        <a:t>Cost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b="1" spc="-90" dirty="0">
                          <a:solidFill>
                            <a:srgbClr val="E97031"/>
                          </a:solidFill>
                          <a:latin typeface="Tahoma"/>
                          <a:cs typeface="Tahoma"/>
                        </a:rPr>
                        <a:t>$477,000*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761936"/>
            <a:ext cx="595312" cy="4810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3137" y="814387"/>
            <a:ext cx="2802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ahoma"/>
                <a:cs typeface="Tahoma"/>
              </a:rPr>
              <a:t>What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Our </a:t>
            </a:r>
            <a:r>
              <a:rPr sz="1800" b="1" spc="-85" dirty="0">
                <a:latin typeface="Tahoma"/>
                <a:cs typeface="Tahoma"/>
              </a:rPr>
              <a:t>Model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Prevented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3762311"/>
            <a:ext cx="595312" cy="471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5837" y="3815397"/>
            <a:ext cx="2533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ahoma"/>
                <a:cs typeface="Tahoma"/>
              </a:rPr>
              <a:t>What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229" dirty="0">
                <a:latin typeface="Tahoma"/>
                <a:cs typeface="Tahoma"/>
              </a:rPr>
              <a:t>It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Cost</a:t>
            </a:r>
            <a:r>
              <a:rPr sz="1800" b="1" spc="-17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to</a:t>
            </a:r>
            <a:r>
              <a:rPr sz="1800" b="1" spc="-19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Act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Early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4830" y="5353367"/>
            <a:ext cx="5518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186B23"/>
                </a:solidFill>
                <a:latin typeface="Tahoma"/>
                <a:cs typeface="Tahoma"/>
              </a:rPr>
              <a:t>Net</a:t>
            </a:r>
            <a:r>
              <a:rPr sz="1800" b="1" spc="-170" dirty="0">
                <a:solidFill>
                  <a:srgbClr val="186B23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186B23"/>
                </a:solidFill>
                <a:latin typeface="Tahoma"/>
                <a:cs typeface="Tahoma"/>
              </a:rPr>
              <a:t>saving</a:t>
            </a:r>
            <a:r>
              <a:rPr sz="1800" b="1" spc="-150" dirty="0">
                <a:solidFill>
                  <a:srgbClr val="186B23"/>
                </a:solidFill>
                <a:latin typeface="Tahoma"/>
                <a:cs typeface="Tahoma"/>
              </a:rPr>
              <a:t> </a:t>
            </a:r>
            <a:r>
              <a:rPr sz="1800" b="1" spc="-520" dirty="0">
                <a:solidFill>
                  <a:srgbClr val="186B23"/>
                </a:solidFill>
                <a:latin typeface="Tahoma"/>
                <a:cs typeface="Tahoma"/>
              </a:rPr>
              <a:t>=</a:t>
            </a:r>
            <a:r>
              <a:rPr sz="1800" b="1" spc="-190" dirty="0">
                <a:solidFill>
                  <a:srgbClr val="186B23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186B23"/>
                </a:solidFill>
                <a:latin typeface="Tahoma"/>
                <a:cs typeface="Tahoma"/>
              </a:rPr>
              <a:t>Stockout</a:t>
            </a:r>
            <a:r>
              <a:rPr sz="1800" b="1" spc="-95" dirty="0">
                <a:solidFill>
                  <a:srgbClr val="186B23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186B23"/>
                </a:solidFill>
                <a:latin typeface="Tahoma"/>
                <a:cs typeface="Tahoma"/>
              </a:rPr>
              <a:t>Cost</a:t>
            </a:r>
            <a:r>
              <a:rPr sz="1800" b="1" spc="-165" dirty="0">
                <a:solidFill>
                  <a:srgbClr val="186B23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186B23"/>
                </a:solidFill>
                <a:latin typeface="Tahoma"/>
                <a:cs typeface="Tahoma"/>
              </a:rPr>
              <a:t>Savings</a:t>
            </a:r>
            <a:r>
              <a:rPr sz="1800" b="1" spc="-95" dirty="0">
                <a:solidFill>
                  <a:srgbClr val="186B23"/>
                </a:solidFill>
                <a:latin typeface="Tahoma"/>
                <a:cs typeface="Tahoma"/>
              </a:rPr>
              <a:t> </a:t>
            </a:r>
            <a:r>
              <a:rPr sz="1800" b="1" spc="-170" dirty="0">
                <a:solidFill>
                  <a:srgbClr val="186B23"/>
                </a:solidFill>
                <a:latin typeface="Tahoma"/>
                <a:cs typeface="Tahoma"/>
              </a:rPr>
              <a:t>-</a:t>
            </a:r>
            <a:r>
              <a:rPr sz="1800" b="1" spc="-140" dirty="0">
                <a:solidFill>
                  <a:srgbClr val="186B23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186B23"/>
                </a:solidFill>
                <a:latin typeface="Tahoma"/>
                <a:cs typeface="Tahoma"/>
              </a:rPr>
              <a:t>Early</a:t>
            </a:r>
            <a:r>
              <a:rPr sz="1800" b="1" spc="-114" dirty="0">
                <a:solidFill>
                  <a:srgbClr val="186B23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186B23"/>
                </a:solidFill>
                <a:latin typeface="Tahoma"/>
                <a:cs typeface="Tahoma"/>
              </a:rPr>
              <a:t>Order </a:t>
            </a:r>
            <a:r>
              <a:rPr sz="1800" b="1" spc="-20" dirty="0">
                <a:solidFill>
                  <a:srgbClr val="186B23"/>
                </a:solidFill>
                <a:latin typeface="Tahoma"/>
                <a:cs typeface="Tahoma"/>
              </a:rPr>
              <a:t>Cost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8042" y="1849882"/>
            <a:ext cx="5465921" cy="31568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38175" y="695325"/>
            <a:ext cx="11020425" cy="85725"/>
            <a:chOff x="638175" y="695325"/>
            <a:chExt cx="11020425" cy="85725"/>
          </a:xfrm>
        </p:grpSpPr>
        <p:sp>
          <p:nvSpPr>
            <p:cNvPr id="12" name="object 12"/>
            <p:cNvSpPr/>
            <p:nvPr/>
          </p:nvSpPr>
          <p:spPr>
            <a:xfrm>
              <a:off x="647700" y="704850"/>
              <a:ext cx="11001375" cy="66675"/>
            </a:xfrm>
            <a:custGeom>
              <a:avLst/>
              <a:gdLst/>
              <a:ahLst/>
              <a:cxnLst/>
              <a:rect l="l" t="t" r="r" b="b"/>
              <a:pathLst>
                <a:path w="11001375" h="66675">
                  <a:moveTo>
                    <a:pt x="1100137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1001375" y="66675"/>
                  </a:lnTo>
                  <a:lnTo>
                    <a:pt x="1100137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700" y="704850"/>
              <a:ext cx="11001375" cy="66675"/>
            </a:xfrm>
            <a:custGeom>
              <a:avLst/>
              <a:gdLst/>
              <a:ahLst/>
              <a:cxnLst/>
              <a:rect l="l" t="t" r="r" b="b"/>
              <a:pathLst>
                <a:path w="11001375" h="66675">
                  <a:moveTo>
                    <a:pt x="0" y="66675"/>
                  </a:moveTo>
                  <a:lnTo>
                    <a:pt x="11001375" y="66675"/>
                  </a:lnTo>
                  <a:lnTo>
                    <a:pt x="11001375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21905" y="6179184"/>
            <a:ext cx="45408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Tahoma"/>
                <a:cs typeface="Tahoma"/>
              </a:rPr>
              <a:t>*Cost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values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are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estimates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based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freight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shipping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related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expenses.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6/2/2025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52594" y="6443756"/>
            <a:ext cx="2696845" cy="21145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10" dirty="0">
                <a:solidFill>
                  <a:srgbClr val="767676"/>
                </a:solidFill>
                <a:latin typeface="Tahoma"/>
                <a:cs typeface="Tahoma"/>
              </a:rPr>
              <a:t>Source:</a:t>
            </a:r>
            <a:r>
              <a:rPr sz="1200" spc="-45" dirty="0">
                <a:solidFill>
                  <a:srgbClr val="76767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767676"/>
                </a:solidFill>
                <a:latin typeface="Tahoma"/>
                <a:cs typeface="Tahoma"/>
              </a:rPr>
              <a:t>PACCAR,</a:t>
            </a:r>
            <a:r>
              <a:rPr sz="1200" spc="-25" dirty="0">
                <a:solidFill>
                  <a:srgbClr val="767676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767676"/>
                </a:solidFill>
                <a:latin typeface="Tahoma"/>
                <a:cs typeface="Tahoma"/>
              </a:rPr>
              <a:t>AirFreight-</a:t>
            </a:r>
            <a:r>
              <a:rPr sz="1200" spc="-10" dirty="0">
                <a:solidFill>
                  <a:srgbClr val="767676"/>
                </a:solidFill>
                <a:latin typeface="Tahoma"/>
                <a:cs typeface="Tahoma"/>
              </a:rPr>
              <a:t>Comparison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182" y="72643"/>
            <a:ext cx="97580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60" dirty="0"/>
              <a:t>Recommendations</a:t>
            </a:r>
            <a:r>
              <a:rPr spc="-470" dirty="0"/>
              <a:t> </a:t>
            </a:r>
            <a:r>
              <a:rPr spc="-300" dirty="0"/>
              <a:t>for</a:t>
            </a:r>
            <a:r>
              <a:rPr spc="-395" dirty="0"/>
              <a:t> </a:t>
            </a:r>
            <a:r>
              <a:rPr spc="-265" dirty="0"/>
              <a:t>Future</a:t>
            </a:r>
            <a:r>
              <a:rPr spc="-465" dirty="0"/>
              <a:t> </a:t>
            </a:r>
            <a:r>
              <a:rPr spc="-155" dirty="0"/>
              <a:t>Development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619125" y="2419350"/>
            <a:ext cx="10610850" cy="1104900"/>
            <a:chOff x="619125" y="2419350"/>
            <a:chExt cx="10610850" cy="1104900"/>
          </a:xfrm>
        </p:grpSpPr>
        <p:sp>
          <p:nvSpPr>
            <p:cNvPr id="15" name="object 15"/>
            <p:cNvSpPr/>
            <p:nvPr/>
          </p:nvSpPr>
          <p:spPr>
            <a:xfrm>
              <a:off x="619125" y="2419350"/>
              <a:ext cx="10610850" cy="1104900"/>
            </a:xfrm>
            <a:custGeom>
              <a:avLst/>
              <a:gdLst/>
              <a:ahLst/>
              <a:cxnLst/>
              <a:rect l="l" t="t" r="r" b="b"/>
              <a:pathLst>
                <a:path w="10610850" h="1104900">
                  <a:moveTo>
                    <a:pt x="10500360" y="0"/>
                  </a:moveTo>
                  <a:lnTo>
                    <a:pt x="110490" y="0"/>
                  </a:lnTo>
                  <a:lnTo>
                    <a:pt x="67481" y="8691"/>
                  </a:lnTo>
                  <a:lnTo>
                    <a:pt x="32361" y="32385"/>
                  </a:lnTo>
                  <a:lnTo>
                    <a:pt x="8682" y="67508"/>
                  </a:lnTo>
                  <a:lnTo>
                    <a:pt x="0" y="110489"/>
                  </a:lnTo>
                  <a:lnTo>
                    <a:pt x="0" y="994410"/>
                  </a:lnTo>
                  <a:lnTo>
                    <a:pt x="8682" y="1037391"/>
                  </a:lnTo>
                  <a:lnTo>
                    <a:pt x="32361" y="1072515"/>
                  </a:lnTo>
                  <a:lnTo>
                    <a:pt x="67481" y="1096208"/>
                  </a:lnTo>
                  <a:lnTo>
                    <a:pt x="110490" y="1104900"/>
                  </a:lnTo>
                  <a:lnTo>
                    <a:pt x="10500360" y="1104900"/>
                  </a:lnTo>
                  <a:lnTo>
                    <a:pt x="10543341" y="1096226"/>
                  </a:lnTo>
                  <a:lnTo>
                    <a:pt x="10578465" y="1072562"/>
                  </a:lnTo>
                  <a:lnTo>
                    <a:pt x="10602158" y="1037445"/>
                  </a:lnTo>
                  <a:lnTo>
                    <a:pt x="10610850" y="994410"/>
                  </a:lnTo>
                  <a:lnTo>
                    <a:pt x="10610850" y="110489"/>
                  </a:lnTo>
                  <a:lnTo>
                    <a:pt x="10602176" y="67508"/>
                  </a:lnTo>
                  <a:lnTo>
                    <a:pt x="10578512" y="32384"/>
                  </a:lnTo>
                  <a:lnTo>
                    <a:pt x="10543395" y="8691"/>
                  </a:lnTo>
                  <a:lnTo>
                    <a:pt x="10500360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7913" y="2704571"/>
              <a:ext cx="359410" cy="531495"/>
            </a:xfrm>
            <a:custGeom>
              <a:avLst/>
              <a:gdLst/>
              <a:ahLst/>
              <a:cxnLst/>
              <a:rect l="l" t="t" r="r" b="b"/>
              <a:pathLst>
                <a:path w="359409" h="531494">
                  <a:moveTo>
                    <a:pt x="326751" y="0"/>
                  </a:moveTo>
                  <a:lnTo>
                    <a:pt x="179528" y="243475"/>
                  </a:lnTo>
                  <a:lnTo>
                    <a:pt x="32298" y="0"/>
                  </a:lnTo>
                  <a:lnTo>
                    <a:pt x="0" y="19478"/>
                  </a:lnTo>
                  <a:lnTo>
                    <a:pt x="160677" y="285197"/>
                  </a:lnTo>
                  <a:lnTo>
                    <a:pt x="160677" y="286202"/>
                  </a:lnTo>
                  <a:lnTo>
                    <a:pt x="60138" y="286202"/>
                  </a:lnTo>
                  <a:lnTo>
                    <a:pt x="60138" y="323902"/>
                  </a:lnTo>
                  <a:lnTo>
                    <a:pt x="160677" y="323902"/>
                  </a:lnTo>
                  <a:lnTo>
                    <a:pt x="160677" y="361603"/>
                  </a:lnTo>
                  <a:lnTo>
                    <a:pt x="60138" y="361602"/>
                  </a:lnTo>
                  <a:lnTo>
                    <a:pt x="60139" y="399303"/>
                  </a:lnTo>
                  <a:lnTo>
                    <a:pt x="160677" y="399303"/>
                  </a:lnTo>
                  <a:lnTo>
                    <a:pt x="160677" y="531254"/>
                  </a:lnTo>
                  <a:lnTo>
                    <a:pt x="198379" y="531254"/>
                  </a:lnTo>
                  <a:lnTo>
                    <a:pt x="198379" y="399303"/>
                  </a:lnTo>
                  <a:lnTo>
                    <a:pt x="298918" y="399303"/>
                  </a:lnTo>
                  <a:lnTo>
                    <a:pt x="298918" y="361603"/>
                  </a:lnTo>
                  <a:lnTo>
                    <a:pt x="198379" y="361603"/>
                  </a:lnTo>
                  <a:lnTo>
                    <a:pt x="198379" y="323902"/>
                  </a:lnTo>
                  <a:lnTo>
                    <a:pt x="298918" y="323902"/>
                  </a:lnTo>
                  <a:lnTo>
                    <a:pt x="298918" y="286202"/>
                  </a:lnTo>
                  <a:lnTo>
                    <a:pt x="198379" y="286202"/>
                  </a:lnTo>
                  <a:lnTo>
                    <a:pt x="198379" y="285197"/>
                  </a:lnTo>
                  <a:lnTo>
                    <a:pt x="359049" y="19478"/>
                  </a:lnTo>
                  <a:lnTo>
                    <a:pt x="326751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7913" y="2704571"/>
              <a:ext cx="359410" cy="531495"/>
            </a:xfrm>
            <a:custGeom>
              <a:avLst/>
              <a:gdLst/>
              <a:ahLst/>
              <a:cxnLst/>
              <a:rect l="l" t="t" r="r" b="b"/>
              <a:pathLst>
                <a:path w="359409" h="531494">
                  <a:moveTo>
                    <a:pt x="198379" y="285197"/>
                  </a:moveTo>
                  <a:lnTo>
                    <a:pt x="359049" y="19478"/>
                  </a:lnTo>
                  <a:lnTo>
                    <a:pt x="326751" y="0"/>
                  </a:lnTo>
                  <a:lnTo>
                    <a:pt x="179528" y="243475"/>
                  </a:lnTo>
                  <a:lnTo>
                    <a:pt x="32298" y="0"/>
                  </a:lnTo>
                  <a:lnTo>
                    <a:pt x="0" y="19478"/>
                  </a:lnTo>
                  <a:lnTo>
                    <a:pt x="160677" y="285197"/>
                  </a:lnTo>
                  <a:lnTo>
                    <a:pt x="160677" y="286202"/>
                  </a:lnTo>
                  <a:lnTo>
                    <a:pt x="60138" y="286202"/>
                  </a:lnTo>
                  <a:lnTo>
                    <a:pt x="60138" y="323902"/>
                  </a:lnTo>
                  <a:lnTo>
                    <a:pt x="160677" y="323902"/>
                  </a:lnTo>
                  <a:lnTo>
                    <a:pt x="160677" y="361603"/>
                  </a:lnTo>
                  <a:lnTo>
                    <a:pt x="60138" y="361602"/>
                  </a:lnTo>
                  <a:lnTo>
                    <a:pt x="60139" y="399303"/>
                  </a:lnTo>
                  <a:lnTo>
                    <a:pt x="160677" y="399303"/>
                  </a:lnTo>
                  <a:lnTo>
                    <a:pt x="160677" y="531254"/>
                  </a:lnTo>
                  <a:lnTo>
                    <a:pt x="198379" y="531254"/>
                  </a:lnTo>
                  <a:lnTo>
                    <a:pt x="198379" y="399303"/>
                  </a:lnTo>
                  <a:lnTo>
                    <a:pt x="298918" y="399303"/>
                  </a:lnTo>
                  <a:lnTo>
                    <a:pt x="298918" y="361603"/>
                  </a:lnTo>
                  <a:lnTo>
                    <a:pt x="198379" y="361603"/>
                  </a:lnTo>
                  <a:lnTo>
                    <a:pt x="198379" y="323902"/>
                  </a:lnTo>
                  <a:lnTo>
                    <a:pt x="298918" y="323902"/>
                  </a:lnTo>
                  <a:lnTo>
                    <a:pt x="298918" y="286202"/>
                  </a:lnTo>
                  <a:lnTo>
                    <a:pt x="198379" y="286202"/>
                  </a:lnTo>
                  <a:lnTo>
                    <a:pt x="198379" y="285197"/>
                  </a:lnTo>
                  <a:close/>
                </a:path>
              </a:pathLst>
            </a:custGeom>
            <a:ln w="628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2500" y="2667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97075" y="2784411"/>
            <a:ext cx="27514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25" dirty="0">
                <a:latin typeface="Tahoma"/>
                <a:cs typeface="Tahoma"/>
              </a:rPr>
              <a:t>Real-</a:t>
            </a:r>
            <a:r>
              <a:rPr sz="2150" b="1" spc="-120" dirty="0">
                <a:latin typeface="Tahoma"/>
                <a:cs typeface="Tahoma"/>
              </a:rPr>
              <a:t>Time</a:t>
            </a:r>
            <a:r>
              <a:rPr sz="2150" b="1" spc="-145" dirty="0">
                <a:latin typeface="Tahoma"/>
                <a:cs typeface="Tahoma"/>
              </a:rPr>
              <a:t> </a:t>
            </a:r>
            <a:r>
              <a:rPr sz="2150" b="1" spc="-80" dirty="0">
                <a:latin typeface="Tahoma"/>
                <a:cs typeface="Tahoma"/>
              </a:rPr>
              <a:t>Adaptation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77101" y="2569781"/>
            <a:ext cx="4244340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300"/>
              </a:lnSpc>
              <a:spcBef>
                <a:spcPts val="95"/>
              </a:spcBef>
            </a:pPr>
            <a:r>
              <a:rPr sz="1550" dirty="0">
                <a:latin typeface="Tahoma"/>
                <a:cs typeface="Tahoma"/>
              </a:rPr>
              <a:t>Link</a:t>
            </a:r>
            <a:r>
              <a:rPr sz="1550" spc="-13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live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spc="-25" dirty="0">
                <a:latin typeface="Tahoma"/>
                <a:cs typeface="Tahoma"/>
              </a:rPr>
              <a:t>inventory,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lead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times,</a:t>
            </a:r>
            <a:r>
              <a:rPr sz="1550" spc="-114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and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backorders </a:t>
            </a:r>
            <a:r>
              <a:rPr sz="1550" dirty="0">
                <a:latin typeface="Tahoma"/>
                <a:cs typeface="Tahoma"/>
              </a:rPr>
              <a:t>Incorporate</a:t>
            </a:r>
            <a:r>
              <a:rPr sz="1550" spc="-15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external</a:t>
            </a:r>
            <a:r>
              <a:rPr sz="1550" spc="-10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data</a:t>
            </a:r>
            <a:r>
              <a:rPr sz="1550" spc="-16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(delays,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tariffs,</a:t>
            </a:r>
            <a:r>
              <a:rPr sz="1550" spc="-15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strikes)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9125" y="3800475"/>
            <a:ext cx="10610850" cy="1104900"/>
            <a:chOff x="619125" y="3800475"/>
            <a:chExt cx="10610850" cy="1104900"/>
          </a:xfrm>
        </p:grpSpPr>
        <p:sp>
          <p:nvSpPr>
            <p:cNvPr id="22" name="object 22"/>
            <p:cNvSpPr/>
            <p:nvPr/>
          </p:nvSpPr>
          <p:spPr>
            <a:xfrm>
              <a:off x="619125" y="3800475"/>
              <a:ext cx="10610850" cy="1104900"/>
            </a:xfrm>
            <a:custGeom>
              <a:avLst/>
              <a:gdLst/>
              <a:ahLst/>
              <a:cxnLst/>
              <a:rect l="l" t="t" r="r" b="b"/>
              <a:pathLst>
                <a:path w="10610850" h="1104900">
                  <a:moveTo>
                    <a:pt x="10500360" y="0"/>
                  </a:moveTo>
                  <a:lnTo>
                    <a:pt x="110490" y="0"/>
                  </a:lnTo>
                  <a:lnTo>
                    <a:pt x="67481" y="8691"/>
                  </a:lnTo>
                  <a:lnTo>
                    <a:pt x="32361" y="32385"/>
                  </a:lnTo>
                  <a:lnTo>
                    <a:pt x="8682" y="67508"/>
                  </a:lnTo>
                  <a:lnTo>
                    <a:pt x="0" y="110489"/>
                  </a:lnTo>
                  <a:lnTo>
                    <a:pt x="0" y="994410"/>
                  </a:lnTo>
                  <a:lnTo>
                    <a:pt x="8682" y="1037391"/>
                  </a:lnTo>
                  <a:lnTo>
                    <a:pt x="32361" y="1072515"/>
                  </a:lnTo>
                  <a:lnTo>
                    <a:pt x="67481" y="1096208"/>
                  </a:lnTo>
                  <a:lnTo>
                    <a:pt x="110490" y="1104900"/>
                  </a:lnTo>
                  <a:lnTo>
                    <a:pt x="10500360" y="1104900"/>
                  </a:lnTo>
                  <a:lnTo>
                    <a:pt x="10543341" y="1096226"/>
                  </a:lnTo>
                  <a:lnTo>
                    <a:pt x="10578465" y="1072562"/>
                  </a:lnTo>
                  <a:lnTo>
                    <a:pt x="10602158" y="1037445"/>
                  </a:lnTo>
                  <a:lnTo>
                    <a:pt x="10610850" y="994410"/>
                  </a:lnTo>
                  <a:lnTo>
                    <a:pt x="10610850" y="110489"/>
                  </a:lnTo>
                  <a:lnTo>
                    <a:pt x="10602176" y="67508"/>
                  </a:lnTo>
                  <a:lnTo>
                    <a:pt x="10578512" y="32384"/>
                  </a:lnTo>
                  <a:lnTo>
                    <a:pt x="10543395" y="8691"/>
                  </a:lnTo>
                  <a:lnTo>
                    <a:pt x="10500360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519" y="4425307"/>
              <a:ext cx="188510" cy="1885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54769" y="4268609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4">
                  <a:moveTo>
                    <a:pt x="191576" y="0"/>
                  </a:moveTo>
                  <a:lnTo>
                    <a:pt x="0" y="79346"/>
                  </a:lnTo>
                  <a:lnTo>
                    <a:pt x="62526" y="230289"/>
                  </a:lnTo>
                  <a:lnTo>
                    <a:pt x="254103" y="150934"/>
                  </a:lnTo>
                  <a:lnTo>
                    <a:pt x="191576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4769" y="4268609"/>
              <a:ext cx="254635" cy="230504"/>
            </a:xfrm>
            <a:custGeom>
              <a:avLst/>
              <a:gdLst/>
              <a:ahLst/>
              <a:cxnLst/>
              <a:rect l="l" t="t" r="r" b="b"/>
              <a:pathLst>
                <a:path w="254634" h="230504">
                  <a:moveTo>
                    <a:pt x="62526" y="230289"/>
                  </a:moveTo>
                  <a:lnTo>
                    <a:pt x="0" y="79346"/>
                  </a:lnTo>
                  <a:lnTo>
                    <a:pt x="191576" y="0"/>
                  </a:lnTo>
                  <a:lnTo>
                    <a:pt x="254103" y="150934"/>
                  </a:lnTo>
                  <a:lnTo>
                    <a:pt x="62526" y="230289"/>
                  </a:lnTo>
                  <a:close/>
                </a:path>
              </a:pathLst>
            </a:custGeom>
            <a:ln w="628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7896" y="4133760"/>
              <a:ext cx="198755" cy="283845"/>
            </a:xfrm>
            <a:custGeom>
              <a:avLst/>
              <a:gdLst/>
              <a:ahLst/>
              <a:cxnLst/>
              <a:rect l="l" t="t" r="r" b="b"/>
              <a:pathLst>
                <a:path w="198755" h="283845">
                  <a:moveTo>
                    <a:pt x="83297" y="0"/>
                  </a:moveTo>
                  <a:lnTo>
                    <a:pt x="48109" y="14451"/>
                  </a:lnTo>
                  <a:lnTo>
                    <a:pt x="48109" y="15080"/>
                  </a:lnTo>
                  <a:lnTo>
                    <a:pt x="48737" y="15708"/>
                  </a:lnTo>
                  <a:lnTo>
                    <a:pt x="48737" y="16336"/>
                  </a:lnTo>
                  <a:lnTo>
                    <a:pt x="63190" y="52151"/>
                  </a:lnTo>
                  <a:lnTo>
                    <a:pt x="11664" y="73515"/>
                  </a:lnTo>
                  <a:lnTo>
                    <a:pt x="5498" y="77609"/>
                  </a:lnTo>
                  <a:lnTo>
                    <a:pt x="1453" y="83647"/>
                  </a:lnTo>
                  <a:lnTo>
                    <a:pt x="0" y="90745"/>
                  </a:lnTo>
                  <a:lnTo>
                    <a:pt x="1610" y="98020"/>
                  </a:lnTo>
                  <a:lnTo>
                    <a:pt x="4752" y="105560"/>
                  </a:lnTo>
                  <a:lnTo>
                    <a:pt x="11664" y="109958"/>
                  </a:lnTo>
                  <a:lnTo>
                    <a:pt x="21717" y="109958"/>
                  </a:lnTo>
                  <a:lnTo>
                    <a:pt x="24231" y="109330"/>
                  </a:lnTo>
                  <a:lnTo>
                    <a:pt x="26116" y="108702"/>
                  </a:lnTo>
                  <a:lnTo>
                    <a:pt x="77642" y="87338"/>
                  </a:lnTo>
                  <a:lnTo>
                    <a:pt x="152418" y="270184"/>
                  </a:lnTo>
                  <a:lnTo>
                    <a:pt x="164534" y="271715"/>
                  </a:lnTo>
                  <a:lnTo>
                    <a:pt x="176296" y="274425"/>
                  </a:lnTo>
                  <a:lnTo>
                    <a:pt x="187587" y="278313"/>
                  </a:lnTo>
                  <a:lnTo>
                    <a:pt x="198289" y="283379"/>
                  </a:lnTo>
                  <a:lnTo>
                    <a:pt x="83926" y="1885"/>
                  </a:lnTo>
                  <a:lnTo>
                    <a:pt x="83926" y="1256"/>
                  </a:lnTo>
                  <a:lnTo>
                    <a:pt x="83297" y="628"/>
                  </a:lnTo>
                  <a:lnTo>
                    <a:pt x="83297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7896" y="4133760"/>
              <a:ext cx="198755" cy="283845"/>
            </a:xfrm>
            <a:custGeom>
              <a:avLst/>
              <a:gdLst/>
              <a:ahLst/>
              <a:cxnLst/>
              <a:rect l="l" t="t" r="r" b="b"/>
              <a:pathLst>
                <a:path w="198755" h="283845">
                  <a:moveTo>
                    <a:pt x="152418" y="270184"/>
                  </a:moveTo>
                  <a:lnTo>
                    <a:pt x="164534" y="271715"/>
                  </a:lnTo>
                  <a:lnTo>
                    <a:pt x="176296" y="274425"/>
                  </a:lnTo>
                  <a:lnTo>
                    <a:pt x="187587" y="278313"/>
                  </a:lnTo>
                  <a:lnTo>
                    <a:pt x="198289" y="283379"/>
                  </a:lnTo>
                  <a:lnTo>
                    <a:pt x="83926" y="1885"/>
                  </a:lnTo>
                  <a:lnTo>
                    <a:pt x="83926" y="1256"/>
                  </a:lnTo>
                  <a:lnTo>
                    <a:pt x="83297" y="628"/>
                  </a:lnTo>
                  <a:lnTo>
                    <a:pt x="83297" y="0"/>
                  </a:lnTo>
                  <a:lnTo>
                    <a:pt x="48109" y="14451"/>
                  </a:lnTo>
                  <a:lnTo>
                    <a:pt x="48109" y="15080"/>
                  </a:lnTo>
                  <a:lnTo>
                    <a:pt x="48737" y="15708"/>
                  </a:lnTo>
                  <a:lnTo>
                    <a:pt x="48737" y="16336"/>
                  </a:lnTo>
                  <a:lnTo>
                    <a:pt x="63190" y="52151"/>
                  </a:lnTo>
                  <a:lnTo>
                    <a:pt x="11664" y="73515"/>
                  </a:lnTo>
                  <a:lnTo>
                    <a:pt x="5498" y="77609"/>
                  </a:lnTo>
                  <a:lnTo>
                    <a:pt x="1453" y="83647"/>
                  </a:lnTo>
                  <a:lnTo>
                    <a:pt x="0" y="90745"/>
                  </a:lnTo>
                  <a:lnTo>
                    <a:pt x="1610" y="98020"/>
                  </a:lnTo>
                  <a:lnTo>
                    <a:pt x="4752" y="105560"/>
                  </a:lnTo>
                  <a:lnTo>
                    <a:pt x="11664" y="109958"/>
                  </a:lnTo>
                  <a:lnTo>
                    <a:pt x="19204" y="109958"/>
                  </a:lnTo>
                  <a:lnTo>
                    <a:pt x="21717" y="109958"/>
                  </a:lnTo>
                  <a:lnTo>
                    <a:pt x="24231" y="109330"/>
                  </a:lnTo>
                  <a:lnTo>
                    <a:pt x="26116" y="108702"/>
                  </a:lnTo>
                  <a:lnTo>
                    <a:pt x="77642" y="87338"/>
                  </a:lnTo>
                  <a:lnTo>
                    <a:pt x="152418" y="270184"/>
                  </a:lnTo>
                  <a:close/>
                </a:path>
              </a:pathLst>
            </a:custGeom>
            <a:ln w="628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313" y="4468663"/>
              <a:ext cx="172800" cy="10681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52500" y="40481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97075" y="4164012"/>
            <a:ext cx="31997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60" dirty="0">
                <a:latin typeface="Tahoma"/>
                <a:cs typeface="Tahoma"/>
              </a:rPr>
              <a:t>Cost-</a:t>
            </a:r>
            <a:r>
              <a:rPr sz="2150" b="1" spc="-150" dirty="0">
                <a:latin typeface="Tahoma"/>
                <a:cs typeface="Tahoma"/>
              </a:rPr>
              <a:t>Aware</a:t>
            </a:r>
            <a:r>
              <a:rPr sz="2150" b="1" spc="-130" dirty="0">
                <a:latin typeface="Tahoma"/>
                <a:cs typeface="Tahoma"/>
              </a:rPr>
              <a:t> </a:t>
            </a:r>
            <a:r>
              <a:rPr sz="2150" b="1" spc="-85" dirty="0">
                <a:latin typeface="Tahoma"/>
                <a:cs typeface="Tahoma"/>
              </a:rPr>
              <a:t>Prioritization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77101" y="3918521"/>
            <a:ext cx="4023360" cy="8483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dirty="0">
                <a:latin typeface="Tahoma"/>
                <a:cs typeface="Tahoma"/>
              </a:rPr>
              <a:t>Adjust</a:t>
            </a:r>
            <a:r>
              <a:rPr sz="1550" spc="-6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alerts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based</a:t>
            </a:r>
            <a:r>
              <a:rPr sz="1550" spc="-5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on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freight</a:t>
            </a:r>
            <a:r>
              <a:rPr sz="1550" spc="-6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cost,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part</a:t>
            </a:r>
            <a:r>
              <a:rPr sz="1550" spc="-6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value, </a:t>
            </a:r>
            <a:r>
              <a:rPr sz="1550" dirty="0">
                <a:latin typeface="Tahoma"/>
                <a:cs typeface="Tahoma"/>
              </a:rPr>
              <a:t>and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urgency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550" dirty="0">
                <a:latin typeface="Tahoma"/>
                <a:cs typeface="Tahoma"/>
              </a:rPr>
              <a:t>Avoid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-40" dirty="0">
                <a:latin typeface="Tahoma"/>
                <a:cs typeface="Tahoma"/>
              </a:rPr>
              <a:t>over-</a:t>
            </a:r>
            <a:r>
              <a:rPr sz="1550" spc="-10" dirty="0">
                <a:latin typeface="Tahoma"/>
                <a:cs typeface="Tahoma"/>
              </a:rPr>
              <a:t>prioritizing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low-value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items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9125" y="5181600"/>
            <a:ext cx="10610850" cy="1095375"/>
            <a:chOff x="619125" y="5181600"/>
            <a:chExt cx="10610850" cy="1095375"/>
          </a:xfrm>
        </p:grpSpPr>
        <p:sp>
          <p:nvSpPr>
            <p:cNvPr id="33" name="object 33"/>
            <p:cNvSpPr/>
            <p:nvPr/>
          </p:nvSpPr>
          <p:spPr>
            <a:xfrm>
              <a:off x="619125" y="5181600"/>
              <a:ext cx="10610850" cy="1095375"/>
            </a:xfrm>
            <a:custGeom>
              <a:avLst/>
              <a:gdLst/>
              <a:ahLst/>
              <a:cxnLst/>
              <a:rect l="l" t="t" r="r" b="b"/>
              <a:pathLst>
                <a:path w="10610850" h="1095375">
                  <a:moveTo>
                    <a:pt x="10501376" y="0"/>
                  </a:moveTo>
                  <a:lnTo>
                    <a:pt x="109537" y="0"/>
                  </a:lnTo>
                  <a:lnTo>
                    <a:pt x="66897" y="8604"/>
                  </a:lnTo>
                  <a:lnTo>
                    <a:pt x="32080" y="32067"/>
                  </a:lnTo>
                  <a:lnTo>
                    <a:pt x="8607" y="66865"/>
                  </a:lnTo>
                  <a:lnTo>
                    <a:pt x="0" y="109474"/>
                  </a:lnTo>
                  <a:lnTo>
                    <a:pt x="0" y="985837"/>
                  </a:lnTo>
                  <a:lnTo>
                    <a:pt x="8607" y="1028477"/>
                  </a:lnTo>
                  <a:lnTo>
                    <a:pt x="32080" y="1063294"/>
                  </a:lnTo>
                  <a:lnTo>
                    <a:pt x="66897" y="1086767"/>
                  </a:lnTo>
                  <a:lnTo>
                    <a:pt x="109537" y="1095375"/>
                  </a:lnTo>
                  <a:lnTo>
                    <a:pt x="10501376" y="1095375"/>
                  </a:lnTo>
                  <a:lnTo>
                    <a:pt x="10543984" y="1086767"/>
                  </a:lnTo>
                  <a:lnTo>
                    <a:pt x="10578782" y="1063294"/>
                  </a:lnTo>
                  <a:lnTo>
                    <a:pt x="10602245" y="1028477"/>
                  </a:lnTo>
                  <a:lnTo>
                    <a:pt x="10610850" y="985837"/>
                  </a:lnTo>
                  <a:lnTo>
                    <a:pt x="10610850" y="109474"/>
                  </a:lnTo>
                  <a:lnTo>
                    <a:pt x="10602245" y="66865"/>
                  </a:lnTo>
                  <a:lnTo>
                    <a:pt x="10578782" y="32067"/>
                  </a:lnTo>
                  <a:lnTo>
                    <a:pt x="10543984" y="8604"/>
                  </a:lnTo>
                  <a:lnTo>
                    <a:pt x="10501376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5395" y="5554371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40" h="52070">
                  <a:moveTo>
                    <a:pt x="26391" y="0"/>
                  </a:moveTo>
                  <a:lnTo>
                    <a:pt x="16170" y="2058"/>
                  </a:lnTo>
                  <a:lnTo>
                    <a:pt x="7776" y="7654"/>
                  </a:lnTo>
                  <a:lnTo>
                    <a:pt x="2091" y="15917"/>
                  </a:lnTo>
                  <a:lnTo>
                    <a:pt x="0" y="25977"/>
                  </a:lnTo>
                  <a:lnTo>
                    <a:pt x="2091" y="36038"/>
                  </a:lnTo>
                  <a:lnTo>
                    <a:pt x="7776" y="44301"/>
                  </a:lnTo>
                  <a:lnTo>
                    <a:pt x="16170" y="49896"/>
                  </a:lnTo>
                  <a:lnTo>
                    <a:pt x="26391" y="51955"/>
                  </a:lnTo>
                  <a:lnTo>
                    <a:pt x="36612" y="49896"/>
                  </a:lnTo>
                  <a:lnTo>
                    <a:pt x="45006" y="44301"/>
                  </a:lnTo>
                  <a:lnTo>
                    <a:pt x="50691" y="36038"/>
                  </a:lnTo>
                  <a:lnTo>
                    <a:pt x="52782" y="25977"/>
                  </a:lnTo>
                  <a:lnTo>
                    <a:pt x="50691" y="15917"/>
                  </a:lnTo>
                  <a:lnTo>
                    <a:pt x="45006" y="7654"/>
                  </a:lnTo>
                  <a:lnTo>
                    <a:pt x="36612" y="2058"/>
                  </a:lnTo>
                  <a:lnTo>
                    <a:pt x="26391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5395" y="5554371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40" h="52070">
                  <a:moveTo>
                    <a:pt x="26391" y="0"/>
                  </a:moveTo>
                  <a:lnTo>
                    <a:pt x="16170" y="2058"/>
                  </a:lnTo>
                  <a:lnTo>
                    <a:pt x="7776" y="7654"/>
                  </a:lnTo>
                  <a:lnTo>
                    <a:pt x="2091" y="15917"/>
                  </a:lnTo>
                  <a:lnTo>
                    <a:pt x="0" y="25977"/>
                  </a:lnTo>
                  <a:lnTo>
                    <a:pt x="2091" y="36038"/>
                  </a:lnTo>
                  <a:lnTo>
                    <a:pt x="7776" y="44301"/>
                  </a:lnTo>
                  <a:lnTo>
                    <a:pt x="16170" y="49896"/>
                  </a:lnTo>
                  <a:lnTo>
                    <a:pt x="26391" y="51955"/>
                  </a:lnTo>
                  <a:lnTo>
                    <a:pt x="36612" y="49896"/>
                  </a:lnTo>
                  <a:lnTo>
                    <a:pt x="45006" y="44301"/>
                  </a:lnTo>
                  <a:lnTo>
                    <a:pt x="50691" y="36038"/>
                  </a:lnTo>
                  <a:lnTo>
                    <a:pt x="52782" y="25977"/>
                  </a:lnTo>
                  <a:lnTo>
                    <a:pt x="50691" y="15917"/>
                  </a:lnTo>
                  <a:lnTo>
                    <a:pt x="45006" y="7654"/>
                  </a:lnTo>
                  <a:lnTo>
                    <a:pt x="36612" y="2058"/>
                  </a:lnTo>
                  <a:lnTo>
                    <a:pt x="26391" y="0"/>
                  </a:lnTo>
                  <a:close/>
                </a:path>
              </a:pathLst>
            </a:custGeom>
            <a:ln w="623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6221" y="5679930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40" h="52070">
                  <a:moveTo>
                    <a:pt x="26391" y="0"/>
                  </a:moveTo>
                  <a:lnTo>
                    <a:pt x="16117" y="2041"/>
                  </a:lnTo>
                  <a:lnTo>
                    <a:pt x="7728" y="7607"/>
                  </a:lnTo>
                  <a:lnTo>
                    <a:pt x="2073" y="15864"/>
                  </a:lnTo>
                  <a:lnTo>
                    <a:pt x="0" y="25977"/>
                  </a:lnTo>
                  <a:lnTo>
                    <a:pt x="2073" y="36090"/>
                  </a:lnTo>
                  <a:lnTo>
                    <a:pt x="7728" y="44347"/>
                  </a:lnTo>
                  <a:lnTo>
                    <a:pt x="16117" y="49914"/>
                  </a:lnTo>
                  <a:lnTo>
                    <a:pt x="26391" y="51955"/>
                  </a:lnTo>
                  <a:lnTo>
                    <a:pt x="36661" y="49914"/>
                  </a:lnTo>
                  <a:lnTo>
                    <a:pt x="45050" y="44347"/>
                  </a:lnTo>
                  <a:lnTo>
                    <a:pt x="50708" y="36090"/>
                  </a:lnTo>
                  <a:lnTo>
                    <a:pt x="52782" y="25977"/>
                  </a:lnTo>
                  <a:lnTo>
                    <a:pt x="50708" y="15864"/>
                  </a:lnTo>
                  <a:lnTo>
                    <a:pt x="45050" y="7607"/>
                  </a:lnTo>
                  <a:lnTo>
                    <a:pt x="36661" y="2041"/>
                  </a:lnTo>
                  <a:lnTo>
                    <a:pt x="26391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6221" y="5679930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40" h="52070">
                  <a:moveTo>
                    <a:pt x="52782" y="25977"/>
                  </a:moveTo>
                  <a:lnTo>
                    <a:pt x="50708" y="36090"/>
                  </a:lnTo>
                  <a:lnTo>
                    <a:pt x="45050" y="44347"/>
                  </a:lnTo>
                  <a:lnTo>
                    <a:pt x="36661" y="49914"/>
                  </a:lnTo>
                  <a:lnTo>
                    <a:pt x="26391" y="51955"/>
                  </a:lnTo>
                  <a:lnTo>
                    <a:pt x="16117" y="49914"/>
                  </a:lnTo>
                  <a:lnTo>
                    <a:pt x="7728" y="44347"/>
                  </a:lnTo>
                  <a:lnTo>
                    <a:pt x="2073" y="36090"/>
                  </a:lnTo>
                  <a:lnTo>
                    <a:pt x="0" y="25977"/>
                  </a:lnTo>
                  <a:lnTo>
                    <a:pt x="2073" y="15864"/>
                  </a:lnTo>
                  <a:lnTo>
                    <a:pt x="7728" y="7607"/>
                  </a:lnTo>
                  <a:lnTo>
                    <a:pt x="16117" y="2041"/>
                  </a:lnTo>
                  <a:lnTo>
                    <a:pt x="26391" y="0"/>
                  </a:lnTo>
                  <a:lnTo>
                    <a:pt x="36661" y="2041"/>
                  </a:lnTo>
                  <a:lnTo>
                    <a:pt x="45050" y="7607"/>
                  </a:lnTo>
                  <a:lnTo>
                    <a:pt x="50708" y="15864"/>
                  </a:lnTo>
                  <a:lnTo>
                    <a:pt x="52782" y="25977"/>
                  </a:lnTo>
                  <a:close/>
                </a:path>
              </a:pathLst>
            </a:custGeom>
            <a:ln w="623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3797" y="5467161"/>
              <a:ext cx="427355" cy="499745"/>
            </a:xfrm>
            <a:custGeom>
              <a:avLst/>
              <a:gdLst/>
              <a:ahLst/>
              <a:cxnLst/>
              <a:rect l="l" t="t" r="r" b="b"/>
              <a:pathLst>
                <a:path w="427355" h="499745">
                  <a:moveTo>
                    <a:pt x="188824" y="0"/>
                  </a:moveTo>
                  <a:lnTo>
                    <a:pt x="139301" y="6494"/>
                  </a:lnTo>
                  <a:lnTo>
                    <a:pt x="92369" y="25977"/>
                  </a:lnTo>
                  <a:lnTo>
                    <a:pt x="52399" y="57115"/>
                  </a:lnTo>
                  <a:lnTo>
                    <a:pt x="22856" y="96952"/>
                  </a:lnTo>
                  <a:lnTo>
                    <a:pt x="5045" y="142876"/>
                  </a:lnTo>
                  <a:lnTo>
                    <a:pt x="123" y="191739"/>
                  </a:lnTo>
                  <a:lnTo>
                    <a:pt x="0" y="192976"/>
                  </a:lnTo>
                  <a:lnTo>
                    <a:pt x="4958" y="236108"/>
                  </a:lnTo>
                  <a:lnTo>
                    <a:pt x="19400" y="276398"/>
                  </a:lnTo>
                  <a:lnTo>
                    <a:pt x="42679" y="312398"/>
                  </a:lnTo>
                  <a:lnTo>
                    <a:pt x="74147" y="342657"/>
                  </a:lnTo>
                  <a:lnTo>
                    <a:pt x="74147" y="499142"/>
                  </a:lnTo>
                  <a:lnTo>
                    <a:pt x="272711" y="499142"/>
                  </a:lnTo>
                  <a:lnTo>
                    <a:pt x="272711" y="424919"/>
                  </a:lnTo>
                  <a:lnTo>
                    <a:pt x="303501" y="424919"/>
                  </a:lnTo>
                  <a:lnTo>
                    <a:pt x="345032" y="412394"/>
                  </a:lnTo>
                  <a:lnTo>
                    <a:pt x="372150" y="379072"/>
                  </a:lnTo>
                  <a:lnTo>
                    <a:pt x="377648" y="350697"/>
                  </a:lnTo>
                  <a:lnTo>
                    <a:pt x="377648" y="313587"/>
                  </a:lnTo>
                  <a:lnTo>
                    <a:pt x="405296" y="313587"/>
                  </a:lnTo>
                  <a:lnTo>
                    <a:pt x="410211" y="311731"/>
                  </a:lnTo>
                  <a:lnTo>
                    <a:pt x="120018" y="311731"/>
                  </a:lnTo>
                  <a:lnTo>
                    <a:pt x="112477" y="296268"/>
                  </a:lnTo>
                  <a:lnTo>
                    <a:pt x="109964" y="295650"/>
                  </a:lnTo>
                  <a:lnTo>
                    <a:pt x="82316" y="295650"/>
                  </a:lnTo>
                  <a:lnTo>
                    <a:pt x="69748" y="283279"/>
                  </a:lnTo>
                  <a:lnTo>
                    <a:pt x="75404" y="267198"/>
                  </a:lnTo>
                  <a:lnTo>
                    <a:pt x="72890" y="262868"/>
                  </a:lnTo>
                  <a:lnTo>
                    <a:pt x="71005" y="258539"/>
                  </a:lnTo>
                  <a:lnTo>
                    <a:pt x="69748" y="253591"/>
                  </a:lnTo>
                  <a:lnTo>
                    <a:pt x="54039" y="246168"/>
                  </a:lnTo>
                  <a:lnTo>
                    <a:pt x="54039" y="228850"/>
                  </a:lnTo>
                  <a:lnTo>
                    <a:pt x="69748" y="221428"/>
                  </a:lnTo>
                  <a:lnTo>
                    <a:pt x="71005" y="216480"/>
                  </a:lnTo>
                  <a:lnTo>
                    <a:pt x="72890" y="212150"/>
                  </a:lnTo>
                  <a:lnTo>
                    <a:pt x="75404" y="207820"/>
                  </a:lnTo>
                  <a:lnTo>
                    <a:pt x="69748" y="191739"/>
                  </a:lnTo>
                  <a:lnTo>
                    <a:pt x="82316" y="179369"/>
                  </a:lnTo>
                  <a:lnTo>
                    <a:pt x="112477" y="179369"/>
                  </a:lnTo>
                  <a:lnTo>
                    <a:pt x="120018" y="163906"/>
                  </a:lnTo>
                  <a:lnTo>
                    <a:pt x="153950" y="163906"/>
                  </a:lnTo>
                  <a:lnTo>
                    <a:pt x="148294" y="158339"/>
                  </a:lnTo>
                  <a:lnTo>
                    <a:pt x="153950" y="142258"/>
                  </a:lnTo>
                  <a:lnTo>
                    <a:pt x="151436" y="137928"/>
                  </a:lnTo>
                  <a:lnTo>
                    <a:pt x="149551" y="133599"/>
                  </a:lnTo>
                  <a:lnTo>
                    <a:pt x="148294" y="128651"/>
                  </a:lnTo>
                  <a:lnTo>
                    <a:pt x="132585" y="121228"/>
                  </a:lnTo>
                  <a:lnTo>
                    <a:pt x="132585" y="103910"/>
                  </a:lnTo>
                  <a:lnTo>
                    <a:pt x="148294" y="96488"/>
                  </a:lnTo>
                  <a:lnTo>
                    <a:pt x="149551" y="91540"/>
                  </a:lnTo>
                  <a:lnTo>
                    <a:pt x="151436" y="87210"/>
                  </a:lnTo>
                  <a:lnTo>
                    <a:pt x="153949" y="82880"/>
                  </a:lnTo>
                  <a:lnTo>
                    <a:pt x="148923" y="66799"/>
                  </a:lnTo>
                  <a:lnTo>
                    <a:pt x="161490" y="54429"/>
                  </a:lnTo>
                  <a:lnTo>
                    <a:pt x="191652" y="54429"/>
                  </a:lnTo>
                  <a:lnTo>
                    <a:pt x="199192" y="38966"/>
                  </a:lnTo>
                  <a:lnTo>
                    <a:pt x="301813" y="38966"/>
                  </a:lnTo>
                  <a:lnTo>
                    <a:pt x="285278" y="25977"/>
                  </a:lnTo>
                  <a:lnTo>
                    <a:pt x="238347" y="6494"/>
                  </a:lnTo>
                  <a:lnTo>
                    <a:pt x="188824" y="0"/>
                  </a:lnTo>
                  <a:close/>
                </a:path>
                <a:path w="427355" h="499745">
                  <a:moveTo>
                    <a:pt x="158348" y="291320"/>
                  </a:moveTo>
                  <a:lnTo>
                    <a:pt x="153950" y="293794"/>
                  </a:lnTo>
                  <a:lnTo>
                    <a:pt x="149551" y="295650"/>
                  </a:lnTo>
                  <a:lnTo>
                    <a:pt x="144524" y="296887"/>
                  </a:lnTo>
                  <a:lnTo>
                    <a:pt x="137612" y="311731"/>
                  </a:lnTo>
                  <a:lnTo>
                    <a:pt x="410211" y="311731"/>
                  </a:lnTo>
                  <a:lnTo>
                    <a:pt x="416764" y="309257"/>
                  </a:lnTo>
                  <a:lnTo>
                    <a:pt x="424933" y="299825"/>
                  </a:lnTo>
                  <a:lnTo>
                    <a:pt x="425433" y="296887"/>
                  </a:lnTo>
                  <a:lnTo>
                    <a:pt x="174686" y="296887"/>
                  </a:lnTo>
                  <a:lnTo>
                    <a:pt x="158348" y="291320"/>
                  </a:lnTo>
                  <a:close/>
                </a:path>
                <a:path w="427355" h="499745">
                  <a:moveTo>
                    <a:pt x="195246" y="179369"/>
                  </a:moveTo>
                  <a:lnTo>
                    <a:pt x="175942" y="179369"/>
                  </a:lnTo>
                  <a:lnTo>
                    <a:pt x="188510" y="191739"/>
                  </a:lnTo>
                  <a:lnTo>
                    <a:pt x="182854" y="207820"/>
                  </a:lnTo>
                  <a:lnTo>
                    <a:pt x="185368" y="212150"/>
                  </a:lnTo>
                  <a:lnTo>
                    <a:pt x="187253" y="216480"/>
                  </a:lnTo>
                  <a:lnTo>
                    <a:pt x="188510" y="221428"/>
                  </a:lnTo>
                  <a:lnTo>
                    <a:pt x="204219" y="228850"/>
                  </a:lnTo>
                  <a:lnTo>
                    <a:pt x="203632" y="246168"/>
                  </a:lnTo>
                  <a:lnTo>
                    <a:pt x="203591" y="247405"/>
                  </a:lnTo>
                  <a:lnTo>
                    <a:pt x="187881" y="254828"/>
                  </a:lnTo>
                  <a:lnTo>
                    <a:pt x="186625" y="259776"/>
                  </a:lnTo>
                  <a:lnTo>
                    <a:pt x="184740" y="264105"/>
                  </a:lnTo>
                  <a:lnTo>
                    <a:pt x="182226" y="268435"/>
                  </a:lnTo>
                  <a:lnTo>
                    <a:pt x="187253" y="284516"/>
                  </a:lnTo>
                  <a:lnTo>
                    <a:pt x="174686" y="296887"/>
                  </a:lnTo>
                  <a:lnTo>
                    <a:pt x="425433" y="296887"/>
                  </a:lnTo>
                  <a:lnTo>
                    <a:pt x="427211" y="286449"/>
                  </a:lnTo>
                  <a:lnTo>
                    <a:pt x="421006" y="270290"/>
                  </a:lnTo>
                  <a:lnTo>
                    <a:pt x="377648" y="196069"/>
                  </a:lnTo>
                  <a:lnTo>
                    <a:pt x="377525" y="191739"/>
                  </a:lnTo>
                  <a:lnTo>
                    <a:pt x="376969" y="186172"/>
                  </a:lnTo>
                  <a:lnTo>
                    <a:pt x="198564" y="186172"/>
                  </a:lnTo>
                  <a:lnTo>
                    <a:pt x="195246" y="179369"/>
                  </a:lnTo>
                  <a:close/>
                </a:path>
                <a:path w="427355" h="499745">
                  <a:moveTo>
                    <a:pt x="98653" y="290701"/>
                  </a:moveTo>
                  <a:lnTo>
                    <a:pt x="82316" y="295650"/>
                  </a:lnTo>
                  <a:lnTo>
                    <a:pt x="109964" y="295650"/>
                  </a:lnTo>
                  <a:lnTo>
                    <a:pt x="107450" y="295031"/>
                  </a:lnTo>
                  <a:lnTo>
                    <a:pt x="103052" y="293175"/>
                  </a:lnTo>
                  <a:lnTo>
                    <a:pt x="98653" y="290701"/>
                  </a:lnTo>
                  <a:close/>
                </a:path>
                <a:path w="427355" h="499745">
                  <a:moveTo>
                    <a:pt x="237522" y="165761"/>
                  </a:moveTo>
                  <a:lnTo>
                    <a:pt x="233124" y="168236"/>
                  </a:lnTo>
                  <a:lnTo>
                    <a:pt x="228725" y="170091"/>
                  </a:lnTo>
                  <a:lnTo>
                    <a:pt x="223698" y="171328"/>
                  </a:lnTo>
                  <a:lnTo>
                    <a:pt x="216158" y="186172"/>
                  </a:lnTo>
                  <a:lnTo>
                    <a:pt x="376969" y="186172"/>
                  </a:lnTo>
                  <a:lnTo>
                    <a:pt x="375486" y="171328"/>
                  </a:lnTo>
                  <a:lnTo>
                    <a:pt x="253860" y="171328"/>
                  </a:lnTo>
                  <a:lnTo>
                    <a:pt x="237522" y="165761"/>
                  </a:lnTo>
                  <a:close/>
                </a:path>
                <a:path w="427355" h="499745">
                  <a:moveTo>
                    <a:pt x="112477" y="179369"/>
                  </a:moveTo>
                  <a:lnTo>
                    <a:pt x="82316" y="179369"/>
                  </a:lnTo>
                  <a:lnTo>
                    <a:pt x="98653" y="184935"/>
                  </a:lnTo>
                  <a:lnTo>
                    <a:pt x="103052" y="182461"/>
                  </a:lnTo>
                  <a:lnTo>
                    <a:pt x="107450" y="180606"/>
                  </a:lnTo>
                  <a:lnTo>
                    <a:pt x="112477" y="179369"/>
                  </a:lnTo>
                  <a:close/>
                </a:path>
                <a:path w="427355" h="499745">
                  <a:moveTo>
                    <a:pt x="153950" y="163906"/>
                  </a:moveTo>
                  <a:lnTo>
                    <a:pt x="138240" y="163906"/>
                  </a:lnTo>
                  <a:lnTo>
                    <a:pt x="145781" y="179369"/>
                  </a:lnTo>
                  <a:lnTo>
                    <a:pt x="150808" y="180606"/>
                  </a:lnTo>
                  <a:lnTo>
                    <a:pt x="155206" y="182461"/>
                  </a:lnTo>
                  <a:lnTo>
                    <a:pt x="159605" y="184935"/>
                  </a:lnTo>
                  <a:lnTo>
                    <a:pt x="175942" y="179369"/>
                  </a:lnTo>
                  <a:lnTo>
                    <a:pt x="195246" y="179369"/>
                  </a:lnTo>
                  <a:lnTo>
                    <a:pt x="191023" y="170710"/>
                  </a:lnTo>
                  <a:lnTo>
                    <a:pt x="160862" y="170710"/>
                  </a:lnTo>
                  <a:lnTo>
                    <a:pt x="153950" y="163906"/>
                  </a:lnTo>
                  <a:close/>
                </a:path>
                <a:path w="427355" h="499745">
                  <a:moveTo>
                    <a:pt x="320709" y="53810"/>
                  </a:moveTo>
                  <a:lnTo>
                    <a:pt x="254488" y="53810"/>
                  </a:lnTo>
                  <a:lnTo>
                    <a:pt x="267056" y="66181"/>
                  </a:lnTo>
                  <a:lnTo>
                    <a:pt x="261400" y="82262"/>
                  </a:lnTo>
                  <a:lnTo>
                    <a:pt x="263914" y="86592"/>
                  </a:lnTo>
                  <a:lnTo>
                    <a:pt x="265799" y="90921"/>
                  </a:lnTo>
                  <a:lnTo>
                    <a:pt x="267056" y="95869"/>
                  </a:lnTo>
                  <a:lnTo>
                    <a:pt x="282765" y="103291"/>
                  </a:lnTo>
                  <a:lnTo>
                    <a:pt x="282765" y="121847"/>
                  </a:lnTo>
                  <a:lnTo>
                    <a:pt x="267056" y="129269"/>
                  </a:lnTo>
                  <a:lnTo>
                    <a:pt x="265799" y="134217"/>
                  </a:lnTo>
                  <a:lnTo>
                    <a:pt x="260772" y="142876"/>
                  </a:lnTo>
                  <a:lnTo>
                    <a:pt x="266427" y="158958"/>
                  </a:lnTo>
                  <a:lnTo>
                    <a:pt x="253860" y="171328"/>
                  </a:lnTo>
                  <a:lnTo>
                    <a:pt x="375486" y="171328"/>
                  </a:lnTo>
                  <a:lnTo>
                    <a:pt x="372670" y="143137"/>
                  </a:lnTo>
                  <a:lnTo>
                    <a:pt x="354791" y="97184"/>
                  </a:lnTo>
                  <a:lnTo>
                    <a:pt x="325356" y="57521"/>
                  </a:lnTo>
                  <a:lnTo>
                    <a:pt x="325248" y="57376"/>
                  </a:lnTo>
                  <a:lnTo>
                    <a:pt x="320709" y="53810"/>
                  </a:lnTo>
                  <a:close/>
                </a:path>
                <a:path w="427355" h="499745">
                  <a:moveTo>
                    <a:pt x="177199" y="165143"/>
                  </a:moveTo>
                  <a:lnTo>
                    <a:pt x="160862" y="170710"/>
                  </a:lnTo>
                  <a:lnTo>
                    <a:pt x="191023" y="170710"/>
                  </a:lnTo>
                  <a:lnTo>
                    <a:pt x="185996" y="169473"/>
                  </a:lnTo>
                  <a:lnTo>
                    <a:pt x="181598" y="167617"/>
                  </a:lnTo>
                  <a:lnTo>
                    <a:pt x="177199" y="165143"/>
                  </a:lnTo>
                  <a:close/>
                </a:path>
                <a:path w="427355" h="499745">
                  <a:moveTo>
                    <a:pt x="191652" y="54429"/>
                  </a:moveTo>
                  <a:lnTo>
                    <a:pt x="161490" y="54429"/>
                  </a:lnTo>
                  <a:lnTo>
                    <a:pt x="177827" y="59995"/>
                  </a:lnTo>
                  <a:lnTo>
                    <a:pt x="182226" y="57521"/>
                  </a:lnTo>
                  <a:lnTo>
                    <a:pt x="186625" y="55666"/>
                  </a:lnTo>
                  <a:lnTo>
                    <a:pt x="191652" y="54429"/>
                  </a:lnTo>
                  <a:close/>
                </a:path>
                <a:path w="427355" h="499745">
                  <a:moveTo>
                    <a:pt x="301813" y="38966"/>
                  </a:moveTo>
                  <a:lnTo>
                    <a:pt x="216786" y="38966"/>
                  </a:lnTo>
                  <a:lnTo>
                    <a:pt x="224327" y="53810"/>
                  </a:lnTo>
                  <a:lnTo>
                    <a:pt x="229354" y="55047"/>
                  </a:lnTo>
                  <a:lnTo>
                    <a:pt x="233752" y="56903"/>
                  </a:lnTo>
                  <a:lnTo>
                    <a:pt x="238151" y="59377"/>
                  </a:lnTo>
                  <a:lnTo>
                    <a:pt x="254488" y="53810"/>
                  </a:lnTo>
                  <a:lnTo>
                    <a:pt x="320709" y="53810"/>
                  </a:lnTo>
                  <a:lnTo>
                    <a:pt x="301813" y="38966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719" y="5503010"/>
              <a:ext cx="234960" cy="2789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43797" y="5467161"/>
              <a:ext cx="427355" cy="499745"/>
            </a:xfrm>
            <a:custGeom>
              <a:avLst/>
              <a:gdLst/>
              <a:ahLst/>
              <a:cxnLst/>
              <a:rect l="l" t="t" r="r" b="b"/>
              <a:pathLst>
                <a:path w="427355" h="499745">
                  <a:moveTo>
                    <a:pt x="421006" y="270290"/>
                  </a:moveTo>
                  <a:lnTo>
                    <a:pt x="377648" y="196069"/>
                  </a:lnTo>
                  <a:lnTo>
                    <a:pt x="377648" y="192976"/>
                  </a:lnTo>
                  <a:lnTo>
                    <a:pt x="372670" y="143137"/>
                  </a:lnTo>
                  <a:lnTo>
                    <a:pt x="354791" y="97184"/>
                  </a:lnTo>
                  <a:lnTo>
                    <a:pt x="325248" y="57376"/>
                  </a:lnTo>
                  <a:lnTo>
                    <a:pt x="285278" y="25977"/>
                  </a:lnTo>
                  <a:lnTo>
                    <a:pt x="238347" y="6494"/>
                  </a:lnTo>
                  <a:lnTo>
                    <a:pt x="188824" y="0"/>
                  </a:lnTo>
                  <a:lnTo>
                    <a:pt x="139301" y="6494"/>
                  </a:lnTo>
                  <a:lnTo>
                    <a:pt x="92369" y="25977"/>
                  </a:lnTo>
                  <a:lnTo>
                    <a:pt x="52399" y="57115"/>
                  </a:lnTo>
                  <a:lnTo>
                    <a:pt x="22856" y="96952"/>
                  </a:lnTo>
                  <a:lnTo>
                    <a:pt x="4977" y="143050"/>
                  </a:lnTo>
                  <a:lnTo>
                    <a:pt x="0" y="192976"/>
                  </a:lnTo>
                  <a:lnTo>
                    <a:pt x="4958" y="236108"/>
                  </a:lnTo>
                  <a:lnTo>
                    <a:pt x="19400" y="276398"/>
                  </a:lnTo>
                  <a:lnTo>
                    <a:pt x="42679" y="312398"/>
                  </a:lnTo>
                  <a:lnTo>
                    <a:pt x="74147" y="342657"/>
                  </a:lnTo>
                  <a:lnTo>
                    <a:pt x="74147" y="499142"/>
                  </a:lnTo>
                  <a:lnTo>
                    <a:pt x="272711" y="499142"/>
                  </a:lnTo>
                  <a:lnTo>
                    <a:pt x="272711" y="424919"/>
                  </a:lnTo>
                  <a:lnTo>
                    <a:pt x="303501" y="424919"/>
                  </a:lnTo>
                  <a:lnTo>
                    <a:pt x="345032" y="412394"/>
                  </a:lnTo>
                  <a:lnTo>
                    <a:pt x="372150" y="379072"/>
                  </a:lnTo>
                  <a:lnTo>
                    <a:pt x="377648" y="350697"/>
                  </a:lnTo>
                  <a:lnTo>
                    <a:pt x="377648" y="313587"/>
                  </a:lnTo>
                  <a:lnTo>
                    <a:pt x="405296" y="313587"/>
                  </a:lnTo>
                  <a:lnTo>
                    <a:pt x="416764" y="309257"/>
                  </a:lnTo>
                  <a:lnTo>
                    <a:pt x="424933" y="299825"/>
                  </a:lnTo>
                  <a:lnTo>
                    <a:pt x="427211" y="286449"/>
                  </a:lnTo>
                  <a:lnTo>
                    <a:pt x="421006" y="270290"/>
                  </a:lnTo>
                  <a:close/>
                </a:path>
              </a:pathLst>
            </a:custGeom>
            <a:ln w="624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2500" y="5429250"/>
              <a:ext cx="609600" cy="600075"/>
            </a:xfrm>
            <a:custGeom>
              <a:avLst/>
              <a:gdLst/>
              <a:ahLst/>
              <a:cxnLst/>
              <a:rect l="l" t="t" r="r" b="b"/>
              <a:pathLst>
                <a:path w="609600" h="600075">
                  <a:moveTo>
                    <a:pt x="0" y="600075"/>
                  </a:moveTo>
                  <a:lnTo>
                    <a:pt x="609600" y="600075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00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97075" y="5373052"/>
            <a:ext cx="3350260" cy="6915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2150" b="1" spc="-90" dirty="0">
                <a:latin typeface="Tahoma"/>
                <a:cs typeface="Tahoma"/>
              </a:rPr>
              <a:t>Deep</a:t>
            </a:r>
            <a:r>
              <a:rPr sz="2150" b="1" spc="-60" dirty="0">
                <a:latin typeface="Tahoma"/>
                <a:cs typeface="Tahoma"/>
              </a:rPr>
              <a:t> </a:t>
            </a:r>
            <a:r>
              <a:rPr sz="2150" b="1" spc="-125" dirty="0">
                <a:latin typeface="Tahoma"/>
                <a:cs typeface="Tahoma"/>
              </a:rPr>
              <a:t>Learning for</a:t>
            </a:r>
            <a:r>
              <a:rPr sz="2150" b="1" spc="-114" dirty="0">
                <a:latin typeface="Tahoma"/>
                <a:cs typeface="Tahoma"/>
              </a:rPr>
              <a:t> </a:t>
            </a:r>
            <a:r>
              <a:rPr sz="2150" b="1" spc="-85" dirty="0">
                <a:latin typeface="Tahoma"/>
                <a:cs typeface="Tahoma"/>
              </a:rPr>
              <a:t>Smarter </a:t>
            </a:r>
            <a:r>
              <a:rPr sz="2150" b="1" spc="-10" dirty="0">
                <a:latin typeface="Tahoma"/>
                <a:cs typeface="Tahoma"/>
              </a:rPr>
              <a:t>Forecasting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6/2/2025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43" name="object 43"/>
          <p:cNvSpPr txBox="1"/>
          <p:nvPr/>
        </p:nvSpPr>
        <p:spPr>
          <a:xfrm>
            <a:off x="6777101" y="5465762"/>
            <a:ext cx="4341495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spc="60" dirty="0">
                <a:latin typeface="Tahoma"/>
                <a:cs typeface="Tahoma"/>
              </a:rPr>
              <a:t>Use</a:t>
            </a:r>
            <a:r>
              <a:rPr sz="1550" spc="-13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deep</a:t>
            </a:r>
            <a:r>
              <a:rPr sz="1550" spc="-10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learning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to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identify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demand</a:t>
            </a:r>
            <a:r>
              <a:rPr sz="1550" spc="-10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and</a:t>
            </a:r>
            <a:r>
              <a:rPr sz="1550" spc="-10" dirty="0">
                <a:latin typeface="Tahoma"/>
                <a:cs typeface="Tahoma"/>
              </a:rPr>
              <a:t> stock </a:t>
            </a:r>
            <a:r>
              <a:rPr sz="1550" dirty="0">
                <a:latin typeface="Tahoma"/>
                <a:cs typeface="Tahoma"/>
              </a:rPr>
              <a:t>patterns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-25" dirty="0">
                <a:latin typeface="Tahoma"/>
                <a:cs typeface="Tahoma"/>
              </a:rPr>
              <a:t>over</a:t>
            </a:r>
            <a:r>
              <a:rPr sz="1550" spc="-114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time,</a:t>
            </a:r>
            <a:r>
              <a:rPr sz="1550" spc="-1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focusing</a:t>
            </a:r>
            <a:r>
              <a:rPr sz="1550" spc="-13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on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fast-</a:t>
            </a:r>
            <a:r>
              <a:rPr sz="1550" spc="-20" dirty="0">
                <a:latin typeface="Tahoma"/>
                <a:cs typeface="Tahoma"/>
              </a:rPr>
              <a:t>moving</a:t>
            </a:r>
            <a:r>
              <a:rPr sz="1550" spc="-4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parts.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844" y="2705671"/>
            <a:ext cx="681100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350" dirty="0">
                <a:solidFill>
                  <a:srgbClr val="155F82"/>
                </a:solidFill>
              </a:rPr>
              <a:t>Thank</a:t>
            </a:r>
            <a:r>
              <a:rPr sz="6000" spc="-590" dirty="0">
                <a:solidFill>
                  <a:srgbClr val="155F82"/>
                </a:solidFill>
              </a:rPr>
              <a:t> </a:t>
            </a:r>
            <a:r>
              <a:rPr sz="6000" spc="-315" dirty="0">
                <a:solidFill>
                  <a:srgbClr val="155F82"/>
                </a:solidFill>
              </a:rPr>
              <a:t>you</a:t>
            </a:r>
            <a:r>
              <a:rPr sz="6000" spc="-645" dirty="0">
                <a:solidFill>
                  <a:srgbClr val="155F82"/>
                </a:solidFill>
              </a:rPr>
              <a:t> </a:t>
            </a:r>
            <a:r>
              <a:rPr sz="6000" spc="-420" dirty="0">
                <a:solidFill>
                  <a:srgbClr val="155F82"/>
                </a:solidFill>
              </a:rPr>
              <a:t>for</a:t>
            </a:r>
            <a:r>
              <a:rPr sz="6000" spc="-660" dirty="0">
                <a:solidFill>
                  <a:srgbClr val="155F82"/>
                </a:solidFill>
              </a:rPr>
              <a:t> </a:t>
            </a:r>
            <a:r>
              <a:rPr sz="6000" spc="-325" dirty="0">
                <a:solidFill>
                  <a:srgbClr val="155F82"/>
                </a:solidFill>
              </a:rPr>
              <a:t>listening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202" y="6488849"/>
            <a:ext cx="1082040" cy="1028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36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5" dirty="0"/>
              <a:t>THE</a:t>
            </a:r>
            <a:r>
              <a:rPr sz="3950" spc="-405" dirty="0"/>
              <a:t> </a:t>
            </a:r>
            <a:r>
              <a:rPr sz="3950" spc="-10" dirty="0"/>
              <a:t>PROBLEMs: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712341" y="5012753"/>
            <a:ext cx="3063875" cy="9893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2150" spc="-55" dirty="0">
                <a:latin typeface="Tahoma"/>
                <a:cs typeface="Tahoma"/>
              </a:rPr>
              <a:t>Inventory</a:t>
            </a:r>
            <a:r>
              <a:rPr sz="2150" spc="-10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Challenges</a:t>
            </a:r>
            <a:endParaRPr sz="2150">
              <a:latin typeface="Tahoma"/>
              <a:cs typeface="Tahoma"/>
            </a:endParaRPr>
          </a:p>
          <a:p>
            <a:pPr marL="12065" marR="5080" algn="ctr">
              <a:lnSpc>
                <a:spcPct val="72800"/>
              </a:lnSpc>
              <a:spcBef>
                <a:spcPts val="975"/>
              </a:spcBef>
            </a:pPr>
            <a:r>
              <a:rPr sz="2150" dirty="0">
                <a:latin typeface="Tahoma"/>
                <a:cs typeface="Tahoma"/>
              </a:rPr>
              <a:t>(Supplier</a:t>
            </a:r>
            <a:r>
              <a:rPr sz="2150" spc="-14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Reliability,</a:t>
            </a:r>
            <a:r>
              <a:rPr sz="2150" spc="-10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Lead </a:t>
            </a:r>
            <a:r>
              <a:rPr sz="2150" spc="-45" dirty="0">
                <a:latin typeface="Tahoma"/>
                <a:cs typeface="Tahoma"/>
              </a:rPr>
              <a:t>Time,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On-transit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item)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4490" y="5081841"/>
            <a:ext cx="232791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Tahoma"/>
                <a:cs typeface="Tahoma"/>
              </a:rPr>
              <a:t>Manual</a:t>
            </a:r>
            <a:r>
              <a:rPr sz="2750" spc="-35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Review</a:t>
            </a:r>
            <a:endParaRPr sz="27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542" y="1797957"/>
            <a:ext cx="4970716" cy="31264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9875" y="1790700"/>
            <a:ext cx="4772025" cy="31337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1025" y="1171575"/>
            <a:ext cx="11029950" cy="85725"/>
            <a:chOff x="581025" y="1171575"/>
            <a:chExt cx="11029950" cy="85725"/>
          </a:xfrm>
        </p:grpSpPr>
        <p:sp>
          <p:nvSpPr>
            <p:cNvPr id="8" name="object 8"/>
            <p:cNvSpPr/>
            <p:nvPr/>
          </p:nvSpPr>
          <p:spPr>
            <a:xfrm>
              <a:off x="590550" y="1181100"/>
              <a:ext cx="11010900" cy="66675"/>
            </a:xfrm>
            <a:custGeom>
              <a:avLst/>
              <a:gdLst/>
              <a:ahLst/>
              <a:cxnLst/>
              <a:rect l="l" t="t" r="r" b="b"/>
              <a:pathLst>
                <a:path w="11010900" h="66675">
                  <a:moveTo>
                    <a:pt x="110109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1010900" y="66675"/>
                  </a:lnTo>
                  <a:lnTo>
                    <a:pt x="1101090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50" y="1181100"/>
              <a:ext cx="11010900" cy="66675"/>
            </a:xfrm>
            <a:custGeom>
              <a:avLst/>
              <a:gdLst/>
              <a:ahLst/>
              <a:cxnLst/>
              <a:rect l="l" t="t" r="r" b="b"/>
              <a:pathLst>
                <a:path w="11010900" h="66675">
                  <a:moveTo>
                    <a:pt x="0" y="66675"/>
                  </a:moveTo>
                  <a:lnTo>
                    <a:pt x="11010900" y="66675"/>
                  </a:lnTo>
                  <a:lnTo>
                    <a:pt x="1101090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36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5" dirty="0"/>
              <a:t>THE</a:t>
            </a:r>
            <a:r>
              <a:rPr sz="3950" spc="-405" dirty="0"/>
              <a:t> </a:t>
            </a:r>
            <a:r>
              <a:rPr sz="3950" spc="-10" dirty="0"/>
              <a:t>PROBLEMs: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369566" y="4999863"/>
            <a:ext cx="2475865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5200"/>
              </a:lnSpc>
              <a:spcBef>
                <a:spcPts val="95"/>
              </a:spcBef>
            </a:pPr>
            <a:r>
              <a:rPr sz="2400" dirty="0">
                <a:latin typeface="Tahoma"/>
                <a:cs typeface="Tahoma"/>
              </a:rPr>
              <a:t>Supplier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Reliability </a:t>
            </a:r>
            <a:r>
              <a:rPr sz="2400" dirty="0">
                <a:latin typeface="Tahoma"/>
                <a:cs typeface="Tahoma"/>
              </a:rPr>
              <a:t>Lead</a:t>
            </a:r>
            <a:r>
              <a:rPr sz="2400" spc="-27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latin typeface="Tahoma"/>
                <a:cs typeface="Tahoma"/>
              </a:rPr>
              <a:t>On-transit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item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4490" y="5081841"/>
            <a:ext cx="232791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Tahoma"/>
                <a:cs typeface="Tahoma"/>
              </a:rPr>
              <a:t>Manual</a:t>
            </a:r>
            <a:r>
              <a:rPr sz="2750" spc="-35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Review</a:t>
            </a:r>
            <a:endParaRPr sz="27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542" y="1797957"/>
            <a:ext cx="4970716" cy="31264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9875" y="1790700"/>
            <a:ext cx="4772025" cy="31337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1025" y="1171575"/>
            <a:ext cx="11029950" cy="85725"/>
            <a:chOff x="581025" y="1171575"/>
            <a:chExt cx="11029950" cy="85725"/>
          </a:xfrm>
        </p:grpSpPr>
        <p:sp>
          <p:nvSpPr>
            <p:cNvPr id="8" name="object 8"/>
            <p:cNvSpPr/>
            <p:nvPr/>
          </p:nvSpPr>
          <p:spPr>
            <a:xfrm>
              <a:off x="590550" y="1181100"/>
              <a:ext cx="11010900" cy="66675"/>
            </a:xfrm>
            <a:custGeom>
              <a:avLst/>
              <a:gdLst/>
              <a:ahLst/>
              <a:cxnLst/>
              <a:rect l="l" t="t" r="r" b="b"/>
              <a:pathLst>
                <a:path w="11010900" h="66675">
                  <a:moveTo>
                    <a:pt x="110109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1010900" y="66675"/>
                  </a:lnTo>
                  <a:lnTo>
                    <a:pt x="1101090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50" y="1181100"/>
              <a:ext cx="11010900" cy="66675"/>
            </a:xfrm>
            <a:custGeom>
              <a:avLst/>
              <a:gdLst/>
              <a:ahLst/>
              <a:cxnLst/>
              <a:rect l="l" t="t" r="r" b="b"/>
              <a:pathLst>
                <a:path w="11010900" h="66675">
                  <a:moveTo>
                    <a:pt x="0" y="66675"/>
                  </a:moveTo>
                  <a:lnTo>
                    <a:pt x="11010900" y="66675"/>
                  </a:lnTo>
                  <a:lnTo>
                    <a:pt x="1101090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30" y="264794"/>
            <a:ext cx="9728835" cy="95694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60"/>
              </a:spcBef>
            </a:pPr>
            <a:r>
              <a:rPr sz="3200" spc="-140" dirty="0"/>
              <a:t>Parts</a:t>
            </a:r>
            <a:r>
              <a:rPr sz="3200" spc="-345" dirty="0"/>
              <a:t> </a:t>
            </a:r>
            <a:r>
              <a:rPr sz="3200" spc="-135" dirty="0"/>
              <a:t>Above</a:t>
            </a:r>
            <a:r>
              <a:rPr sz="3200" spc="-355" dirty="0"/>
              <a:t> </a:t>
            </a:r>
            <a:r>
              <a:rPr sz="3200" spc="-160" dirty="0"/>
              <a:t>Safety</a:t>
            </a:r>
            <a:r>
              <a:rPr sz="3200" spc="-320" dirty="0"/>
              <a:t> </a:t>
            </a:r>
            <a:r>
              <a:rPr sz="3200" spc="-100" dirty="0"/>
              <a:t>Stock</a:t>
            </a:r>
            <a:r>
              <a:rPr sz="3200" spc="-285" dirty="0"/>
              <a:t> </a:t>
            </a:r>
            <a:r>
              <a:rPr sz="3200" spc="-160" dirty="0"/>
              <a:t>Still</a:t>
            </a:r>
            <a:r>
              <a:rPr sz="3200" spc="-300" dirty="0"/>
              <a:t> </a:t>
            </a:r>
            <a:r>
              <a:rPr sz="3200" spc="-120" dirty="0"/>
              <a:t>Stocked</a:t>
            </a:r>
            <a:r>
              <a:rPr sz="3200" spc="-290" dirty="0"/>
              <a:t> </a:t>
            </a:r>
            <a:r>
              <a:rPr sz="3200" spc="-150" dirty="0"/>
              <a:t>Out</a:t>
            </a:r>
            <a:r>
              <a:rPr sz="3200" spc="-280" dirty="0"/>
              <a:t> </a:t>
            </a:r>
            <a:r>
              <a:rPr sz="3200" spc="610" dirty="0"/>
              <a:t>—</a:t>
            </a:r>
            <a:r>
              <a:rPr sz="3200" spc="-345" dirty="0"/>
              <a:t> </a:t>
            </a:r>
            <a:r>
              <a:rPr sz="3200" spc="-55" dirty="0"/>
              <a:t>Due</a:t>
            </a:r>
            <a:r>
              <a:rPr sz="3200" spc="-355" dirty="0"/>
              <a:t> </a:t>
            </a:r>
            <a:r>
              <a:rPr sz="3200" spc="-185" dirty="0"/>
              <a:t>to</a:t>
            </a:r>
            <a:r>
              <a:rPr sz="3200" spc="-355" dirty="0"/>
              <a:t> </a:t>
            </a:r>
            <a:r>
              <a:rPr sz="3200" spc="-90" dirty="0"/>
              <a:t>Longer </a:t>
            </a:r>
            <a:r>
              <a:rPr sz="3200" spc="-165" dirty="0"/>
              <a:t>Delivery</a:t>
            </a:r>
            <a:r>
              <a:rPr sz="3200" spc="-345" dirty="0"/>
              <a:t> </a:t>
            </a:r>
            <a:r>
              <a:rPr sz="3200" spc="-20" dirty="0"/>
              <a:t>Times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763000" y="1390650"/>
            <a:ext cx="3143250" cy="4914900"/>
          </a:xfrm>
          <a:custGeom>
            <a:avLst/>
            <a:gdLst/>
            <a:ahLst/>
            <a:cxnLst/>
            <a:rect l="l" t="t" r="r" b="b"/>
            <a:pathLst>
              <a:path w="3143250" h="4914900">
                <a:moveTo>
                  <a:pt x="3143250" y="0"/>
                </a:moveTo>
                <a:lnTo>
                  <a:pt x="0" y="0"/>
                </a:lnTo>
                <a:lnTo>
                  <a:pt x="0" y="4914900"/>
                </a:lnTo>
                <a:lnTo>
                  <a:pt x="3143250" y="4914900"/>
                </a:lnTo>
                <a:lnTo>
                  <a:pt x="314325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6819" y="2251709"/>
            <a:ext cx="2778125" cy="39649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95" dirty="0">
                <a:latin typeface="Tahoma"/>
                <a:cs typeface="Tahoma"/>
              </a:rPr>
              <a:t>“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ct val="90300"/>
              </a:lnSpc>
              <a:spcBef>
                <a:spcPts val="940"/>
              </a:spcBef>
            </a:pPr>
            <a:r>
              <a:rPr sz="2600" spc="-55" dirty="0">
                <a:latin typeface="Tahoma"/>
                <a:cs typeface="Tahoma"/>
              </a:rPr>
              <a:t>This</a:t>
            </a:r>
            <a:r>
              <a:rPr sz="2600" spc="-22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shows</a:t>
            </a:r>
            <a:r>
              <a:rPr sz="2600" spc="-30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the </a:t>
            </a:r>
            <a:r>
              <a:rPr sz="2600" spc="-30" dirty="0">
                <a:latin typeface="Tahoma"/>
                <a:cs typeface="Tahoma"/>
              </a:rPr>
              <a:t>opportunity</a:t>
            </a:r>
            <a:r>
              <a:rPr sz="2600" spc="-20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to </a:t>
            </a:r>
            <a:r>
              <a:rPr sz="2600" dirty="0">
                <a:latin typeface="Tahoma"/>
                <a:cs typeface="Tahoma"/>
              </a:rPr>
              <a:t>enhance</a:t>
            </a:r>
            <a:r>
              <a:rPr sz="2600" spc="-250" dirty="0">
                <a:latin typeface="Tahoma"/>
                <a:cs typeface="Tahoma"/>
              </a:rPr>
              <a:t> </a:t>
            </a:r>
            <a:r>
              <a:rPr sz="2600" spc="-35" dirty="0">
                <a:latin typeface="Tahoma"/>
                <a:cs typeface="Tahoma"/>
              </a:rPr>
              <a:t>the</a:t>
            </a:r>
            <a:r>
              <a:rPr sz="2600" spc="-165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model </a:t>
            </a:r>
            <a:r>
              <a:rPr sz="2600" spc="-75" dirty="0">
                <a:latin typeface="Tahoma"/>
                <a:cs typeface="Tahoma"/>
              </a:rPr>
              <a:t>by</a:t>
            </a:r>
            <a:r>
              <a:rPr sz="2600" spc="-254" dirty="0">
                <a:latin typeface="Tahoma"/>
                <a:cs typeface="Tahoma"/>
              </a:rPr>
              <a:t> </a:t>
            </a:r>
            <a:r>
              <a:rPr sz="2600" spc="-50" dirty="0">
                <a:latin typeface="Tahoma"/>
                <a:cs typeface="Tahoma"/>
              </a:rPr>
              <a:t>layering</a:t>
            </a:r>
            <a:r>
              <a:rPr sz="2600" spc="-260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in</a:t>
            </a:r>
            <a:r>
              <a:rPr sz="2600" spc="-295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lead </a:t>
            </a:r>
            <a:r>
              <a:rPr sz="2600" spc="-35" dirty="0">
                <a:latin typeface="Tahoma"/>
                <a:cs typeface="Tahoma"/>
              </a:rPr>
              <a:t>time,</a:t>
            </a:r>
            <a:r>
              <a:rPr sz="2600" spc="-12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especially</a:t>
            </a:r>
            <a:r>
              <a:rPr sz="2600" spc="-11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for </a:t>
            </a:r>
            <a:r>
              <a:rPr sz="2600" dirty="0">
                <a:latin typeface="Tahoma"/>
                <a:cs typeface="Tahoma"/>
              </a:rPr>
              <a:t>items</a:t>
            </a:r>
            <a:r>
              <a:rPr sz="2600" spc="-245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with</a:t>
            </a:r>
            <a:r>
              <a:rPr sz="2600" spc="-26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slower </a:t>
            </a:r>
            <a:r>
              <a:rPr sz="2600" dirty="0">
                <a:latin typeface="Tahoma"/>
                <a:cs typeface="Tahoma"/>
              </a:rPr>
              <a:t>supply</a:t>
            </a:r>
            <a:r>
              <a:rPr sz="2600" spc="-22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recovery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600" spc="95" dirty="0">
                <a:latin typeface="Tahoma"/>
                <a:cs typeface="Tahoma"/>
              </a:rPr>
              <a:t>”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9125" y="1304925"/>
            <a:ext cx="11020425" cy="4429125"/>
            <a:chOff x="619125" y="1304925"/>
            <a:chExt cx="11020425" cy="4429125"/>
          </a:xfrm>
        </p:grpSpPr>
        <p:sp>
          <p:nvSpPr>
            <p:cNvPr id="6" name="object 6"/>
            <p:cNvSpPr/>
            <p:nvPr/>
          </p:nvSpPr>
          <p:spPr>
            <a:xfrm>
              <a:off x="628650" y="1314450"/>
              <a:ext cx="11001375" cy="66675"/>
            </a:xfrm>
            <a:custGeom>
              <a:avLst/>
              <a:gdLst/>
              <a:ahLst/>
              <a:cxnLst/>
              <a:rect l="l" t="t" r="r" b="b"/>
              <a:pathLst>
                <a:path w="11001375" h="66675">
                  <a:moveTo>
                    <a:pt x="1100137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1001375" y="66675"/>
                  </a:lnTo>
                  <a:lnTo>
                    <a:pt x="1100137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8650" y="1314450"/>
              <a:ext cx="11001375" cy="66675"/>
            </a:xfrm>
            <a:custGeom>
              <a:avLst/>
              <a:gdLst/>
              <a:ahLst/>
              <a:cxnLst/>
              <a:rect l="l" t="t" r="r" b="b"/>
              <a:pathLst>
                <a:path w="11001375" h="66675">
                  <a:moveTo>
                    <a:pt x="0" y="66675"/>
                  </a:moveTo>
                  <a:lnTo>
                    <a:pt x="11001375" y="66675"/>
                  </a:lnTo>
                  <a:lnTo>
                    <a:pt x="11001375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1857375"/>
              <a:ext cx="857250" cy="11525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4419600"/>
              <a:ext cx="1047750" cy="1314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775" y="5076825"/>
              <a:ext cx="600075" cy="3714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47825" y="2362200"/>
              <a:ext cx="5657850" cy="276225"/>
            </a:xfrm>
            <a:custGeom>
              <a:avLst/>
              <a:gdLst/>
              <a:ahLst/>
              <a:cxnLst/>
              <a:rect l="l" t="t" r="r" b="b"/>
              <a:pathLst>
                <a:path w="5657850" h="276225">
                  <a:moveTo>
                    <a:pt x="5519801" y="0"/>
                  </a:moveTo>
                  <a:lnTo>
                    <a:pt x="5519801" y="69087"/>
                  </a:lnTo>
                  <a:lnTo>
                    <a:pt x="0" y="69087"/>
                  </a:lnTo>
                  <a:lnTo>
                    <a:pt x="0" y="207137"/>
                  </a:lnTo>
                  <a:lnTo>
                    <a:pt x="5519801" y="207137"/>
                  </a:lnTo>
                  <a:lnTo>
                    <a:pt x="5519801" y="276225"/>
                  </a:lnTo>
                  <a:lnTo>
                    <a:pt x="5657850" y="138049"/>
                  </a:lnTo>
                  <a:lnTo>
                    <a:pt x="5519801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7825" y="2362200"/>
              <a:ext cx="5657850" cy="276225"/>
            </a:xfrm>
            <a:custGeom>
              <a:avLst/>
              <a:gdLst/>
              <a:ahLst/>
              <a:cxnLst/>
              <a:rect l="l" t="t" r="r" b="b"/>
              <a:pathLst>
                <a:path w="5657850" h="276225">
                  <a:moveTo>
                    <a:pt x="0" y="69087"/>
                  </a:moveTo>
                  <a:lnTo>
                    <a:pt x="5519801" y="69087"/>
                  </a:lnTo>
                  <a:lnTo>
                    <a:pt x="5519801" y="0"/>
                  </a:lnTo>
                  <a:lnTo>
                    <a:pt x="5657850" y="138049"/>
                  </a:lnTo>
                  <a:lnTo>
                    <a:pt x="5519801" y="276225"/>
                  </a:lnTo>
                  <a:lnTo>
                    <a:pt x="5519801" y="207137"/>
                  </a:lnTo>
                  <a:lnTo>
                    <a:pt x="0" y="207137"/>
                  </a:lnTo>
                  <a:lnTo>
                    <a:pt x="0" y="69087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28851" y="2031047"/>
            <a:ext cx="401256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4EA72D"/>
                </a:solidFill>
                <a:latin typeface="Tahoma"/>
                <a:cs typeface="Tahoma"/>
              </a:rPr>
              <a:t>Marked </a:t>
            </a:r>
            <a:r>
              <a:rPr sz="1800" b="1" spc="-95" dirty="0">
                <a:solidFill>
                  <a:srgbClr val="4EA72D"/>
                </a:solidFill>
                <a:latin typeface="Tahoma"/>
                <a:cs typeface="Tahoma"/>
              </a:rPr>
              <a:t>Safe</a:t>
            </a:r>
            <a:r>
              <a:rPr sz="1800" b="1" spc="-75" dirty="0">
                <a:solidFill>
                  <a:srgbClr val="4EA72D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4EA72D"/>
                </a:solidFill>
                <a:latin typeface="Tahoma"/>
                <a:cs typeface="Tahoma"/>
              </a:rPr>
              <a:t>(Above </a:t>
            </a:r>
            <a:r>
              <a:rPr sz="1800" b="1" spc="-114" dirty="0">
                <a:solidFill>
                  <a:srgbClr val="4EA72D"/>
                </a:solidFill>
                <a:latin typeface="Tahoma"/>
                <a:cs typeface="Tahoma"/>
              </a:rPr>
              <a:t>Safety </a:t>
            </a:r>
            <a:r>
              <a:rPr sz="1800" b="1" spc="-10" dirty="0">
                <a:solidFill>
                  <a:srgbClr val="4EA72D"/>
                </a:solidFill>
                <a:latin typeface="Tahoma"/>
                <a:cs typeface="Tahoma"/>
              </a:rPr>
              <a:t>Stock)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Tahoma"/>
              <a:cs typeface="Tahoma"/>
            </a:endParaRPr>
          </a:p>
          <a:p>
            <a:pPr marL="1508760">
              <a:lnSpc>
                <a:spcPct val="100000"/>
              </a:lnSpc>
            </a:pPr>
            <a:r>
              <a:rPr sz="2400" b="1" spc="-254" dirty="0">
                <a:solidFill>
                  <a:srgbClr val="C00000"/>
                </a:solidFill>
                <a:latin typeface="Tahoma"/>
                <a:cs typeface="Tahoma"/>
              </a:rPr>
              <a:t>51</a:t>
            </a:r>
            <a:r>
              <a:rPr sz="2400" b="1" spc="-1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C00000"/>
                </a:solidFill>
                <a:latin typeface="Tahoma"/>
                <a:cs typeface="Tahoma"/>
              </a:rPr>
              <a:t>Days</a:t>
            </a:r>
            <a:r>
              <a:rPr sz="2400" b="1" spc="-2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Lead</a:t>
            </a:r>
            <a:r>
              <a:rPr sz="2400" spc="-2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52700" y="1832689"/>
            <a:ext cx="5944870" cy="1214120"/>
            <a:chOff x="2452700" y="1832689"/>
            <a:chExt cx="5944870" cy="1214120"/>
          </a:xfrm>
        </p:grpSpPr>
        <p:sp>
          <p:nvSpPr>
            <p:cNvPr id="15" name="object 15"/>
            <p:cNvSpPr/>
            <p:nvPr/>
          </p:nvSpPr>
          <p:spPr>
            <a:xfrm>
              <a:off x="7681138" y="1832698"/>
              <a:ext cx="716915" cy="707390"/>
            </a:xfrm>
            <a:custGeom>
              <a:avLst/>
              <a:gdLst/>
              <a:ahLst/>
              <a:cxnLst/>
              <a:rect l="l" t="t" r="r" b="b"/>
              <a:pathLst>
                <a:path w="716915" h="707389">
                  <a:moveTo>
                    <a:pt x="339318" y="593648"/>
                  </a:moveTo>
                  <a:lnTo>
                    <a:pt x="216789" y="593648"/>
                  </a:lnTo>
                  <a:lnTo>
                    <a:pt x="216789" y="612698"/>
                  </a:lnTo>
                  <a:lnTo>
                    <a:pt x="216789" y="631748"/>
                  </a:lnTo>
                  <a:lnTo>
                    <a:pt x="216789" y="706678"/>
                  </a:lnTo>
                  <a:lnTo>
                    <a:pt x="339318" y="706678"/>
                  </a:lnTo>
                  <a:lnTo>
                    <a:pt x="339318" y="631748"/>
                  </a:lnTo>
                  <a:lnTo>
                    <a:pt x="235635" y="631748"/>
                  </a:lnTo>
                  <a:lnTo>
                    <a:pt x="235635" y="612698"/>
                  </a:lnTo>
                  <a:lnTo>
                    <a:pt x="263918" y="612698"/>
                  </a:lnTo>
                  <a:lnTo>
                    <a:pt x="263918" y="631469"/>
                  </a:lnTo>
                  <a:lnTo>
                    <a:pt x="339318" y="631469"/>
                  </a:lnTo>
                  <a:lnTo>
                    <a:pt x="339318" y="612698"/>
                  </a:lnTo>
                  <a:lnTo>
                    <a:pt x="339318" y="593648"/>
                  </a:lnTo>
                  <a:close/>
                </a:path>
                <a:path w="716915" h="707389">
                  <a:moveTo>
                    <a:pt x="480695" y="593648"/>
                  </a:moveTo>
                  <a:lnTo>
                    <a:pt x="358165" y="593648"/>
                  </a:lnTo>
                  <a:lnTo>
                    <a:pt x="358165" y="612698"/>
                  </a:lnTo>
                  <a:lnTo>
                    <a:pt x="358165" y="631748"/>
                  </a:lnTo>
                  <a:lnTo>
                    <a:pt x="358165" y="706678"/>
                  </a:lnTo>
                  <a:lnTo>
                    <a:pt x="480695" y="706678"/>
                  </a:lnTo>
                  <a:lnTo>
                    <a:pt x="480695" y="631748"/>
                  </a:lnTo>
                  <a:lnTo>
                    <a:pt x="377012" y="631748"/>
                  </a:lnTo>
                  <a:lnTo>
                    <a:pt x="377012" y="612698"/>
                  </a:lnTo>
                  <a:lnTo>
                    <a:pt x="405295" y="612698"/>
                  </a:lnTo>
                  <a:lnTo>
                    <a:pt x="405295" y="631469"/>
                  </a:lnTo>
                  <a:lnTo>
                    <a:pt x="480695" y="631469"/>
                  </a:lnTo>
                  <a:lnTo>
                    <a:pt x="480695" y="612698"/>
                  </a:lnTo>
                  <a:lnTo>
                    <a:pt x="480695" y="593648"/>
                  </a:lnTo>
                  <a:close/>
                </a:path>
                <a:path w="716915" h="707389">
                  <a:moveTo>
                    <a:pt x="480695" y="480669"/>
                  </a:moveTo>
                  <a:lnTo>
                    <a:pt x="405295" y="480669"/>
                  </a:lnTo>
                  <a:lnTo>
                    <a:pt x="405295" y="499516"/>
                  </a:lnTo>
                  <a:lnTo>
                    <a:pt x="480695" y="499516"/>
                  </a:lnTo>
                  <a:lnTo>
                    <a:pt x="480695" y="480669"/>
                  </a:lnTo>
                  <a:close/>
                </a:path>
                <a:path w="716915" h="707389">
                  <a:moveTo>
                    <a:pt x="480695" y="461568"/>
                  </a:moveTo>
                  <a:lnTo>
                    <a:pt x="358165" y="461568"/>
                  </a:lnTo>
                  <a:lnTo>
                    <a:pt x="358165" y="480618"/>
                  </a:lnTo>
                  <a:lnTo>
                    <a:pt x="358165" y="499668"/>
                  </a:lnTo>
                  <a:lnTo>
                    <a:pt x="358165" y="574598"/>
                  </a:lnTo>
                  <a:lnTo>
                    <a:pt x="480695" y="574598"/>
                  </a:lnTo>
                  <a:lnTo>
                    <a:pt x="480695" y="499668"/>
                  </a:lnTo>
                  <a:lnTo>
                    <a:pt x="377012" y="499668"/>
                  </a:lnTo>
                  <a:lnTo>
                    <a:pt x="377012" y="480618"/>
                  </a:lnTo>
                  <a:lnTo>
                    <a:pt x="480695" y="480618"/>
                  </a:lnTo>
                  <a:lnTo>
                    <a:pt x="480695" y="461568"/>
                  </a:lnTo>
                  <a:close/>
                </a:path>
                <a:path w="716915" h="707389">
                  <a:moveTo>
                    <a:pt x="622084" y="593648"/>
                  </a:moveTo>
                  <a:lnTo>
                    <a:pt x="499554" y="593648"/>
                  </a:lnTo>
                  <a:lnTo>
                    <a:pt x="499554" y="612698"/>
                  </a:lnTo>
                  <a:lnTo>
                    <a:pt x="499554" y="631748"/>
                  </a:lnTo>
                  <a:lnTo>
                    <a:pt x="499554" y="706678"/>
                  </a:lnTo>
                  <a:lnTo>
                    <a:pt x="622084" y="706678"/>
                  </a:lnTo>
                  <a:lnTo>
                    <a:pt x="622084" y="631748"/>
                  </a:lnTo>
                  <a:lnTo>
                    <a:pt x="518401" y="631748"/>
                  </a:lnTo>
                  <a:lnTo>
                    <a:pt x="518401" y="612698"/>
                  </a:lnTo>
                  <a:lnTo>
                    <a:pt x="546671" y="612698"/>
                  </a:lnTo>
                  <a:lnTo>
                    <a:pt x="546671" y="631469"/>
                  </a:lnTo>
                  <a:lnTo>
                    <a:pt x="622084" y="631469"/>
                  </a:lnTo>
                  <a:lnTo>
                    <a:pt x="622084" y="612698"/>
                  </a:lnTo>
                  <a:lnTo>
                    <a:pt x="622084" y="593648"/>
                  </a:lnTo>
                  <a:close/>
                </a:path>
                <a:path w="716915" h="707389">
                  <a:moveTo>
                    <a:pt x="622084" y="480669"/>
                  </a:moveTo>
                  <a:lnTo>
                    <a:pt x="546671" y="480669"/>
                  </a:lnTo>
                  <a:lnTo>
                    <a:pt x="546671" y="499516"/>
                  </a:lnTo>
                  <a:lnTo>
                    <a:pt x="622084" y="499516"/>
                  </a:lnTo>
                  <a:lnTo>
                    <a:pt x="622084" y="480669"/>
                  </a:lnTo>
                  <a:close/>
                </a:path>
                <a:path w="716915" h="707389">
                  <a:moveTo>
                    <a:pt x="622084" y="461568"/>
                  </a:moveTo>
                  <a:lnTo>
                    <a:pt x="499554" y="461568"/>
                  </a:lnTo>
                  <a:lnTo>
                    <a:pt x="499554" y="480618"/>
                  </a:lnTo>
                  <a:lnTo>
                    <a:pt x="499554" y="499668"/>
                  </a:lnTo>
                  <a:lnTo>
                    <a:pt x="499554" y="574598"/>
                  </a:lnTo>
                  <a:lnTo>
                    <a:pt x="622084" y="574598"/>
                  </a:lnTo>
                  <a:lnTo>
                    <a:pt x="622084" y="499668"/>
                  </a:lnTo>
                  <a:lnTo>
                    <a:pt x="518401" y="499668"/>
                  </a:lnTo>
                  <a:lnTo>
                    <a:pt x="518401" y="480618"/>
                  </a:lnTo>
                  <a:lnTo>
                    <a:pt x="622084" y="480618"/>
                  </a:lnTo>
                  <a:lnTo>
                    <a:pt x="622084" y="461568"/>
                  </a:lnTo>
                  <a:close/>
                </a:path>
                <a:path w="716915" h="707389">
                  <a:moveTo>
                    <a:pt x="622084" y="348716"/>
                  </a:moveTo>
                  <a:lnTo>
                    <a:pt x="94259" y="348716"/>
                  </a:lnTo>
                  <a:lnTo>
                    <a:pt x="94259" y="386422"/>
                  </a:lnTo>
                  <a:lnTo>
                    <a:pt x="622084" y="386422"/>
                  </a:lnTo>
                  <a:lnTo>
                    <a:pt x="622084" y="348716"/>
                  </a:lnTo>
                  <a:close/>
                </a:path>
                <a:path w="716915" h="707389">
                  <a:moveTo>
                    <a:pt x="622084" y="273316"/>
                  </a:moveTo>
                  <a:lnTo>
                    <a:pt x="94259" y="273316"/>
                  </a:lnTo>
                  <a:lnTo>
                    <a:pt x="94259" y="311023"/>
                  </a:lnTo>
                  <a:lnTo>
                    <a:pt x="622084" y="311023"/>
                  </a:lnTo>
                  <a:lnTo>
                    <a:pt x="622084" y="273316"/>
                  </a:lnTo>
                  <a:close/>
                </a:path>
                <a:path w="716915" h="707389">
                  <a:moveTo>
                    <a:pt x="716330" y="146939"/>
                  </a:moveTo>
                  <a:lnTo>
                    <a:pt x="358165" y="0"/>
                  </a:lnTo>
                  <a:lnTo>
                    <a:pt x="0" y="146939"/>
                  </a:lnTo>
                  <a:lnTo>
                    <a:pt x="0" y="706869"/>
                  </a:lnTo>
                  <a:lnTo>
                    <a:pt x="56553" y="706869"/>
                  </a:lnTo>
                  <a:lnTo>
                    <a:pt x="56553" y="235623"/>
                  </a:lnTo>
                  <a:lnTo>
                    <a:pt x="659777" y="235623"/>
                  </a:lnTo>
                  <a:lnTo>
                    <a:pt x="659777" y="706869"/>
                  </a:lnTo>
                  <a:lnTo>
                    <a:pt x="716330" y="706869"/>
                  </a:lnTo>
                  <a:lnTo>
                    <a:pt x="716330" y="146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8975" y="2943405"/>
              <a:ext cx="103091" cy="1030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6066" y="2943406"/>
              <a:ext cx="103091" cy="1030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52700" y="2685694"/>
              <a:ext cx="648335" cy="309880"/>
            </a:xfrm>
            <a:custGeom>
              <a:avLst/>
              <a:gdLst/>
              <a:ahLst/>
              <a:cxnLst/>
              <a:rect l="l" t="t" r="r" b="b"/>
              <a:pathLst>
                <a:path w="648335" h="309880">
                  <a:moveTo>
                    <a:pt x="412356" y="206171"/>
                  </a:moveTo>
                  <a:lnTo>
                    <a:pt x="0" y="206171"/>
                  </a:lnTo>
                  <a:lnTo>
                    <a:pt x="0" y="309257"/>
                  </a:lnTo>
                  <a:lnTo>
                    <a:pt x="44170" y="309257"/>
                  </a:lnTo>
                  <a:lnTo>
                    <a:pt x="49987" y="280670"/>
                  </a:lnTo>
                  <a:lnTo>
                    <a:pt x="65811" y="257263"/>
                  </a:lnTo>
                  <a:lnTo>
                    <a:pt x="89217" y="241439"/>
                  </a:lnTo>
                  <a:lnTo>
                    <a:pt x="117817" y="235623"/>
                  </a:lnTo>
                  <a:lnTo>
                    <a:pt x="146405" y="241439"/>
                  </a:lnTo>
                  <a:lnTo>
                    <a:pt x="169824" y="257263"/>
                  </a:lnTo>
                  <a:lnTo>
                    <a:pt x="185635" y="280670"/>
                  </a:lnTo>
                  <a:lnTo>
                    <a:pt x="191452" y="309257"/>
                  </a:lnTo>
                  <a:lnTo>
                    <a:pt x="412356" y="309257"/>
                  </a:lnTo>
                  <a:lnTo>
                    <a:pt x="412356" y="206171"/>
                  </a:lnTo>
                  <a:close/>
                </a:path>
                <a:path w="648335" h="309880">
                  <a:moveTo>
                    <a:pt x="412356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412356" y="176720"/>
                  </a:lnTo>
                  <a:lnTo>
                    <a:pt x="412356" y="0"/>
                  </a:lnTo>
                  <a:close/>
                </a:path>
                <a:path w="648335" h="309880">
                  <a:moveTo>
                    <a:pt x="647992" y="206171"/>
                  </a:moveTo>
                  <a:lnTo>
                    <a:pt x="597192" y="153162"/>
                  </a:lnTo>
                  <a:lnTo>
                    <a:pt x="592035" y="149479"/>
                  </a:lnTo>
                  <a:lnTo>
                    <a:pt x="590651" y="147269"/>
                  </a:lnTo>
                  <a:lnTo>
                    <a:pt x="588352" y="143586"/>
                  </a:lnTo>
                  <a:lnTo>
                    <a:pt x="586879" y="137693"/>
                  </a:lnTo>
                  <a:lnTo>
                    <a:pt x="572147" y="86893"/>
                  </a:lnTo>
                  <a:lnTo>
                    <a:pt x="565734" y="73634"/>
                  </a:lnTo>
                  <a:lnTo>
                    <a:pt x="563803" y="69659"/>
                  </a:lnTo>
                  <a:lnTo>
                    <a:pt x="558901" y="64604"/>
                  </a:lnTo>
                  <a:lnTo>
                    <a:pt x="558901" y="146532"/>
                  </a:lnTo>
                  <a:lnTo>
                    <a:pt x="558901" y="147269"/>
                  </a:lnTo>
                  <a:lnTo>
                    <a:pt x="471271" y="147269"/>
                  </a:lnTo>
                  <a:lnTo>
                    <a:pt x="471271" y="73634"/>
                  </a:lnTo>
                  <a:lnTo>
                    <a:pt x="515454" y="73634"/>
                  </a:lnTo>
                  <a:lnTo>
                    <a:pt x="525005" y="75209"/>
                  </a:lnTo>
                  <a:lnTo>
                    <a:pt x="558165" y="145796"/>
                  </a:lnTo>
                  <a:lnTo>
                    <a:pt x="558165" y="146532"/>
                  </a:lnTo>
                  <a:lnTo>
                    <a:pt x="558901" y="146532"/>
                  </a:lnTo>
                  <a:lnTo>
                    <a:pt x="558901" y="64604"/>
                  </a:lnTo>
                  <a:lnTo>
                    <a:pt x="550710" y="56146"/>
                  </a:lnTo>
                  <a:lnTo>
                    <a:pt x="534149" y="47332"/>
                  </a:lnTo>
                  <a:lnTo>
                    <a:pt x="515454" y="44183"/>
                  </a:lnTo>
                  <a:lnTo>
                    <a:pt x="441820" y="44183"/>
                  </a:lnTo>
                  <a:lnTo>
                    <a:pt x="441820" y="309257"/>
                  </a:lnTo>
                  <a:lnTo>
                    <a:pt x="471271" y="309257"/>
                  </a:lnTo>
                  <a:lnTo>
                    <a:pt x="477075" y="280670"/>
                  </a:lnTo>
                  <a:lnTo>
                    <a:pt x="492899" y="257263"/>
                  </a:lnTo>
                  <a:lnTo>
                    <a:pt x="516318" y="241439"/>
                  </a:lnTo>
                  <a:lnTo>
                    <a:pt x="544906" y="235623"/>
                  </a:lnTo>
                  <a:lnTo>
                    <a:pt x="573493" y="241439"/>
                  </a:lnTo>
                  <a:lnTo>
                    <a:pt x="596912" y="257263"/>
                  </a:lnTo>
                  <a:lnTo>
                    <a:pt x="612736" y="280670"/>
                  </a:lnTo>
                  <a:lnTo>
                    <a:pt x="618540" y="309257"/>
                  </a:lnTo>
                  <a:lnTo>
                    <a:pt x="629983" y="306933"/>
                  </a:lnTo>
                  <a:lnTo>
                    <a:pt x="639343" y="300609"/>
                  </a:lnTo>
                  <a:lnTo>
                    <a:pt x="645668" y="291249"/>
                  </a:lnTo>
                  <a:lnTo>
                    <a:pt x="647992" y="279806"/>
                  </a:lnTo>
                  <a:lnTo>
                    <a:pt x="647992" y="235623"/>
                  </a:lnTo>
                  <a:lnTo>
                    <a:pt x="647992" y="206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08226" y="4711763"/>
            <a:ext cx="367728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Tahoma"/>
                <a:cs typeface="Tahoma"/>
              </a:rPr>
              <a:t>Marked</a:t>
            </a:r>
            <a:r>
              <a:rPr sz="1800" b="1" spc="-1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ahoma"/>
                <a:cs typeface="Tahoma"/>
              </a:rPr>
              <a:t>Risky</a:t>
            </a:r>
            <a:r>
              <a:rPr sz="1800" b="1" spc="-10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ahoma"/>
                <a:cs typeface="Tahoma"/>
              </a:rPr>
              <a:t>(Below</a:t>
            </a:r>
            <a:r>
              <a:rPr sz="1800" b="1" spc="-1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Tahoma"/>
                <a:cs typeface="Tahoma"/>
              </a:rPr>
              <a:t>Safety</a:t>
            </a:r>
            <a:r>
              <a:rPr sz="1800" b="1" spc="-1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ahoma"/>
                <a:cs typeface="Tahoma"/>
              </a:rPr>
              <a:t>Stock)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800">
              <a:latin typeface="Tahoma"/>
              <a:cs typeface="Tahoma"/>
            </a:endParaRPr>
          </a:p>
          <a:p>
            <a:pPr marL="1174115">
              <a:lnSpc>
                <a:spcPct val="100000"/>
              </a:lnSpc>
            </a:pPr>
            <a:r>
              <a:rPr sz="2400" b="1" spc="-254" dirty="0">
                <a:solidFill>
                  <a:srgbClr val="00AF50"/>
                </a:solidFill>
                <a:latin typeface="Tahoma"/>
                <a:cs typeface="Tahoma"/>
              </a:rPr>
              <a:t>44</a:t>
            </a:r>
            <a:r>
              <a:rPr sz="2400" b="1" spc="-16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AF50"/>
                </a:solidFill>
                <a:latin typeface="Tahoma"/>
                <a:cs typeface="Tahoma"/>
              </a:rPr>
              <a:t>Days</a:t>
            </a:r>
            <a:r>
              <a:rPr sz="2400" b="1" spc="-229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Lead</a:t>
            </a:r>
            <a:r>
              <a:rPr sz="2400" spc="-27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14500" y="4566364"/>
            <a:ext cx="5420360" cy="1118870"/>
            <a:chOff x="1714500" y="4566364"/>
            <a:chExt cx="5420360" cy="1118870"/>
          </a:xfrm>
        </p:grpSpPr>
        <p:sp>
          <p:nvSpPr>
            <p:cNvPr id="21" name="object 21"/>
            <p:cNvSpPr/>
            <p:nvPr/>
          </p:nvSpPr>
          <p:spPr>
            <a:xfrm>
              <a:off x="1724025" y="5019675"/>
              <a:ext cx="4362450" cy="276225"/>
            </a:xfrm>
            <a:custGeom>
              <a:avLst/>
              <a:gdLst/>
              <a:ahLst/>
              <a:cxnLst/>
              <a:rect l="l" t="t" r="r" b="b"/>
              <a:pathLst>
                <a:path w="4362450" h="276225">
                  <a:moveTo>
                    <a:pt x="4224401" y="0"/>
                  </a:moveTo>
                  <a:lnTo>
                    <a:pt x="4224401" y="69087"/>
                  </a:lnTo>
                  <a:lnTo>
                    <a:pt x="0" y="69087"/>
                  </a:lnTo>
                  <a:lnTo>
                    <a:pt x="0" y="207137"/>
                  </a:lnTo>
                  <a:lnTo>
                    <a:pt x="4224401" y="207137"/>
                  </a:lnTo>
                  <a:lnTo>
                    <a:pt x="4224401" y="276225"/>
                  </a:lnTo>
                  <a:lnTo>
                    <a:pt x="4362450" y="138049"/>
                  </a:lnTo>
                  <a:lnTo>
                    <a:pt x="4224401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24025" y="5019675"/>
              <a:ext cx="4362450" cy="276225"/>
            </a:xfrm>
            <a:custGeom>
              <a:avLst/>
              <a:gdLst/>
              <a:ahLst/>
              <a:cxnLst/>
              <a:rect l="l" t="t" r="r" b="b"/>
              <a:pathLst>
                <a:path w="4362450" h="276225">
                  <a:moveTo>
                    <a:pt x="0" y="69087"/>
                  </a:moveTo>
                  <a:lnTo>
                    <a:pt x="4224401" y="69087"/>
                  </a:lnTo>
                  <a:lnTo>
                    <a:pt x="4224401" y="0"/>
                  </a:lnTo>
                  <a:lnTo>
                    <a:pt x="4362450" y="138049"/>
                  </a:lnTo>
                  <a:lnTo>
                    <a:pt x="4224401" y="276225"/>
                  </a:lnTo>
                  <a:lnTo>
                    <a:pt x="4224401" y="207137"/>
                  </a:lnTo>
                  <a:lnTo>
                    <a:pt x="0" y="207137"/>
                  </a:lnTo>
                  <a:lnTo>
                    <a:pt x="0" y="69087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48273" y="4566373"/>
              <a:ext cx="687070" cy="707390"/>
            </a:xfrm>
            <a:custGeom>
              <a:avLst/>
              <a:gdLst/>
              <a:ahLst/>
              <a:cxnLst/>
              <a:rect l="l" t="t" r="r" b="b"/>
              <a:pathLst>
                <a:path w="687070" h="707389">
                  <a:moveTo>
                    <a:pt x="325183" y="612622"/>
                  </a:moveTo>
                  <a:lnTo>
                    <a:pt x="252920" y="612622"/>
                  </a:lnTo>
                  <a:lnTo>
                    <a:pt x="252920" y="631469"/>
                  </a:lnTo>
                  <a:lnTo>
                    <a:pt x="325183" y="631469"/>
                  </a:lnTo>
                  <a:lnTo>
                    <a:pt x="325183" y="612622"/>
                  </a:lnTo>
                  <a:close/>
                </a:path>
                <a:path w="687070" h="707389">
                  <a:moveTo>
                    <a:pt x="325183" y="594321"/>
                  </a:moveTo>
                  <a:lnTo>
                    <a:pt x="207759" y="594321"/>
                  </a:lnTo>
                  <a:lnTo>
                    <a:pt x="207759" y="612482"/>
                  </a:lnTo>
                  <a:lnTo>
                    <a:pt x="207759" y="631939"/>
                  </a:lnTo>
                  <a:lnTo>
                    <a:pt x="207759" y="707161"/>
                  </a:lnTo>
                  <a:lnTo>
                    <a:pt x="325183" y="707161"/>
                  </a:lnTo>
                  <a:lnTo>
                    <a:pt x="325183" y="631939"/>
                  </a:lnTo>
                  <a:lnTo>
                    <a:pt x="225818" y="631939"/>
                  </a:lnTo>
                  <a:lnTo>
                    <a:pt x="225818" y="612482"/>
                  </a:lnTo>
                  <a:lnTo>
                    <a:pt x="325183" y="612482"/>
                  </a:lnTo>
                  <a:lnTo>
                    <a:pt x="325183" y="594321"/>
                  </a:lnTo>
                  <a:close/>
                </a:path>
                <a:path w="687070" h="707389">
                  <a:moveTo>
                    <a:pt x="460667" y="612622"/>
                  </a:moveTo>
                  <a:lnTo>
                    <a:pt x="388416" y="612622"/>
                  </a:lnTo>
                  <a:lnTo>
                    <a:pt x="388416" y="631469"/>
                  </a:lnTo>
                  <a:lnTo>
                    <a:pt x="460667" y="631469"/>
                  </a:lnTo>
                  <a:lnTo>
                    <a:pt x="460667" y="612622"/>
                  </a:lnTo>
                  <a:close/>
                </a:path>
                <a:path w="687070" h="707389">
                  <a:moveTo>
                    <a:pt x="460667" y="594321"/>
                  </a:moveTo>
                  <a:lnTo>
                    <a:pt x="343242" y="594321"/>
                  </a:lnTo>
                  <a:lnTo>
                    <a:pt x="343242" y="612482"/>
                  </a:lnTo>
                  <a:lnTo>
                    <a:pt x="343242" y="631939"/>
                  </a:lnTo>
                  <a:lnTo>
                    <a:pt x="343242" y="707161"/>
                  </a:lnTo>
                  <a:lnTo>
                    <a:pt x="460667" y="707161"/>
                  </a:lnTo>
                  <a:lnTo>
                    <a:pt x="460667" y="631939"/>
                  </a:lnTo>
                  <a:lnTo>
                    <a:pt x="361315" y="631939"/>
                  </a:lnTo>
                  <a:lnTo>
                    <a:pt x="361315" y="612482"/>
                  </a:lnTo>
                  <a:lnTo>
                    <a:pt x="460667" y="612482"/>
                  </a:lnTo>
                  <a:lnTo>
                    <a:pt x="460667" y="594321"/>
                  </a:lnTo>
                  <a:close/>
                </a:path>
                <a:path w="687070" h="707389">
                  <a:moveTo>
                    <a:pt x="460667" y="480669"/>
                  </a:moveTo>
                  <a:lnTo>
                    <a:pt x="388404" y="480669"/>
                  </a:lnTo>
                  <a:lnTo>
                    <a:pt x="388416" y="499516"/>
                  </a:lnTo>
                  <a:lnTo>
                    <a:pt x="460667" y="499516"/>
                  </a:lnTo>
                  <a:lnTo>
                    <a:pt x="460667" y="480669"/>
                  </a:lnTo>
                  <a:close/>
                </a:path>
                <a:path w="687070" h="707389">
                  <a:moveTo>
                    <a:pt x="460667" y="462026"/>
                  </a:moveTo>
                  <a:lnTo>
                    <a:pt x="343242" y="462026"/>
                  </a:lnTo>
                  <a:lnTo>
                    <a:pt x="343242" y="480187"/>
                  </a:lnTo>
                  <a:lnTo>
                    <a:pt x="343242" y="499643"/>
                  </a:lnTo>
                  <a:lnTo>
                    <a:pt x="343242" y="574865"/>
                  </a:lnTo>
                  <a:lnTo>
                    <a:pt x="460667" y="574865"/>
                  </a:lnTo>
                  <a:lnTo>
                    <a:pt x="460667" y="499643"/>
                  </a:lnTo>
                  <a:lnTo>
                    <a:pt x="361315" y="499643"/>
                  </a:lnTo>
                  <a:lnTo>
                    <a:pt x="361315" y="480187"/>
                  </a:lnTo>
                  <a:lnTo>
                    <a:pt x="460667" y="480187"/>
                  </a:lnTo>
                  <a:lnTo>
                    <a:pt x="460667" y="462026"/>
                  </a:lnTo>
                  <a:close/>
                </a:path>
                <a:path w="687070" h="707389">
                  <a:moveTo>
                    <a:pt x="596163" y="612622"/>
                  </a:moveTo>
                  <a:lnTo>
                    <a:pt x="523900" y="612622"/>
                  </a:lnTo>
                  <a:lnTo>
                    <a:pt x="523900" y="631469"/>
                  </a:lnTo>
                  <a:lnTo>
                    <a:pt x="596163" y="631469"/>
                  </a:lnTo>
                  <a:lnTo>
                    <a:pt x="596163" y="612622"/>
                  </a:lnTo>
                  <a:close/>
                </a:path>
                <a:path w="687070" h="707389">
                  <a:moveTo>
                    <a:pt x="596163" y="594321"/>
                  </a:moveTo>
                  <a:lnTo>
                    <a:pt x="478739" y="594321"/>
                  </a:lnTo>
                  <a:lnTo>
                    <a:pt x="478739" y="612482"/>
                  </a:lnTo>
                  <a:lnTo>
                    <a:pt x="478739" y="631939"/>
                  </a:lnTo>
                  <a:lnTo>
                    <a:pt x="478739" y="707161"/>
                  </a:lnTo>
                  <a:lnTo>
                    <a:pt x="596163" y="707161"/>
                  </a:lnTo>
                  <a:lnTo>
                    <a:pt x="596163" y="631939"/>
                  </a:lnTo>
                  <a:lnTo>
                    <a:pt x="496798" y="631939"/>
                  </a:lnTo>
                  <a:lnTo>
                    <a:pt x="496798" y="612482"/>
                  </a:lnTo>
                  <a:lnTo>
                    <a:pt x="596163" y="612482"/>
                  </a:lnTo>
                  <a:lnTo>
                    <a:pt x="596163" y="594321"/>
                  </a:lnTo>
                  <a:close/>
                </a:path>
                <a:path w="687070" h="707389">
                  <a:moveTo>
                    <a:pt x="596163" y="480669"/>
                  </a:moveTo>
                  <a:lnTo>
                    <a:pt x="523900" y="480669"/>
                  </a:lnTo>
                  <a:lnTo>
                    <a:pt x="523900" y="499516"/>
                  </a:lnTo>
                  <a:lnTo>
                    <a:pt x="596163" y="499516"/>
                  </a:lnTo>
                  <a:lnTo>
                    <a:pt x="596163" y="480669"/>
                  </a:lnTo>
                  <a:close/>
                </a:path>
                <a:path w="687070" h="707389">
                  <a:moveTo>
                    <a:pt x="596163" y="462026"/>
                  </a:moveTo>
                  <a:lnTo>
                    <a:pt x="478739" y="462026"/>
                  </a:lnTo>
                  <a:lnTo>
                    <a:pt x="478739" y="480187"/>
                  </a:lnTo>
                  <a:lnTo>
                    <a:pt x="478739" y="499643"/>
                  </a:lnTo>
                  <a:lnTo>
                    <a:pt x="478739" y="574865"/>
                  </a:lnTo>
                  <a:lnTo>
                    <a:pt x="596163" y="574865"/>
                  </a:lnTo>
                  <a:lnTo>
                    <a:pt x="596163" y="499643"/>
                  </a:lnTo>
                  <a:lnTo>
                    <a:pt x="496798" y="499643"/>
                  </a:lnTo>
                  <a:lnTo>
                    <a:pt x="496798" y="480187"/>
                  </a:lnTo>
                  <a:lnTo>
                    <a:pt x="596163" y="480187"/>
                  </a:lnTo>
                  <a:lnTo>
                    <a:pt x="596163" y="462026"/>
                  </a:lnTo>
                  <a:close/>
                </a:path>
                <a:path w="687070" h="707389">
                  <a:moveTo>
                    <a:pt x="596163" y="348716"/>
                  </a:moveTo>
                  <a:lnTo>
                    <a:pt x="90335" y="348716"/>
                  </a:lnTo>
                  <a:lnTo>
                    <a:pt x="90335" y="386422"/>
                  </a:lnTo>
                  <a:lnTo>
                    <a:pt x="596163" y="386422"/>
                  </a:lnTo>
                  <a:lnTo>
                    <a:pt x="596163" y="348716"/>
                  </a:lnTo>
                  <a:close/>
                </a:path>
                <a:path w="687070" h="707389">
                  <a:moveTo>
                    <a:pt x="596163" y="273316"/>
                  </a:moveTo>
                  <a:lnTo>
                    <a:pt x="90335" y="273316"/>
                  </a:lnTo>
                  <a:lnTo>
                    <a:pt x="90335" y="311023"/>
                  </a:lnTo>
                  <a:lnTo>
                    <a:pt x="596163" y="311023"/>
                  </a:lnTo>
                  <a:lnTo>
                    <a:pt x="596163" y="273316"/>
                  </a:lnTo>
                  <a:close/>
                </a:path>
                <a:path w="687070" h="707389">
                  <a:moveTo>
                    <a:pt x="686485" y="146939"/>
                  </a:moveTo>
                  <a:lnTo>
                    <a:pt x="343242" y="0"/>
                  </a:lnTo>
                  <a:lnTo>
                    <a:pt x="0" y="146939"/>
                  </a:lnTo>
                  <a:lnTo>
                    <a:pt x="0" y="706869"/>
                  </a:lnTo>
                  <a:lnTo>
                    <a:pt x="54203" y="706869"/>
                  </a:lnTo>
                  <a:lnTo>
                    <a:pt x="54203" y="235623"/>
                  </a:lnTo>
                  <a:lnTo>
                    <a:pt x="632294" y="235623"/>
                  </a:lnTo>
                  <a:lnTo>
                    <a:pt x="632294" y="706869"/>
                  </a:lnTo>
                  <a:lnTo>
                    <a:pt x="686485" y="706869"/>
                  </a:lnTo>
                  <a:lnTo>
                    <a:pt x="686485" y="146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9425" y="5581830"/>
              <a:ext cx="103091" cy="1030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6516" y="5581830"/>
              <a:ext cx="103091" cy="10308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43150" y="5324119"/>
              <a:ext cx="648335" cy="309880"/>
            </a:xfrm>
            <a:custGeom>
              <a:avLst/>
              <a:gdLst/>
              <a:ahLst/>
              <a:cxnLst/>
              <a:rect l="l" t="t" r="r" b="b"/>
              <a:pathLst>
                <a:path w="648335" h="309879">
                  <a:moveTo>
                    <a:pt x="412356" y="206171"/>
                  </a:moveTo>
                  <a:lnTo>
                    <a:pt x="0" y="206171"/>
                  </a:lnTo>
                  <a:lnTo>
                    <a:pt x="0" y="309257"/>
                  </a:lnTo>
                  <a:lnTo>
                    <a:pt x="44170" y="309257"/>
                  </a:lnTo>
                  <a:lnTo>
                    <a:pt x="49987" y="280670"/>
                  </a:lnTo>
                  <a:lnTo>
                    <a:pt x="65811" y="257263"/>
                  </a:lnTo>
                  <a:lnTo>
                    <a:pt x="89217" y="241439"/>
                  </a:lnTo>
                  <a:lnTo>
                    <a:pt x="117817" y="235623"/>
                  </a:lnTo>
                  <a:lnTo>
                    <a:pt x="146405" y="241439"/>
                  </a:lnTo>
                  <a:lnTo>
                    <a:pt x="169824" y="257263"/>
                  </a:lnTo>
                  <a:lnTo>
                    <a:pt x="185635" y="280670"/>
                  </a:lnTo>
                  <a:lnTo>
                    <a:pt x="191452" y="309257"/>
                  </a:lnTo>
                  <a:lnTo>
                    <a:pt x="412356" y="309257"/>
                  </a:lnTo>
                  <a:lnTo>
                    <a:pt x="412356" y="206171"/>
                  </a:lnTo>
                  <a:close/>
                </a:path>
                <a:path w="648335" h="309879">
                  <a:moveTo>
                    <a:pt x="412356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412356" y="176720"/>
                  </a:lnTo>
                  <a:lnTo>
                    <a:pt x="412356" y="0"/>
                  </a:lnTo>
                  <a:close/>
                </a:path>
                <a:path w="648335" h="309879">
                  <a:moveTo>
                    <a:pt x="647992" y="206171"/>
                  </a:moveTo>
                  <a:lnTo>
                    <a:pt x="597192" y="153162"/>
                  </a:lnTo>
                  <a:lnTo>
                    <a:pt x="592035" y="149479"/>
                  </a:lnTo>
                  <a:lnTo>
                    <a:pt x="590651" y="147269"/>
                  </a:lnTo>
                  <a:lnTo>
                    <a:pt x="588352" y="143586"/>
                  </a:lnTo>
                  <a:lnTo>
                    <a:pt x="586879" y="137693"/>
                  </a:lnTo>
                  <a:lnTo>
                    <a:pt x="572147" y="86893"/>
                  </a:lnTo>
                  <a:lnTo>
                    <a:pt x="565734" y="73634"/>
                  </a:lnTo>
                  <a:lnTo>
                    <a:pt x="563803" y="69659"/>
                  </a:lnTo>
                  <a:lnTo>
                    <a:pt x="558901" y="64604"/>
                  </a:lnTo>
                  <a:lnTo>
                    <a:pt x="558901" y="146532"/>
                  </a:lnTo>
                  <a:lnTo>
                    <a:pt x="558901" y="147269"/>
                  </a:lnTo>
                  <a:lnTo>
                    <a:pt x="471271" y="147269"/>
                  </a:lnTo>
                  <a:lnTo>
                    <a:pt x="471271" y="73634"/>
                  </a:lnTo>
                  <a:lnTo>
                    <a:pt x="515454" y="73634"/>
                  </a:lnTo>
                  <a:lnTo>
                    <a:pt x="525005" y="75209"/>
                  </a:lnTo>
                  <a:lnTo>
                    <a:pt x="558165" y="145796"/>
                  </a:lnTo>
                  <a:lnTo>
                    <a:pt x="558165" y="146532"/>
                  </a:lnTo>
                  <a:lnTo>
                    <a:pt x="558901" y="146532"/>
                  </a:lnTo>
                  <a:lnTo>
                    <a:pt x="558901" y="64604"/>
                  </a:lnTo>
                  <a:lnTo>
                    <a:pt x="550710" y="56146"/>
                  </a:lnTo>
                  <a:lnTo>
                    <a:pt x="534149" y="47332"/>
                  </a:lnTo>
                  <a:lnTo>
                    <a:pt x="515454" y="44183"/>
                  </a:lnTo>
                  <a:lnTo>
                    <a:pt x="441820" y="44183"/>
                  </a:lnTo>
                  <a:lnTo>
                    <a:pt x="441820" y="309257"/>
                  </a:lnTo>
                  <a:lnTo>
                    <a:pt x="471271" y="309257"/>
                  </a:lnTo>
                  <a:lnTo>
                    <a:pt x="477075" y="280670"/>
                  </a:lnTo>
                  <a:lnTo>
                    <a:pt x="492899" y="257263"/>
                  </a:lnTo>
                  <a:lnTo>
                    <a:pt x="516318" y="241439"/>
                  </a:lnTo>
                  <a:lnTo>
                    <a:pt x="544906" y="235623"/>
                  </a:lnTo>
                  <a:lnTo>
                    <a:pt x="573493" y="241439"/>
                  </a:lnTo>
                  <a:lnTo>
                    <a:pt x="596912" y="257263"/>
                  </a:lnTo>
                  <a:lnTo>
                    <a:pt x="612736" y="280670"/>
                  </a:lnTo>
                  <a:lnTo>
                    <a:pt x="618540" y="309257"/>
                  </a:lnTo>
                  <a:lnTo>
                    <a:pt x="629983" y="306933"/>
                  </a:lnTo>
                  <a:lnTo>
                    <a:pt x="639343" y="300609"/>
                  </a:lnTo>
                  <a:lnTo>
                    <a:pt x="645668" y="291249"/>
                  </a:lnTo>
                  <a:lnTo>
                    <a:pt x="647992" y="279806"/>
                  </a:lnTo>
                  <a:lnTo>
                    <a:pt x="647992" y="235623"/>
                  </a:lnTo>
                  <a:lnTo>
                    <a:pt x="647992" y="206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6819" y="1891982"/>
            <a:ext cx="2874010" cy="27476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405"/>
              </a:spcBef>
              <a:tabLst>
                <a:tab pos="927100" algn="l"/>
              </a:tabLst>
            </a:pPr>
            <a:r>
              <a:rPr sz="2750" spc="100" dirty="0">
                <a:latin typeface="Tahoma"/>
                <a:cs typeface="Tahoma"/>
              </a:rPr>
              <a:t>“</a:t>
            </a:r>
            <a:r>
              <a:rPr sz="2750" dirty="0">
                <a:latin typeface="Tahoma"/>
                <a:cs typeface="Tahoma"/>
              </a:rPr>
              <a:t>	</a:t>
            </a:r>
            <a:r>
              <a:rPr sz="2750" spc="-110" dirty="0">
                <a:latin typeface="Tahoma"/>
                <a:cs typeface="Tahoma"/>
              </a:rPr>
              <a:t>The</a:t>
            </a:r>
            <a:r>
              <a:rPr sz="2750" spc="-210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gap </a:t>
            </a:r>
            <a:r>
              <a:rPr sz="2750" spc="-20" dirty="0">
                <a:latin typeface="Tahoma"/>
                <a:cs typeface="Tahoma"/>
              </a:rPr>
              <a:t>between</a:t>
            </a:r>
            <a:r>
              <a:rPr sz="2750" spc="-180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inventory on-</a:t>
            </a:r>
            <a:r>
              <a:rPr sz="2750" dirty="0">
                <a:latin typeface="Tahoma"/>
                <a:cs typeface="Tahoma"/>
              </a:rPr>
              <a:t>hand</a:t>
            </a:r>
            <a:r>
              <a:rPr sz="2750" spc="-185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and </a:t>
            </a:r>
            <a:r>
              <a:rPr sz="2750" spc="-40" dirty="0">
                <a:latin typeface="Tahoma"/>
                <a:cs typeface="Tahoma"/>
              </a:rPr>
              <a:t>inventory</a:t>
            </a:r>
            <a:r>
              <a:rPr sz="2750" spc="-19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on-</a:t>
            </a:r>
            <a:r>
              <a:rPr sz="2750" spc="-20" dirty="0">
                <a:latin typeface="Tahoma"/>
                <a:cs typeface="Tahoma"/>
              </a:rPr>
              <a:t>the- </a:t>
            </a:r>
            <a:r>
              <a:rPr sz="2750" spc="-40" dirty="0">
                <a:latin typeface="Tahoma"/>
                <a:cs typeface="Tahoma"/>
              </a:rPr>
              <a:t>way</a:t>
            </a:r>
            <a:r>
              <a:rPr sz="2750" spc="-22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contributed</a:t>
            </a:r>
            <a:r>
              <a:rPr sz="2750" spc="-135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to </a:t>
            </a:r>
            <a:r>
              <a:rPr sz="2750" spc="-10" dirty="0">
                <a:latin typeface="Tahoma"/>
                <a:cs typeface="Tahoma"/>
              </a:rPr>
              <a:t>unexpected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ts val="3005"/>
              </a:lnSpc>
            </a:pPr>
            <a:r>
              <a:rPr sz="2750" spc="35" dirty="0">
                <a:latin typeface="Tahoma"/>
                <a:cs typeface="Tahoma"/>
              </a:rPr>
              <a:t>stockouts”</a:t>
            </a:r>
            <a:endParaRPr sz="27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819150"/>
            <a:ext cx="11020425" cy="1828800"/>
            <a:chOff x="609600" y="819150"/>
            <a:chExt cx="11020425" cy="1828800"/>
          </a:xfrm>
        </p:grpSpPr>
        <p:sp>
          <p:nvSpPr>
            <p:cNvPr id="4" name="object 4"/>
            <p:cNvSpPr/>
            <p:nvPr/>
          </p:nvSpPr>
          <p:spPr>
            <a:xfrm>
              <a:off x="619125" y="828675"/>
              <a:ext cx="11001375" cy="66675"/>
            </a:xfrm>
            <a:custGeom>
              <a:avLst/>
              <a:gdLst/>
              <a:ahLst/>
              <a:cxnLst/>
              <a:rect l="l" t="t" r="r" b="b"/>
              <a:pathLst>
                <a:path w="11001375" h="66675">
                  <a:moveTo>
                    <a:pt x="1100137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1001375" y="66675"/>
                  </a:lnTo>
                  <a:lnTo>
                    <a:pt x="1100137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125" y="828675"/>
              <a:ext cx="11001375" cy="66675"/>
            </a:xfrm>
            <a:custGeom>
              <a:avLst/>
              <a:gdLst/>
              <a:ahLst/>
              <a:cxnLst/>
              <a:rect l="l" t="t" r="r" b="b"/>
              <a:pathLst>
                <a:path w="11001375" h="66675">
                  <a:moveTo>
                    <a:pt x="0" y="66675"/>
                  </a:moveTo>
                  <a:lnTo>
                    <a:pt x="11001375" y="66675"/>
                  </a:lnTo>
                  <a:lnTo>
                    <a:pt x="11001375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4025" y="2362200"/>
              <a:ext cx="5667375" cy="276225"/>
            </a:xfrm>
            <a:custGeom>
              <a:avLst/>
              <a:gdLst/>
              <a:ahLst/>
              <a:cxnLst/>
              <a:rect l="l" t="t" r="r" b="b"/>
              <a:pathLst>
                <a:path w="5667375" h="276225">
                  <a:moveTo>
                    <a:pt x="5529326" y="0"/>
                  </a:moveTo>
                  <a:lnTo>
                    <a:pt x="5529326" y="69087"/>
                  </a:lnTo>
                  <a:lnTo>
                    <a:pt x="0" y="69087"/>
                  </a:lnTo>
                  <a:lnTo>
                    <a:pt x="0" y="207137"/>
                  </a:lnTo>
                  <a:lnTo>
                    <a:pt x="5529326" y="207137"/>
                  </a:lnTo>
                  <a:lnTo>
                    <a:pt x="5529326" y="276225"/>
                  </a:lnTo>
                  <a:lnTo>
                    <a:pt x="5667375" y="138175"/>
                  </a:lnTo>
                  <a:lnTo>
                    <a:pt x="5529326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4025" y="2362200"/>
              <a:ext cx="5667375" cy="276225"/>
            </a:xfrm>
            <a:custGeom>
              <a:avLst/>
              <a:gdLst/>
              <a:ahLst/>
              <a:cxnLst/>
              <a:rect l="l" t="t" r="r" b="b"/>
              <a:pathLst>
                <a:path w="5667375" h="276225">
                  <a:moveTo>
                    <a:pt x="0" y="69087"/>
                  </a:moveTo>
                  <a:lnTo>
                    <a:pt x="5529326" y="69087"/>
                  </a:lnTo>
                  <a:lnTo>
                    <a:pt x="5529326" y="0"/>
                  </a:lnTo>
                  <a:lnTo>
                    <a:pt x="5667375" y="138175"/>
                  </a:lnTo>
                  <a:lnTo>
                    <a:pt x="5529326" y="276225"/>
                  </a:lnTo>
                  <a:lnTo>
                    <a:pt x="5529326" y="207137"/>
                  </a:lnTo>
                  <a:lnTo>
                    <a:pt x="0" y="207137"/>
                  </a:lnTo>
                  <a:lnTo>
                    <a:pt x="0" y="69087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25"/>
              </a:spcBef>
            </a:pPr>
            <a:r>
              <a:rPr sz="2900" spc="-114" dirty="0"/>
              <a:t>In-</a:t>
            </a:r>
            <a:r>
              <a:rPr sz="2900" spc="-175" dirty="0"/>
              <a:t>transit</a:t>
            </a:r>
            <a:r>
              <a:rPr sz="2900" spc="-285" dirty="0"/>
              <a:t> </a:t>
            </a:r>
            <a:r>
              <a:rPr sz="2900" spc="-170" dirty="0"/>
              <a:t>Inventory</a:t>
            </a:r>
            <a:r>
              <a:rPr sz="2900" spc="-280" dirty="0"/>
              <a:t> </a:t>
            </a:r>
            <a:r>
              <a:rPr sz="2900" spc="-130" dirty="0"/>
              <a:t>Contributes</a:t>
            </a:r>
            <a:r>
              <a:rPr sz="2900" spc="-210" dirty="0"/>
              <a:t> </a:t>
            </a:r>
            <a:r>
              <a:rPr sz="2900" spc="-204" dirty="0"/>
              <a:t>to</a:t>
            </a:r>
            <a:r>
              <a:rPr sz="2900" spc="-210" dirty="0"/>
              <a:t> </a:t>
            </a:r>
            <a:r>
              <a:rPr sz="2900" spc="-100" dirty="0"/>
              <a:t>Stockouts</a:t>
            </a:r>
            <a:r>
              <a:rPr sz="2900" spc="-210" dirty="0"/>
              <a:t> </a:t>
            </a:r>
            <a:r>
              <a:rPr sz="2900" spc="-100" dirty="0"/>
              <a:t>Despite</a:t>
            </a:r>
            <a:r>
              <a:rPr sz="2900" spc="-310" dirty="0"/>
              <a:t> </a:t>
            </a:r>
            <a:r>
              <a:rPr sz="2900" spc="-130" dirty="0"/>
              <a:t>Availability</a:t>
            </a:r>
            <a:endParaRPr sz="2900"/>
          </a:p>
        </p:txBody>
      </p:sp>
      <p:sp>
        <p:nvSpPr>
          <p:cNvPr id="9" name="object 9"/>
          <p:cNvSpPr txBox="1"/>
          <p:nvPr/>
        </p:nvSpPr>
        <p:spPr>
          <a:xfrm>
            <a:off x="1808226" y="2031936"/>
            <a:ext cx="421386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4EA72D"/>
                </a:solidFill>
                <a:latin typeface="Tahoma"/>
                <a:cs typeface="Tahoma"/>
              </a:rPr>
              <a:t>Marked </a:t>
            </a:r>
            <a:r>
              <a:rPr sz="1800" b="1" spc="-95" dirty="0">
                <a:solidFill>
                  <a:srgbClr val="4EA72D"/>
                </a:solidFill>
                <a:latin typeface="Tahoma"/>
                <a:cs typeface="Tahoma"/>
              </a:rPr>
              <a:t>Safe</a:t>
            </a:r>
            <a:r>
              <a:rPr sz="1800" b="1" spc="-75" dirty="0">
                <a:solidFill>
                  <a:srgbClr val="4EA72D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4EA72D"/>
                </a:solidFill>
                <a:latin typeface="Tahoma"/>
                <a:cs typeface="Tahoma"/>
              </a:rPr>
              <a:t>(Above </a:t>
            </a:r>
            <a:r>
              <a:rPr sz="1800" b="1" spc="-114" dirty="0">
                <a:solidFill>
                  <a:srgbClr val="4EA72D"/>
                </a:solidFill>
                <a:latin typeface="Tahoma"/>
                <a:cs typeface="Tahoma"/>
              </a:rPr>
              <a:t>Safety </a:t>
            </a:r>
            <a:r>
              <a:rPr sz="1800" b="1" spc="-10" dirty="0">
                <a:solidFill>
                  <a:srgbClr val="4EA72D"/>
                </a:solidFill>
                <a:latin typeface="Tahoma"/>
                <a:cs typeface="Tahoma"/>
              </a:rPr>
              <a:t>Stock)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800">
              <a:latin typeface="Tahoma"/>
              <a:cs typeface="Tahoma"/>
            </a:endParaRPr>
          </a:p>
          <a:p>
            <a:pPr marL="1388745">
              <a:lnSpc>
                <a:spcPct val="100000"/>
              </a:lnSpc>
            </a:pPr>
            <a:r>
              <a:rPr sz="2400" b="1" spc="-459" dirty="0">
                <a:solidFill>
                  <a:srgbClr val="FF0000"/>
                </a:solidFill>
                <a:latin typeface="Tahoma"/>
                <a:cs typeface="Tahoma"/>
              </a:rPr>
              <a:t>13%</a:t>
            </a:r>
            <a:r>
              <a:rPr sz="2400" b="1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ahoma"/>
                <a:cs typeface="Tahoma"/>
              </a:rPr>
              <a:t>order</a:t>
            </a:r>
            <a:r>
              <a:rPr sz="2400" spc="-2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2400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spc="-2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way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14500" y="1832689"/>
            <a:ext cx="6759575" cy="3520440"/>
            <a:chOff x="1714500" y="1832689"/>
            <a:chExt cx="6759575" cy="3520440"/>
          </a:xfrm>
        </p:grpSpPr>
        <p:sp>
          <p:nvSpPr>
            <p:cNvPr id="11" name="object 11"/>
            <p:cNvSpPr/>
            <p:nvPr/>
          </p:nvSpPr>
          <p:spPr>
            <a:xfrm>
              <a:off x="7757338" y="1832698"/>
              <a:ext cx="716915" cy="707390"/>
            </a:xfrm>
            <a:custGeom>
              <a:avLst/>
              <a:gdLst/>
              <a:ahLst/>
              <a:cxnLst/>
              <a:rect l="l" t="t" r="r" b="b"/>
              <a:pathLst>
                <a:path w="716915" h="707389">
                  <a:moveTo>
                    <a:pt x="339318" y="593648"/>
                  </a:moveTo>
                  <a:lnTo>
                    <a:pt x="216789" y="593648"/>
                  </a:lnTo>
                  <a:lnTo>
                    <a:pt x="216789" y="612698"/>
                  </a:lnTo>
                  <a:lnTo>
                    <a:pt x="216789" y="631748"/>
                  </a:lnTo>
                  <a:lnTo>
                    <a:pt x="216789" y="706678"/>
                  </a:lnTo>
                  <a:lnTo>
                    <a:pt x="339318" y="706678"/>
                  </a:lnTo>
                  <a:lnTo>
                    <a:pt x="339318" y="631748"/>
                  </a:lnTo>
                  <a:lnTo>
                    <a:pt x="235635" y="631748"/>
                  </a:lnTo>
                  <a:lnTo>
                    <a:pt x="235635" y="612698"/>
                  </a:lnTo>
                  <a:lnTo>
                    <a:pt x="263918" y="612698"/>
                  </a:lnTo>
                  <a:lnTo>
                    <a:pt x="263918" y="631469"/>
                  </a:lnTo>
                  <a:lnTo>
                    <a:pt x="339318" y="631469"/>
                  </a:lnTo>
                  <a:lnTo>
                    <a:pt x="339318" y="612698"/>
                  </a:lnTo>
                  <a:lnTo>
                    <a:pt x="339318" y="593648"/>
                  </a:lnTo>
                  <a:close/>
                </a:path>
                <a:path w="716915" h="707389">
                  <a:moveTo>
                    <a:pt x="480695" y="593648"/>
                  </a:moveTo>
                  <a:lnTo>
                    <a:pt x="358165" y="593648"/>
                  </a:lnTo>
                  <a:lnTo>
                    <a:pt x="358165" y="612698"/>
                  </a:lnTo>
                  <a:lnTo>
                    <a:pt x="358165" y="631748"/>
                  </a:lnTo>
                  <a:lnTo>
                    <a:pt x="358165" y="706678"/>
                  </a:lnTo>
                  <a:lnTo>
                    <a:pt x="480695" y="706678"/>
                  </a:lnTo>
                  <a:lnTo>
                    <a:pt x="480695" y="631748"/>
                  </a:lnTo>
                  <a:lnTo>
                    <a:pt x="377012" y="631748"/>
                  </a:lnTo>
                  <a:lnTo>
                    <a:pt x="377012" y="612698"/>
                  </a:lnTo>
                  <a:lnTo>
                    <a:pt x="405295" y="612698"/>
                  </a:lnTo>
                  <a:lnTo>
                    <a:pt x="405295" y="631469"/>
                  </a:lnTo>
                  <a:lnTo>
                    <a:pt x="480695" y="631469"/>
                  </a:lnTo>
                  <a:lnTo>
                    <a:pt x="480695" y="612698"/>
                  </a:lnTo>
                  <a:lnTo>
                    <a:pt x="480695" y="593648"/>
                  </a:lnTo>
                  <a:close/>
                </a:path>
                <a:path w="716915" h="707389">
                  <a:moveTo>
                    <a:pt x="480695" y="480669"/>
                  </a:moveTo>
                  <a:lnTo>
                    <a:pt x="405295" y="480669"/>
                  </a:lnTo>
                  <a:lnTo>
                    <a:pt x="405295" y="499516"/>
                  </a:lnTo>
                  <a:lnTo>
                    <a:pt x="480695" y="499516"/>
                  </a:lnTo>
                  <a:lnTo>
                    <a:pt x="480695" y="480669"/>
                  </a:lnTo>
                  <a:close/>
                </a:path>
                <a:path w="716915" h="707389">
                  <a:moveTo>
                    <a:pt x="480695" y="461568"/>
                  </a:moveTo>
                  <a:lnTo>
                    <a:pt x="358165" y="461568"/>
                  </a:lnTo>
                  <a:lnTo>
                    <a:pt x="358165" y="480618"/>
                  </a:lnTo>
                  <a:lnTo>
                    <a:pt x="358165" y="499668"/>
                  </a:lnTo>
                  <a:lnTo>
                    <a:pt x="358165" y="574598"/>
                  </a:lnTo>
                  <a:lnTo>
                    <a:pt x="480695" y="574598"/>
                  </a:lnTo>
                  <a:lnTo>
                    <a:pt x="480695" y="499668"/>
                  </a:lnTo>
                  <a:lnTo>
                    <a:pt x="377012" y="499668"/>
                  </a:lnTo>
                  <a:lnTo>
                    <a:pt x="377012" y="480618"/>
                  </a:lnTo>
                  <a:lnTo>
                    <a:pt x="480695" y="480618"/>
                  </a:lnTo>
                  <a:lnTo>
                    <a:pt x="480695" y="461568"/>
                  </a:lnTo>
                  <a:close/>
                </a:path>
                <a:path w="716915" h="707389">
                  <a:moveTo>
                    <a:pt x="622084" y="593648"/>
                  </a:moveTo>
                  <a:lnTo>
                    <a:pt x="499554" y="593648"/>
                  </a:lnTo>
                  <a:lnTo>
                    <a:pt x="499554" y="612698"/>
                  </a:lnTo>
                  <a:lnTo>
                    <a:pt x="499554" y="631748"/>
                  </a:lnTo>
                  <a:lnTo>
                    <a:pt x="499554" y="706678"/>
                  </a:lnTo>
                  <a:lnTo>
                    <a:pt x="622084" y="706678"/>
                  </a:lnTo>
                  <a:lnTo>
                    <a:pt x="622084" y="631748"/>
                  </a:lnTo>
                  <a:lnTo>
                    <a:pt x="518401" y="631748"/>
                  </a:lnTo>
                  <a:lnTo>
                    <a:pt x="518401" y="612698"/>
                  </a:lnTo>
                  <a:lnTo>
                    <a:pt x="546671" y="612698"/>
                  </a:lnTo>
                  <a:lnTo>
                    <a:pt x="546671" y="631469"/>
                  </a:lnTo>
                  <a:lnTo>
                    <a:pt x="622084" y="631469"/>
                  </a:lnTo>
                  <a:lnTo>
                    <a:pt x="622084" y="612698"/>
                  </a:lnTo>
                  <a:lnTo>
                    <a:pt x="622084" y="593648"/>
                  </a:lnTo>
                  <a:close/>
                </a:path>
                <a:path w="716915" h="707389">
                  <a:moveTo>
                    <a:pt x="622084" y="480669"/>
                  </a:moveTo>
                  <a:lnTo>
                    <a:pt x="546671" y="480669"/>
                  </a:lnTo>
                  <a:lnTo>
                    <a:pt x="546671" y="499516"/>
                  </a:lnTo>
                  <a:lnTo>
                    <a:pt x="622084" y="499516"/>
                  </a:lnTo>
                  <a:lnTo>
                    <a:pt x="622084" y="480669"/>
                  </a:lnTo>
                  <a:close/>
                </a:path>
                <a:path w="716915" h="707389">
                  <a:moveTo>
                    <a:pt x="622084" y="461568"/>
                  </a:moveTo>
                  <a:lnTo>
                    <a:pt x="499554" y="461568"/>
                  </a:lnTo>
                  <a:lnTo>
                    <a:pt x="499554" y="480618"/>
                  </a:lnTo>
                  <a:lnTo>
                    <a:pt x="499554" y="499668"/>
                  </a:lnTo>
                  <a:lnTo>
                    <a:pt x="499554" y="574598"/>
                  </a:lnTo>
                  <a:lnTo>
                    <a:pt x="622084" y="574598"/>
                  </a:lnTo>
                  <a:lnTo>
                    <a:pt x="622084" y="499668"/>
                  </a:lnTo>
                  <a:lnTo>
                    <a:pt x="518401" y="499668"/>
                  </a:lnTo>
                  <a:lnTo>
                    <a:pt x="518401" y="480618"/>
                  </a:lnTo>
                  <a:lnTo>
                    <a:pt x="622084" y="480618"/>
                  </a:lnTo>
                  <a:lnTo>
                    <a:pt x="622084" y="461568"/>
                  </a:lnTo>
                  <a:close/>
                </a:path>
                <a:path w="716915" h="707389">
                  <a:moveTo>
                    <a:pt x="622084" y="348716"/>
                  </a:moveTo>
                  <a:lnTo>
                    <a:pt x="94259" y="348716"/>
                  </a:lnTo>
                  <a:lnTo>
                    <a:pt x="94259" y="386422"/>
                  </a:lnTo>
                  <a:lnTo>
                    <a:pt x="622084" y="386422"/>
                  </a:lnTo>
                  <a:lnTo>
                    <a:pt x="622084" y="348716"/>
                  </a:lnTo>
                  <a:close/>
                </a:path>
                <a:path w="716915" h="707389">
                  <a:moveTo>
                    <a:pt x="622084" y="273316"/>
                  </a:moveTo>
                  <a:lnTo>
                    <a:pt x="94259" y="273316"/>
                  </a:lnTo>
                  <a:lnTo>
                    <a:pt x="94259" y="311023"/>
                  </a:lnTo>
                  <a:lnTo>
                    <a:pt x="622084" y="311023"/>
                  </a:lnTo>
                  <a:lnTo>
                    <a:pt x="622084" y="273316"/>
                  </a:lnTo>
                  <a:close/>
                </a:path>
                <a:path w="716915" h="707389">
                  <a:moveTo>
                    <a:pt x="716330" y="146939"/>
                  </a:moveTo>
                  <a:lnTo>
                    <a:pt x="358165" y="0"/>
                  </a:lnTo>
                  <a:lnTo>
                    <a:pt x="0" y="146939"/>
                  </a:lnTo>
                  <a:lnTo>
                    <a:pt x="0" y="706869"/>
                  </a:lnTo>
                  <a:lnTo>
                    <a:pt x="56553" y="706869"/>
                  </a:lnTo>
                  <a:lnTo>
                    <a:pt x="56553" y="235623"/>
                  </a:lnTo>
                  <a:lnTo>
                    <a:pt x="659777" y="235623"/>
                  </a:lnTo>
                  <a:lnTo>
                    <a:pt x="659777" y="706869"/>
                  </a:lnTo>
                  <a:lnTo>
                    <a:pt x="716330" y="706869"/>
                  </a:lnTo>
                  <a:lnTo>
                    <a:pt x="716330" y="146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4025" y="5029200"/>
              <a:ext cx="5705475" cy="314325"/>
            </a:xfrm>
            <a:custGeom>
              <a:avLst/>
              <a:gdLst/>
              <a:ahLst/>
              <a:cxnLst/>
              <a:rect l="l" t="t" r="r" b="b"/>
              <a:pathLst>
                <a:path w="5705475" h="314325">
                  <a:moveTo>
                    <a:pt x="5548376" y="0"/>
                  </a:moveTo>
                  <a:lnTo>
                    <a:pt x="5548376" y="78612"/>
                  </a:lnTo>
                  <a:lnTo>
                    <a:pt x="0" y="78612"/>
                  </a:lnTo>
                  <a:lnTo>
                    <a:pt x="0" y="235712"/>
                  </a:lnTo>
                  <a:lnTo>
                    <a:pt x="5548376" y="235712"/>
                  </a:lnTo>
                  <a:lnTo>
                    <a:pt x="5548376" y="314325"/>
                  </a:lnTo>
                  <a:lnTo>
                    <a:pt x="5705475" y="157225"/>
                  </a:lnTo>
                  <a:lnTo>
                    <a:pt x="5548376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4025" y="5029200"/>
              <a:ext cx="5705475" cy="314325"/>
            </a:xfrm>
            <a:custGeom>
              <a:avLst/>
              <a:gdLst/>
              <a:ahLst/>
              <a:cxnLst/>
              <a:rect l="l" t="t" r="r" b="b"/>
              <a:pathLst>
                <a:path w="5705475" h="314325">
                  <a:moveTo>
                    <a:pt x="0" y="78612"/>
                  </a:moveTo>
                  <a:lnTo>
                    <a:pt x="5548376" y="78612"/>
                  </a:lnTo>
                  <a:lnTo>
                    <a:pt x="5548376" y="0"/>
                  </a:lnTo>
                  <a:lnTo>
                    <a:pt x="5705475" y="157225"/>
                  </a:lnTo>
                  <a:lnTo>
                    <a:pt x="5548376" y="314325"/>
                  </a:lnTo>
                  <a:lnTo>
                    <a:pt x="5548376" y="235712"/>
                  </a:lnTo>
                  <a:lnTo>
                    <a:pt x="0" y="235712"/>
                  </a:lnTo>
                  <a:lnTo>
                    <a:pt x="0" y="78612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08226" y="4711763"/>
            <a:ext cx="4505960" cy="98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Tahoma"/>
                <a:cs typeface="Tahoma"/>
              </a:rPr>
              <a:t>Marked</a:t>
            </a:r>
            <a:r>
              <a:rPr sz="1800" b="1" spc="-1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ahoma"/>
                <a:cs typeface="Tahoma"/>
              </a:rPr>
              <a:t>Risky</a:t>
            </a:r>
            <a:r>
              <a:rPr sz="1800" b="1" spc="-10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ahoma"/>
                <a:cs typeface="Tahoma"/>
              </a:rPr>
              <a:t>(Below</a:t>
            </a:r>
            <a:r>
              <a:rPr sz="1800" b="1" spc="-1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Tahoma"/>
                <a:cs typeface="Tahoma"/>
              </a:rPr>
              <a:t>Safety</a:t>
            </a:r>
            <a:r>
              <a:rPr sz="1800" b="1" spc="-1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ahoma"/>
                <a:cs typeface="Tahoma"/>
              </a:rPr>
              <a:t>Stock)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800">
              <a:latin typeface="Tahoma"/>
              <a:cs typeface="Tahoma"/>
            </a:endParaRPr>
          </a:p>
          <a:p>
            <a:pPr marL="1677670">
              <a:lnSpc>
                <a:spcPct val="100000"/>
              </a:lnSpc>
            </a:pPr>
            <a:r>
              <a:rPr sz="2400" b="1" spc="-465" dirty="0">
                <a:solidFill>
                  <a:srgbClr val="4EA72D"/>
                </a:solidFill>
                <a:latin typeface="Tahoma"/>
                <a:cs typeface="Tahoma"/>
              </a:rPr>
              <a:t>22%</a:t>
            </a:r>
            <a:r>
              <a:rPr sz="2400" b="1" spc="-165" dirty="0">
                <a:solidFill>
                  <a:srgbClr val="4EA72D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EA72D"/>
                </a:solidFill>
                <a:latin typeface="Tahoma"/>
                <a:cs typeface="Tahoma"/>
              </a:rPr>
              <a:t>order</a:t>
            </a:r>
            <a:r>
              <a:rPr sz="2400" spc="-260" dirty="0">
                <a:solidFill>
                  <a:srgbClr val="4EA72D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EA72D"/>
                </a:solidFill>
                <a:latin typeface="Tahoma"/>
                <a:cs typeface="Tahoma"/>
              </a:rPr>
              <a:t>on</a:t>
            </a:r>
            <a:r>
              <a:rPr sz="2400" spc="-254" dirty="0">
                <a:solidFill>
                  <a:srgbClr val="4EA72D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4EA72D"/>
                </a:solidFill>
                <a:latin typeface="Tahoma"/>
                <a:cs typeface="Tahoma"/>
              </a:rPr>
              <a:t>the</a:t>
            </a:r>
            <a:r>
              <a:rPr sz="2400" spc="-270" dirty="0">
                <a:solidFill>
                  <a:srgbClr val="4EA72D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EA72D"/>
                </a:solidFill>
                <a:latin typeface="Tahoma"/>
                <a:cs typeface="Tahoma"/>
              </a:rPr>
              <a:t>way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6275" y="1857375"/>
            <a:ext cx="7769225" cy="3978910"/>
            <a:chOff x="676275" y="1857375"/>
            <a:chExt cx="7769225" cy="3978910"/>
          </a:xfrm>
        </p:grpSpPr>
        <p:sp>
          <p:nvSpPr>
            <p:cNvPr id="16" name="object 16"/>
            <p:cNvSpPr/>
            <p:nvPr/>
          </p:nvSpPr>
          <p:spPr>
            <a:xfrm>
              <a:off x="2402243" y="2649956"/>
              <a:ext cx="6043295" cy="3183890"/>
            </a:xfrm>
            <a:custGeom>
              <a:avLst/>
              <a:gdLst/>
              <a:ahLst/>
              <a:cxnLst/>
              <a:rect l="l" t="t" r="r" b="b"/>
              <a:pathLst>
                <a:path w="6043295" h="3183890">
                  <a:moveTo>
                    <a:pt x="213055" y="2940964"/>
                  </a:moveTo>
                  <a:lnTo>
                    <a:pt x="0" y="2811767"/>
                  </a:lnTo>
                  <a:lnTo>
                    <a:pt x="0" y="2834436"/>
                  </a:lnTo>
                  <a:lnTo>
                    <a:pt x="0" y="3054362"/>
                  </a:lnTo>
                  <a:lnTo>
                    <a:pt x="213055" y="3183559"/>
                  </a:lnTo>
                  <a:lnTo>
                    <a:pt x="213055" y="2940964"/>
                  </a:lnTo>
                  <a:close/>
                </a:path>
                <a:path w="6043295" h="3183890">
                  <a:moveTo>
                    <a:pt x="329895" y="2854375"/>
                  </a:moveTo>
                  <a:lnTo>
                    <a:pt x="103098" y="2716923"/>
                  </a:lnTo>
                  <a:lnTo>
                    <a:pt x="0" y="2779458"/>
                  </a:lnTo>
                  <a:lnTo>
                    <a:pt x="226809" y="2916910"/>
                  </a:lnTo>
                  <a:lnTo>
                    <a:pt x="329895" y="2854375"/>
                  </a:lnTo>
                  <a:close/>
                </a:path>
                <a:path w="6043295" h="3183890">
                  <a:moveTo>
                    <a:pt x="453605" y="2811767"/>
                  </a:moveTo>
                  <a:lnTo>
                    <a:pt x="316153" y="2895130"/>
                  </a:lnTo>
                  <a:lnTo>
                    <a:pt x="316153" y="2930652"/>
                  </a:lnTo>
                  <a:lnTo>
                    <a:pt x="316153" y="2978759"/>
                  </a:lnTo>
                  <a:lnTo>
                    <a:pt x="268046" y="3006255"/>
                  </a:lnTo>
                  <a:lnTo>
                    <a:pt x="268046" y="2958147"/>
                  </a:lnTo>
                  <a:lnTo>
                    <a:pt x="316153" y="2930652"/>
                  </a:lnTo>
                  <a:lnTo>
                    <a:pt x="316153" y="2895130"/>
                  </a:lnTo>
                  <a:lnTo>
                    <a:pt x="240550" y="2940964"/>
                  </a:lnTo>
                  <a:lnTo>
                    <a:pt x="240550" y="3183559"/>
                  </a:lnTo>
                  <a:lnTo>
                    <a:pt x="453605" y="3054362"/>
                  </a:lnTo>
                  <a:lnTo>
                    <a:pt x="453605" y="3006255"/>
                  </a:lnTo>
                  <a:lnTo>
                    <a:pt x="453605" y="2930652"/>
                  </a:lnTo>
                  <a:lnTo>
                    <a:pt x="453605" y="2811767"/>
                  </a:lnTo>
                  <a:close/>
                </a:path>
                <a:path w="6043295" h="3183890">
                  <a:moveTo>
                    <a:pt x="453605" y="2779458"/>
                  </a:moveTo>
                  <a:lnTo>
                    <a:pt x="226809" y="2642006"/>
                  </a:lnTo>
                  <a:lnTo>
                    <a:pt x="129209" y="2701112"/>
                  </a:lnTo>
                  <a:lnTo>
                    <a:pt x="356019" y="2838564"/>
                  </a:lnTo>
                  <a:lnTo>
                    <a:pt x="453605" y="2779458"/>
                  </a:lnTo>
                  <a:close/>
                </a:path>
                <a:path w="6043295" h="3183890">
                  <a:moveTo>
                    <a:pt x="528154" y="281876"/>
                  </a:moveTo>
                  <a:lnTo>
                    <a:pt x="327279" y="160058"/>
                  </a:lnTo>
                  <a:lnTo>
                    <a:pt x="327279" y="181432"/>
                  </a:lnTo>
                  <a:lnTo>
                    <a:pt x="327279" y="388785"/>
                  </a:lnTo>
                  <a:lnTo>
                    <a:pt x="528154" y="510603"/>
                  </a:lnTo>
                  <a:lnTo>
                    <a:pt x="528154" y="281876"/>
                  </a:lnTo>
                  <a:close/>
                </a:path>
                <a:path w="6043295" h="3183890">
                  <a:moveTo>
                    <a:pt x="638314" y="200228"/>
                  </a:moveTo>
                  <a:lnTo>
                    <a:pt x="424484" y="70637"/>
                  </a:lnTo>
                  <a:lnTo>
                    <a:pt x="327279" y="129603"/>
                  </a:lnTo>
                  <a:lnTo>
                    <a:pt x="541121" y="259194"/>
                  </a:lnTo>
                  <a:lnTo>
                    <a:pt x="638314" y="200228"/>
                  </a:lnTo>
                  <a:close/>
                </a:path>
                <a:path w="6043295" h="3183890">
                  <a:moveTo>
                    <a:pt x="754964" y="160058"/>
                  </a:moveTo>
                  <a:lnTo>
                    <a:pt x="625360" y="238658"/>
                  </a:lnTo>
                  <a:lnTo>
                    <a:pt x="625360" y="272148"/>
                  </a:lnTo>
                  <a:lnTo>
                    <a:pt x="625360" y="317512"/>
                  </a:lnTo>
                  <a:lnTo>
                    <a:pt x="579996" y="343433"/>
                  </a:lnTo>
                  <a:lnTo>
                    <a:pt x="579996" y="298069"/>
                  </a:lnTo>
                  <a:lnTo>
                    <a:pt x="625360" y="272148"/>
                  </a:lnTo>
                  <a:lnTo>
                    <a:pt x="625360" y="238658"/>
                  </a:lnTo>
                  <a:lnTo>
                    <a:pt x="554075" y="281876"/>
                  </a:lnTo>
                  <a:lnTo>
                    <a:pt x="554075" y="510603"/>
                  </a:lnTo>
                  <a:lnTo>
                    <a:pt x="754964" y="388785"/>
                  </a:lnTo>
                  <a:lnTo>
                    <a:pt x="754964" y="343433"/>
                  </a:lnTo>
                  <a:lnTo>
                    <a:pt x="754964" y="272148"/>
                  </a:lnTo>
                  <a:lnTo>
                    <a:pt x="754964" y="160058"/>
                  </a:lnTo>
                  <a:close/>
                </a:path>
                <a:path w="6043295" h="3183890">
                  <a:moveTo>
                    <a:pt x="754964" y="129603"/>
                  </a:moveTo>
                  <a:lnTo>
                    <a:pt x="541121" y="0"/>
                  </a:lnTo>
                  <a:lnTo>
                    <a:pt x="449110" y="55727"/>
                  </a:lnTo>
                  <a:lnTo>
                    <a:pt x="662940" y="185318"/>
                  </a:lnTo>
                  <a:lnTo>
                    <a:pt x="754964" y="129603"/>
                  </a:lnTo>
                  <a:close/>
                </a:path>
                <a:path w="6043295" h="3183890">
                  <a:moveTo>
                    <a:pt x="5665838" y="2491016"/>
                  </a:moveTo>
                  <a:lnTo>
                    <a:pt x="5543308" y="2491016"/>
                  </a:lnTo>
                  <a:lnTo>
                    <a:pt x="5543308" y="2510066"/>
                  </a:lnTo>
                  <a:lnTo>
                    <a:pt x="5543308" y="2529116"/>
                  </a:lnTo>
                  <a:lnTo>
                    <a:pt x="5543308" y="2604046"/>
                  </a:lnTo>
                  <a:lnTo>
                    <a:pt x="5665838" y="2604046"/>
                  </a:lnTo>
                  <a:lnTo>
                    <a:pt x="5665838" y="2529116"/>
                  </a:lnTo>
                  <a:lnTo>
                    <a:pt x="5562155" y="2529116"/>
                  </a:lnTo>
                  <a:lnTo>
                    <a:pt x="5562155" y="2510066"/>
                  </a:lnTo>
                  <a:lnTo>
                    <a:pt x="5590438" y="2510066"/>
                  </a:lnTo>
                  <a:lnTo>
                    <a:pt x="5590438" y="2528836"/>
                  </a:lnTo>
                  <a:lnTo>
                    <a:pt x="5665838" y="2528836"/>
                  </a:lnTo>
                  <a:lnTo>
                    <a:pt x="5665838" y="2510066"/>
                  </a:lnTo>
                  <a:lnTo>
                    <a:pt x="5665838" y="2491016"/>
                  </a:lnTo>
                  <a:close/>
                </a:path>
                <a:path w="6043295" h="3183890">
                  <a:moveTo>
                    <a:pt x="5807214" y="2491016"/>
                  </a:moveTo>
                  <a:lnTo>
                    <a:pt x="5684685" y="2491016"/>
                  </a:lnTo>
                  <a:lnTo>
                    <a:pt x="5684685" y="2510066"/>
                  </a:lnTo>
                  <a:lnTo>
                    <a:pt x="5684685" y="2529116"/>
                  </a:lnTo>
                  <a:lnTo>
                    <a:pt x="5684685" y="2604046"/>
                  </a:lnTo>
                  <a:lnTo>
                    <a:pt x="5807214" y="2604046"/>
                  </a:lnTo>
                  <a:lnTo>
                    <a:pt x="5807214" y="2529116"/>
                  </a:lnTo>
                  <a:lnTo>
                    <a:pt x="5703532" y="2529116"/>
                  </a:lnTo>
                  <a:lnTo>
                    <a:pt x="5703532" y="2510066"/>
                  </a:lnTo>
                  <a:lnTo>
                    <a:pt x="5731815" y="2510066"/>
                  </a:lnTo>
                  <a:lnTo>
                    <a:pt x="5731815" y="2528836"/>
                  </a:lnTo>
                  <a:lnTo>
                    <a:pt x="5807214" y="2528836"/>
                  </a:lnTo>
                  <a:lnTo>
                    <a:pt x="5807214" y="2510066"/>
                  </a:lnTo>
                  <a:lnTo>
                    <a:pt x="5807214" y="2491016"/>
                  </a:lnTo>
                  <a:close/>
                </a:path>
                <a:path w="6043295" h="3183890">
                  <a:moveTo>
                    <a:pt x="5807214" y="2378037"/>
                  </a:moveTo>
                  <a:lnTo>
                    <a:pt x="5731815" y="2378037"/>
                  </a:lnTo>
                  <a:lnTo>
                    <a:pt x="5731815" y="2396883"/>
                  </a:lnTo>
                  <a:lnTo>
                    <a:pt x="5807214" y="2396883"/>
                  </a:lnTo>
                  <a:lnTo>
                    <a:pt x="5807214" y="2378037"/>
                  </a:lnTo>
                  <a:close/>
                </a:path>
                <a:path w="6043295" h="3183890">
                  <a:moveTo>
                    <a:pt x="5807214" y="2358936"/>
                  </a:moveTo>
                  <a:lnTo>
                    <a:pt x="5684685" y="2358936"/>
                  </a:lnTo>
                  <a:lnTo>
                    <a:pt x="5684685" y="2377986"/>
                  </a:lnTo>
                  <a:lnTo>
                    <a:pt x="5684685" y="2397036"/>
                  </a:lnTo>
                  <a:lnTo>
                    <a:pt x="5684685" y="2471966"/>
                  </a:lnTo>
                  <a:lnTo>
                    <a:pt x="5807214" y="2471966"/>
                  </a:lnTo>
                  <a:lnTo>
                    <a:pt x="5807214" y="2397036"/>
                  </a:lnTo>
                  <a:lnTo>
                    <a:pt x="5703532" y="2397036"/>
                  </a:lnTo>
                  <a:lnTo>
                    <a:pt x="5703532" y="2377986"/>
                  </a:lnTo>
                  <a:lnTo>
                    <a:pt x="5807214" y="2377986"/>
                  </a:lnTo>
                  <a:lnTo>
                    <a:pt x="5807214" y="2358936"/>
                  </a:lnTo>
                  <a:close/>
                </a:path>
                <a:path w="6043295" h="3183890">
                  <a:moveTo>
                    <a:pt x="5948604" y="2491016"/>
                  </a:moveTo>
                  <a:lnTo>
                    <a:pt x="5826074" y="2491016"/>
                  </a:lnTo>
                  <a:lnTo>
                    <a:pt x="5826074" y="2510066"/>
                  </a:lnTo>
                  <a:lnTo>
                    <a:pt x="5826074" y="2529116"/>
                  </a:lnTo>
                  <a:lnTo>
                    <a:pt x="5826074" y="2604046"/>
                  </a:lnTo>
                  <a:lnTo>
                    <a:pt x="5948604" y="2604046"/>
                  </a:lnTo>
                  <a:lnTo>
                    <a:pt x="5948604" y="2529116"/>
                  </a:lnTo>
                  <a:lnTo>
                    <a:pt x="5844921" y="2529116"/>
                  </a:lnTo>
                  <a:lnTo>
                    <a:pt x="5844921" y="2510066"/>
                  </a:lnTo>
                  <a:lnTo>
                    <a:pt x="5873191" y="2510066"/>
                  </a:lnTo>
                  <a:lnTo>
                    <a:pt x="5873191" y="2528836"/>
                  </a:lnTo>
                  <a:lnTo>
                    <a:pt x="5948604" y="2528836"/>
                  </a:lnTo>
                  <a:lnTo>
                    <a:pt x="5948604" y="2510066"/>
                  </a:lnTo>
                  <a:lnTo>
                    <a:pt x="5948604" y="2491016"/>
                  </a:lnTo>
                  <a:close/>
                </a:path>
                <a:path w="6043295" h="3183890">
                  <a:moveTo>
                    <a:pt x="5948604" y="2378037"/>
                  </a:moveTo>
                  <a:lnTo>
                    <a:pt x="5873191" y="2378037"/>
                  </a:lnTo>
                  <a:lnTo>
                    <a:pt x="5873191" y="2396883"/>
                  </a:lnTo>
                  <a:lnTo>
                    <a:pt x="5948604" y="2396883"/>
                  </a:lnTo>
                  <a:lnTo>
                    <a:pt x="5948604" y="2378037"/>
                  </a:lnTo>
                  <a:close/>
                </a:path>
                <a:path w="6043295" h="3183890">
                  <a:moveTo>
                    <a:pt x="5948604" y="2358936"/>
                  </a:moveTo>
                  <a:lnTo>
                    <a:pt x="5826074" y="2358936"/>
                  </a:lnTo>
                  <a:lnTo>
                    <a:pt x="5826074" y="2377986"/>
                  </a:lnTo>
                  <a:lnTo>
                    <a:pt x="5826074" y="2397036"/>
                  </a:lnTo>
                  <a:lnTo>
                    <a:pt x="5826074" y="2471966"/>
                  </a:lnTo>
                  <a:lnTo>
                    <a:pt x="5948604" y="2471966"/>
                  </a:lnTo>
                  <a:lnTo>
                    <a:pt x="5948604" y="2397036"/>
                  </a:lnTo>
                  <a:lnTo>
                    <a:pt x="5844921" y="2397036"/>
                  </a:lnTo>
                  <a:lnTo>
                    <a:pt x="5844921" y="2377986"/>
                  </a:lnTo>
                  <a:lnTo>
                    <a:pt x="5948604" y="2377986"/>
                  </a:lnTo>
                  <a:lnTo>
                    <a:pt x="5948604" y="2358936"/>
                  </a:lnTo>
                  <a:close/>
                </a:path>
                <a:path w="6043295" h="3183890">
                  <a:moveTo>
                    <a:pt x="5948604" y="2246084"/>
                  </a:moveTo>
                  <a:lnTo>
                    <a:pt x="5420779" y="2246084"/>
                  </a:lnTo>
                  <a:lnTo>
                    <a:pt x="5420779" y="2283790"/>
                  </a:lnTo>
                  <a:lnTo>
                    <a:pt x="5948604" y="2283790"/>
                  </a:lnTo>
                  <a:lnTo>
                    <a:pt x="5948604" y="2246084"/>
                  </a:lnTo>
                  <a:close/>
                </a:path>
                <a:path w="6043295" h="3183890">
                  <a:moveTo>
                    <a:pt x="5948604" y="2170684"/>
                  </a:moveTo>
                  <a:lnTo>
                    <a:pt x="5420779" y="2170684"/>
                  </a:lnTo>
                  <a:lnTo>
                    <a:pt x="5420779" y="2208390"/>
                  </a:lnTo>
                  <a:lnTo>
                    <a:pt x="5948604" y="2208390"/>
                  </a:lnTo>
                  <a:lnTo>
                    <a:pt x="5948604" y="2170684"/>
                  </a:lnTo>
                  <a:close/>
                </a:path>
                <a:path w="6043295" h="3183890">
                  <a:moveTo>
                    <a:pt x="6042850" y="2044306"/>
                  </a:moveTo>
                  <a:lnTo>
                    <a:pt x="5684685" y="1897367"/>
                  </a:lnTo>
                  <a:lnTo>
                    <a:pt x="5326519" y="2044306"/>
                  </a:lnTo>
                  <a:lnTo>
                    <a:pt x="5326519" y="2604236"/>
                  </a:lnTo>
                  <a:lnTo>
                    <a:pt x="5383073" y="2604236"/>
                  </a:lnTo>
                  <a:lnTo>
                    <a:pt x="5383073" y="2132990"/>
                  </a:lnTo>
                  <a:lnTo>
                    <a:pt x="5986297" y="2132990"/>
                  </a:lnTo>
                  <a:lnTo>
                    <a:pt x="5986297" y="2604236"/>
                  </a:lnTo>
                  <a:lnTo>
                    <a:pt x="6042850" y="2604236"/>
                  </a:lnTo>
                  <a:lnTo>
                    <a:pt x="6042850" y="2044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7721" y="5317858"/>
              <a:ext cx="434340" cy="518795"/>
            </a:xfrm>
            <a:custGeom>
              <a:avLst/>
              <a:gdLst/>
              <a:ahLst/>
              <a:cxnLst/>
              <a:rect l="l" t="t" r="r" b="b"/>
              <a:pathLst>
                <a:path w="434339" h="518795">
                  <a:moveTo>
                    <a:pt x="203923" y="286131"/>
                  </a:moveTo>
                  <a:lnTo>
                    <a:pt x="0" y="162471"/>
                  </a:lnTo>
                  <a:lnTo>
                    <a:pt x="0" y="184175"/>
                  </a:lnTo>
                  <a:lnTo>
                    <a:pt x="0" y="394665"/>
                  </a:lnTo>
                  <a:lnTo>
                    <a:pt x="203923" y="518337"/>
                  </a:lnTo>
                  <a:lnTo>
                    <a:pt x="203923" y="286131"/>
                  </a:lnTo>
                  <a:close/>
                </a:path>
                <a:path w="434339" h="518795">
                  <a:moveTo>
                    <a:pt x="315760" y="203250"/>
                  </a:moveTo>
                  <a:lnTo>
                    <a:pt x="98679" y="71691"/>
                  </a:lnTo>
                  <a:lnTo>
                    <a:pt x="0" y="131559"/>
                  </a:lnTo>
                  <a:lnTo>
                    <a:pt x="217081" y="263118"/>
                  </a:lnTo>
                  <a:lnTo>
                    <a:pt x="315760" y="203250"/>
                  </a:lnTo>
                  <a:close/>
                </a:path>
                <a:path w="434339" h="518795">
                  <a:moveTo>
                    <a:pt x="434162" y="162471"/>
                  </a:moveTo>
                  <a:lnTo>
                    <a:pt x="302602" y="242252"/>
                  </a:lnTo>
                  <a:lnTo>
                    <a:pt x="302602" y="276263"/>
                  </a:lnTo>
                  <a:lnTo>
                    <a:pt x="302602" y="322313"/>
                  </a:lnTo>
                  <a:lnTo>
                    <a:pt x="256552" y="348627"/>
                  </a:lnTo>
                  <a:lnTo>
                    <a:pt x="256552" y="302577"/>
                  </a:lnTo>
                  <a:lnTo>
                    <a:pt x="302602" y="276263"/>
                  </a:lnTo>
                  <a:lnTo>
                    <a:pt x="302602" y="242252"/>
                  </a:lnTo>
                  <a:lnTo>
                    <a:pt x="230238" y="286131"/>
                  </a:lnTo>
                  <a:lnTo>
                    <a:pt x="230238" y="518337"/>
                  </a:lnTo>
                  <a:lnTo>
                    <a:pt x="434162" y="394665"/>
                  </a:lnTo>
                  <a:lnTo>
                    <a:pt x="434162" y="348627"/>
                  </a:lnTo>
                  <a:lnTo>
                    <a:pt x="434162" y="276263"/>
                  </a:lnTo>
                  <a:lnTo>
                    <a:pt x="434162" y="162471"/>
                  </a:lnTo>
                  <a:close/>
                </a:path>
                <a:path w="434339" h="518795">
                  <a:moveTo>
                    <a:pt x="434162" y="131559"/>
                  </a:moveTo>
                  <a:lnTo>
                    <a:pt x="217081" y="0"/>
                  </a:lnTo>
                  <a:lnTo>
                    <a:pt x="123672" y="56565"/>
                  </a:lnTo>
                  <a:lnTo>
                    <a:pt x="340753" y="188125"/>
                  </a:lnTo>
                  <a:lnTo>
                    <a:pt x="434162" y="13155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1857375"/>
              <a:ext cx="857250" cy="11525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533900"/>
              <a:ext cx="857250" cy="11525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775" y="5076825"/>
              <a:ext cx="600075" cy="37147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pc="100" dirty="0"/>
              <a:t>“</a:t>
            </a:r>
          </a:p>
          <a:p>
            <a:pPr marL="12700" marR="9525">
              <a:lnSpc>
                <a:spcPct val="91600"/>
              </a:lnSpc>
              <a:spcBef>
                <a:spcPts val="955"/>
              </a:spcBef>
            </a:pPr>
            <a:r>
              <a:rPr spc="-105" dirty="0"/>
              <a:t>The</a:t>
            </a:r>
            <a:r>
              <a:rPr spc="-155" dirty="0"/>
              <a:t> </a:t>
            </a:r>
            <a:r>
              <a:rPr dirty="0"/>
              <a:t>system</a:t>
            </a:r>
            <a:r>
              <a:rPr spc="-240" dirty="0"/>
              <a:t> </a:t>
            </a:r>
            <a:r>
              <a:rPr spc="45" dirty="0"/>
              <a:t>sees </a:t>
            </a:r>
            <a:r>
              <a:rPr dirty="0"/>
              <a:t>available</a:t>
            </a:r>
            <a:r>
              <a:rPr spc="-30" dirty="0"/>
              <a:t> </a:t>
            </a:r>
            <a:r>
              <a:rPr spc="-45" dirty="0"/>
              <a:t>inventory, </a:t>
            </a:r>
            <a:r>
              <a:rPr dirty="0"/>
              <a:t>but</a:t>
            </a:r>
            <a:r>
              <a:rPr spc="-310" dirty="0"/>
              <a:t> </a:t>
            </a:r>
            <a:r>
              <a:rPr dirty="0"/>
              <a:t>not</a:t>
            </a:r>
            <a:r>
              <a:rPr spc="-235" dirty="0"/>
              <a:t> </a:t>
            </a:r>
            <a:r>
              <a:rPr spc="-10" dirty="0"/>
              <a:t>whether </a:t>
            </a:r>
            <a:r>
              <a:rPr dirty="0"/>
              <a:t>incoming</a:t>
            </a:r>
            <a:r>
              <a:rPr spc="-95" dirty="0"/>
              <a:t> </a:t>
            </a:r>
            <a:r>
              <a:rPr spc="-10" dirty="0"/>
              <a:t>supply </a:t>
            </a:r>
            <a:r>
              <a:rPr dirty="0"/>
              <a:t>will</a:t>
            </a:r>
            <a:r>
              <a:rPr spc="-225" dirty="0"/>
              <a:t> </a:t>
            </a:r>
            <a:r>
              <a:rPr spc="-30" dirty="0"/>
              <a:t>arrive</a:t>
            </a:r>
            <a:r>
              <a:rPr spc="-215" dirty="0"/>
              <a:t> </a:t>
            </a:r>
            <a:r>
              <a:rPr dirty="0"/>
              <a:t>on</a:t>
            </a:r>
            <a:r>
              <a:rPr spc="-200" dirty="0"/>
              <a:t> </a:t>
            </a:r>
            <a:r>
              <a:rPr spc="-20" dirty="0"/>
              <a:t>time</a:t>
            </a:r>
          </a:p>
          <a:p>
            <a:pPr marL="12700" marR="5080">
              <a:lnSpc>
                <a:spcPts val="3000"/>
              </a:lnSpc>
              <a:spcBef>
                <a:spcPts val="130"/>
              </a:spcBef>
            </a:pPr>
            <a:r>
              <a:rPr spc="50" dirty="0"/>
              <a:t>—</a:t>
            </a:r>
            <a:r>
              <a:rPr spc="-180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dirty="0"/>
              <a:t>that’s</a:t>
            </a:r>
            <a:r>
              <a:rPr spc="-175" dirty="0"/>
              <a:t> </a:t>
            </a:r>
            <a:r>
              <a:rPr spc="-20" dirty="0"/>
              <a:t>where </a:t>
            </a:r>
            <a:r>
              <a:rPr dirty="0"/>
              <a:t>risk</a:t>
            </a:r>
            <a:r>
              <a:rPr spc="-280" dirty="0"/>
              <a:t> </a:t>
            </a:r>
            <a:r>
              <a:rPr spc="80" dirty="0"/>
              <a:t>can</a:t>
            </a:r>
            <a:r>
              <a:rPr spc="-229" dirty="0"/>
              <a:t> </a:t>
            </a:r>
            <a:r>
              <a:rPr spc="35" dirty="0"/>
              <a:t>slip </a:t>
            </a:r>
            <a:r>
              <a:rPr spc="-10" dirty="0"/>
              <a:t>through</a:t>
            </a:r>
          </a:p>
          <a:p>
            <a:pPr marL="85725">
              <a:lnSpc>
                <a:spcPct val="100000"/>
              </a:lnSpc>
              <a:spcBef>
                <a:spcPts val="715"/>
              </a:spcBef>
            </a:pPr>
            <a:r>
              <a:rPr spc="100" dirty="0"/>
              <a:t>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819150"/>
            <a:ext cx="11020425" cy="4867275"/>
            <a:chOff x="600075" y="819150"/>
            <a:chExt cx="11020425" cy="4867275"/>
          </a:xfrm>
        </p:grpSpPr>
        <p:sp>
          <p:nvSpPr>
            <p:cNvPr id="4" name="object 4"/>
            <p:cNvSpPr/>
            <p:nvPr/>
          </p:nvSpPr>
          <p:spPr>
            <a:xfrm>
              <a:off x="609600" y="828675"/>
              <a:ext cx="11001375" cy="66675"/>
            </a:xfrm>
            <a:custGeom>
              <a:avLst/>
              <a:gdLst/>
              <a:ahLst/>
              <a:cxnLst/>
              <a:rect l="l" t="t" r="r" b="b"/>
              <a:pathLst>
                <a:path w="11001375" h="66675">
                  <a:moveTo>
                    <a:pt x="1100137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1001375" y="66675"/>
                  </a:lnTo>
                  <a:lnTo>
                    <a:pt x="1100137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828675"/>
              <a:ext cx="11001375" cy="66675"/>
            </a:xfrm>
            <a:custGeom>
              <a:avLst/>
              <a:gdLst/>
              <a:ahLst/>
              <a:cxnLst/>
              <a:rect l="l" t="t" r="r" b="b"/>
              <a:pathLst>
                <a:path w="11001375" h="66675">
                  <a:moveTo>
                    <a:pt x="0" y="66675"/>
                  </a:moveTo>
                  <a:lnTo>
                    <a:pt x="11001375" y="66675"/>
                  </a:lnTo>
                  <a:lnTo>
                    <a:pt x="11001375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4025" y="2362200"/>
              <a:ext cx="5667375" cy="276225"/>
            </a:xfrm>
            <a:custGeom>
              <a:avLst/>
              <a:gdLst/>
              <a:ahLst/>
              <a:cxnLst/>
              <a:rect l="l" t="t" r="r" b="b"/>
              <a:pathLst>
                <a:path w="5667375" h="276225">
                  <a:moveTo>
                    <a:pt x="5529326" y="0"/>
                  </a:moveTo>
                  <a:lnTo>
                    <a:pt x="5529326" y="69087"/>
                  </a:lnTo>
                  <a:lnTo>
                    <a:pt x="0" y="69087"/>
                  </a:lnTo>
                  <a:lnTo>
                    <a:pt x="0" y="207137"/>
                  </a:lnTo>
                  <a:lnTo>
                    <a:pt x="5529326" y="207137"/>
                  </a:lnTo>
                  <a:lnTo>
                    <a:pt x="5529326" y="276225"/>
                  </a:lnTo>
                  <a:lnTo>
                    <a:pt x="5667375" y="138175"/>
                  </a:lnTo>
                  <a:lnTo>
                    <a:pt x="5529326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4025" y="2362200"/>
              <a:ext cx="5667375" cy="276225"/>
            </a:xfrm>
            <a:custGeom>
              <a:avLst/>
              <a:gdLst/>
              <a:ahLst/>
              <a:cxnLst/>
              <a:rect l="l" t="t" r="r" b="b"/>
              <a:pathLst>
                <a:path w="5667375" h="276225">
                  <a:moveTo>
                    <a:pt x="0" y="69087"/>
                  </a:moveTo>
                  <a:lnTo>
                    <a:pt x="5529326" y="69087"/>
                  </a:lnTo>
                  <a:lnTo>
                    <a:pt x="5529326" y="0"/>
                  </a:lnTo>
                  <a:lnTo>
                    <a:pt x="5667375" y="138175"/>
                  </a:lnTo>
                  <a:lnTo>
                    <a:pt x="5529326" y="276225"/>
                  </a:lnTo>
                  <a:lnTo>
                    <a:pt x="5529326" y="207137"/>
                  </a:lnTo>
                  <a:lnTo>
                    <a:pt x="0" y="207137"/>
                  </a:lnTo>
                  <a:lnTo>
                    <a:pt x="0" y="69087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7338" y="1832698"/>
              <a:ext cx="716915" cy="707390"/>
            </a:xfrm>
            <a:custGeom>
              <a:avLst/>
              <a:gdLst/>
              <a:ahLst/>
              <a:cxnLst/>
              <a:rect l="l" t="t" r="r" b="b"/>
              <a:pathLst>
                <a:path w="716915" h="707389">
                  <a:moveTo>
                    <a:pt x="339318" y="593648"/>
                  </a:moveTo>
                  <a:lnTo>
                    <a:pt x="216789" y="593648"/>
                  </a:lnTo>
                  <a:lnTo>
                    <a:pt x="216789" y="612698"/>
                  </a:lnTo>
                  <a:lnTo>
                    <a:pt x="216789" y="631748"/>
                  </a:lnTo>
                  <a:lnTo>
                    <a:pt x="216789" y="706678"/>
                  </a:lnTo>
                  <a:lnTo>
                    <a:pt x="339318" y="706678"/>
                  </a:lnTo>
                  <a:lnTo>
                    <a:pt x="339318" y="631748"/>
                  </a:lnTo>
                  <a:lnTo>
                    <a:pt x="235635" y="631748"/>
                  </a:lnTo>
                  <a:lnTo>
                    <a:pt x="235635" y="612698"/>
                  </a:lnTo>
                  <a:lnTo>
                    <a:pt x="263918" y="612698"/>
                  </a:lnTo>
                  <a:lnTo>
                    <a:pt x="263918" y="631469"/>
                  </a:lnTo>
                  <a:lnTo>
                    <a:pt x="339318" y="631469"/>
                  </a:lnTo>
                  <a:lnTo>
                    <a:pt x="339318" y="612698"/>
                  </a:lnTo>
                  <a:lnTo>
                    <a:pt x="339318" y="593648"/>
                  </a:lnTo>
                  <a:close/>
                </a:path>
                <a:path w="716915" h="707389">
                  <a:moveTo>
                    <a:pt x="480695" y="593648"/>
                  </a:moveTo>
                  <a:lnTo>
                    <a:pt x="358165" y="593648"/>
                  </a:lnTo>
                  <a:lnTo>
                    <a:pt x="358165" y="612698"/>
                  </a:lnTo>
                  <a:lnTo>
                    <a:pt x="358165" y="631748"/>
                  </a:lnTo>
                  <a:lnTo>
                    <a:pt x="358165" y="706678"/>
                  </a:lnTo>
                  <a:lnTo>
                    <a:pt x="480695" y="706678"/>
                  </a:lnTo>
                  <a:lnTo>
                    <a:pt x="480695" y="631748"/>
                  </a:lnTo>
                  <a:lnTo>
                    <a:pt x="377012" y="631748"/>
                  </a:lnTo>
                  <a:lnTo>
                    <a:pt x="377012" y="612698"/>
                  </a:lnTo>
                  <a:lnTo>
                    <a:pt x="405295" y="612698"/>
                  </a:lnTo>
                  <a:lnTo>
                    <a:pt x="405295" y="631469"/>
                  </a:lnTo>
                  <a:lnTo>
                    <a:pt x="480695" y="631469"/>
                  </a:lnTo>
                  <a:lnTo>
                    <a:pt x="480695" y="612698"/>
                  </a:lnTo>
                  <a:lnTo>
                    <a:pt x="480695" y="593648"/>
                  </a:lnTo>
                  <a:close/>
                </a:path>
                <a:path w="716915" h="707389">
                  <a:moveTo>
                    <a:pt x="480695" y="480669"/>
                  </a:moveTo>
                  <a:lnTo>
                    <a:pt x="405295" y="480669"/>
                  </a:lnTo>
                  <a:lnTo>
                    <a:pt x="405295" y="499516"/>
                  </a:lnTo>
                  <a:lnTo>
                    <a:pt x="480695" y="499516"/>
                  </a:lnTo>
                  <a:lnTo>
                    <a:pt x="480695" y="480669"/>
                  </a:lnTo>
                  <a:close/>
                </a:path>
                <a:path w="716915" h="707389">
                  <a:moveTo>
                    <a:pt x="480695" y="461568"/>
                  </a:moveTo>
                  <a:lnTo>
                    <a:pt x="358165" y="461568"/>
                  </a:lnTo>
                  <a:lnTo>
                    <a:pt x="358165" y="480618"/>
                  </a:lnTo>
                  <a:lnTo>
                    <a:pt x="358165" y="499668"/>
                  </a:lnTo>
                  <a:lnTo>
                    <a:pt x="358165" y="574598"/>
                  </a:lnTo>
                  <a:lnTo>
                    <a:pt x="480695" y="574598"/>
                  </a:lnTo>
                  <a:lnTo>
                    <a:pt x="480695" y="499668"/>
                  </a:lnTo>
                  <a:lnTo>
                    <a:pt x="377012" y="499668"/>
                  </a:lnTo>
                  <a:lnTo>
                    <a:pt x="377012" y="480618"/>
                  </a:lnTo>
                  <a:lnTo>
                    <a:pt x="480695" y="480618"/>
                  </a:lnTo>
                  <a:lnTo>
                    <a:pt x="480695" y="461568"/>
                  </a:lnTo>
                  <a:close/>
                </a:path>
                <a:path w="716915" h="707389">
                  <a:moveTo>
                    <a:pt x="622084" y="593648"/>
                  </a:moveTo>
                  <a:lnTo>
                    <a:pt x="499554" y="593648"/>
                  </a:lnTo>
                  <a:lnTo>
                    <a:pt x="499554" y="612698"/>
                  </a:lnTo>
                  <a:lnTo>
                    <a:pt x="499554" y="631748"/>
                  </a:lnTo>
                  <a:lnTo>
                    <a:pt x="499554" y="706678"/>
                  </a:lnTo>
                  <a:lnTo>
                    <a:pt x="622084" y="706678"/>
                  </a:lnTo>
                  <a:lnTo>
                    <a:pt x="622084" y="631748"/>
                  </a:lnTo>
                  <a:lnTo>
                    <a:pt x="518401" y="631748"/>
                  </a:lnTo>
                  <a:lnTo>
                    <a:pt x="518401" y="612698"/>
                  </a:lnTo>
                  <a:lnTo>
                    <a:pt x="546671" y="612698"/>
                  </a:lnTo>
                  <a:lnTo>
                    <a:pt x="546671" y="631469"/>
                  </a:lnTo>
                  <a:lnTo>
                    <a:pt x="622084" y="631469"/>
                  </a:lnTo>
                  <a:lnTo>
                    <a:pt x="622084" y="612698"/>
                  </a:lnTo>
                  <a:lnTo>
                    <a:pt x="622084" y="593648"/>
                  </a:lnTo>
                  <a:close/>
                </a:path>
                <a:path w="716915" h="707389">
                  <a:moveTo>
                    <a:pt x="622084" y="480669"/>
                  </a:moveTo>
                  <a:lnTo>
                    <a:pt x="546671" y="480669"/>
                  </a:lnTo>
                  <a:lnTo>
                    <a:pt x="546671" y="499516"/>
                  </a:lnTo>
                  <a:lnTo>
                    <a:pt x="622084" y="499516"/>
                  </a:lnTo>
                  <a:lnTo>
                    <a:pt x="622084" y="480669"/>
                  </a:lnTo>
                  <a:close/>
                </a:path>
                <a:path w="716915" h="707389">
                  <a:moveTo>
                    <a:pt x="622084" y="461568"/>
                  </a:moveTo>
                  <a:lnTo>
                    <a:pt x="499554" y="461568"/>
                  </a:lnTo>
                  <a:lnTo>
                    <a:pt x="499554" y="480618"/>
                  </a:lnTo>
                  <a:lnTo>
                    <a:pt x="499554" y="499668"/>
                  </a:lnTo>
                  <a:lnTo>
                    <a:pt x="499554" y="574598"/>
                  </a:lnTo>
                  <a:lnTo>
                    <a:pt x="622084" y="574598"/>
                  </a:lnTo>
                  <a:lnTo>
                    <a:pt x="622084" y="499668"/>
                  </a:lnTo>
                  <a:lnTo>
                    <a:pt x="518401" y="499668"/>
                  </a:lnTo>
                  <a:lnTo>
                    <a:pt x="518401" y="480618"/>
                  </a:lnTo>
                  <a:lnTo>
                    <a:pt x="622084" y="480618"/>
                  </a:lnTo>
                  <a:lnTo>
                    <a:pt x="622084" y="461568"/>
                  </a:lnTo>
                  <a:close/>
                </a:path>
                <a:path w="716915" h="707389">
                  <a:moveTo>
                    <a:pt x="622084" y="348716"/>
                  </a:moveTo>
                  <a:lnTo>
                    <a:pt x="94259" y="348716"/>
                  </a:lnTo>
                  <a:lnTo>
                    <a:pt x="94259" y="386422"/>
                  </a:lnTo>
                  <a:lnTo>
                    <a:pt x="622084" y="386422"/>
                  </a:lnTo>
                  <a:lnTo>
                    <a:pt x="622084" y="348716"/>
                  </a:lnTo>
                  <a:close/>
                </a:path>
                <a:path w="716915" h="707389">
                  <a:moveTo>
                    <a:pt x="622084" y="273316"/>
                  </a:moveTo>
                  <a:lnTo>
                    <a:pt x="94259" y="273316"/>
                  </a:lnTo>
                  <a:lnTo>
                    <a:pt x="94259" y="311023"/>
                  </a:lnTo>
                  <a:lnTo>
                    <a:pt x="622084" y="311023"/>
                  </a:lnTo>
                  <a:lnTo>
                    <a:pt x="622084" y="273316"/>
                  </a:lnTo>
                  <a:close/>
                </a:path>
                <a:path w="716915" h="707389">
                  <a:moveTo>
                    <a:pt x="716330" y="146939"/>
                  </a:moveTo>
                  <a:lnTo>
                    <a:pt x="358165" y="0"/>
                  </a:lnTo>
                  <a:lnTo>
                    <a:pt x="0" y="146939"/>
                  </a:lnTo>
                  <a:lnTo>
                    <a:pt x="0" y="706869"/>
                  </a:lnTo>
                  <a:lnTo>
                    <a:pt x="56553" y="706869"/>
                  </a:lnTo>
                  <a:lnTo>
                    <a:pt x="56553" y="235623"/>
                  </a:lnTo>
                  <a:lnTo>
                    <a:pt x="659777" y="235623"/>
                  </a:lnTo>
                  <a:lnTo>
                    <a:pt x="659777" y="706869"/>
                  </a:lnTo>
                  <a:lnTo>
                    <a:pt x="716330" y="706869"/>
                  </a:lnTo>
                  <a:lnTo>
                    <a:pt x="716330" y="146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4025" y="5095875"/>
              <a:ext cx="5934075" cy="304800"/>
            </a:xfrm>
            <a:custGeom>
              <a:avLst/>
              <a:gdLst/>
              <a:ahLst/>
              <a:cxnLst/>
              <a:rect l="l" t="t" r="r" b="b"/>
              <a:pathLst>
                <a:path w="5934075" h="304800">
                  <a:moveTo>
                    <a:pt x="5781675" y="0"/>
                  </a:moveTo>
                  <a:lnTo>
                    <a:pt x="5781675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5781675" y="228600"/>
                  </a:lnTo>
                  <a:lnTo>
                    <a:pt x="5781675" y="304800"/>
                  </a:lnTo>
                  <a:lnTo>
                    <a:pt x="5934075" y="152400"/>
                  </a:lnTo>
                  <a:lnTo>
                    <a:pt x="578167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4025" y="5095875"/>
              <a:ext cx="5934075" cy="304800"/>
            </a:xfrm>
            <a:custGeom>
              <a:avLst/>
              <a:gdLst/>
              <a:ahLst/>
              <a:cxnLst/>
              <a:rect l="l" t="t" r="r" b="b"/>
              <a:pathLst>
                <a:path w="5934075" h="304800">
                  <a:moveTo>
                    <a:pt x="0" y="76200"/>
                  </a:moveTo>
                  <a:lnTo>
                    <a:pt x="5781675" y="76200"/>
                  </a:lnTo>
                  <a:lnTo>
                    <a:pt x="5781675" y="0"/>
                  </a:lnTo>
                  <a:lnTo>
                    <a:pt x="5934075" y="152400"/>
                  </a:lnTo>
                  <a:lnTo>
                    <a:pt x="5781675" y="304800"/>
                  </a:lnTo>
                  <a:lnTo>
                    <a:pt x="5781675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14488" y="4556848"/>
              <a:ext cx="716915" cy="707390"/>
            </a:xfrm>
            <a:custGeom>
              <a:avLst/>
              <a:gdLst/>
              <a:ahLst/>
              <a:cxnLst/>
              <a:rect l="l" t="t" r="r" b="b"/>
              <a:pathLst>
                <a:path w="716915" h="707389">
                  <a:moveTo>
                    <a:pt x="339318" y="593648"/>
                  </a:moveTo>
                  <a:lnTo>
                    <a:pt x="216789" y="593648"/>
                  </a:lnTo>
                  <a:lnTo>
                    <a:pt x="216789" y="612698"/>
                  </a:lnTo>
                  <a:lnTo>
                    <a:pt x="216789" y="631748"/>
                  </a:lnTo>
                  <a:lnTo>
                    <a:pt x="216789" y="706678"/>
                  </a:lnTo>
                  <a:lnTo>
                    <a:pt x="339318" y="706678"/>
                  </a:lnTo>
                  <a:lnTo>
                    <a:pt x="339318" y="631748"/>
                  </a:lnTo>
                  <a:lnTo>
                    <a:pt x="235635" y="631748"/>
                  </a:lnTo>
                  <a:lnTo>
                    <a:pt x="235635" y="612698"/>
                  </a:lnTo>
                  <a:lnTo>
                    <a:pt x="263918" y="612698"/>
                  </a:lnTo>
                  <a:lnTo>
                    <a:pt x="263918" y="631469"/>
                  </a:lnTo>
                  <a:lnTo>
                    <a:pt x="339318" y="631469"/>
                  </a:lnTo>
                  <a:lnTo>
                    <a:pt x="339318" y="612698"/>
                  </a:lnTo>
                  <a:lnTo>
                    <a:pt x="339318" y="593648"/>
                  </a:lnTo>
                  <a:close/>
                </a:path>
                <a:path w="716915" h="707389">
                  <a:moveTo>
                    <a:pt x="480695" y="593648"/>
                  </a:moveTo>
                  <a:lnTo>
                    <a:pt x="358165" y="593648"/>
                  </a:lnTo>
                  <a:lnTo>
                    <a:pt x="358165" y="612698"/>
                  </a:lnTo>
                  <a:lnTo>
                    <a:pt x="358165" y="631748"/>
                  </a:lnTo>
                  <a:lnTo>
                    <a:pt x="358165" y="706678"/>
                  </a:lnTo>
                  <a:lnTo>
                    <a:pt x="480695" y="706678"/>
                  </a:lnTo>
                  <a:lnTo>
                    <a:pt x="480695" y="631748"/>
                  </a:lnTo>
                  <a:lnTo>
                    <a:pt x="377012" y="631748"/>
                  </a:lnTo>
                  <a:lnTo>
                    <a:pt x="377012" y="612698"/>
                  </a:lnTo>
                  <a:lnTo>
                    <a:pt x="405295" y="612698"/>
                  </a:lnTo>
                  <a:lnTo>
                    <a:pt x="405295" y="631469"/>
                  </a:lnTo>
                  <a:lnTo>
                    <a:pt x="480695" y="631469"/>
                  </a:lnTo>
                  <a:lnTo>
                    <a:pt x="480695" y="612698"/>
                  </a:lnTo>
                  <a:lnTo>
                    <a:pt x="480695" y="593648"/>
                  </a:lnTo>
                  <a:close/>
                </a:path>
                <a:path w="716915" h="707389">
                  <a:moveTo>
                    <a:pt x="480695" y="480669"/>
                  </a:moveTo>
                  <a:lnTo>
                    <a:pt x="405295" y="480669"/>
                  </a:lnTo>
                  <a:lnTo>
                    <a:pt x="405295" y="499516"/>
                  </a:lnTo>
                  <a:lnTo>
                    <a:pt x="480695" y="499516"/>
                  </a:lnTo>
                  <a:lnTo>
                    <a:pt x="480695" y="480669"/>
                  </a:lnTo>
                  <a:close/>
                </a:path>
                <a:path w="716915" h="707389">
                  <a:moveTo>
                    <a:pt x="480695" y="461568"/>
                  </a:moveTo>
                  <a:lnTo>
                    <a:pt x="358165" y="461568"/>
                  </a:lnTo>
                  <a:lnTo>
                    <a:pt x="358165" y="480618"/>
                  </a:lnTo>
                  <a:lnTo>
                    <a:pt x="358165" y="499668"/>
                  </a:lnTo>
                  <a:lnTo>
                    <a:pt x="358165" y="574598"/>
                  </a:lnTo>
                  <a:lnTo>
                    <a:pt x="480695" y="574598"/>
                  </a:lnTo>
                  <a:lnTo>
                    <a:pt x="480695" y="499668"/>
                  </a:lnTo>
                  <a:lnTo>
                    <a:pt x="377012" y="499668"/>
                  </a:lnTo>
                  <a:lnTo>
                    <a:pt x="377012" y="480618"/>
                  </a:lnTo>
                  <a:lnTo>
                    <a:pt x="480695" y="480618"/>
                  </a:lnTo>
                  <a:lnTo>
                    <a:pt x="480695" y="461568"/>
                  </a:lnTo>
                  <a:close/>
                </a:path>
                <a:path w="716915" h="707389">
                  <a:moveTo>
                    <a:pt x="622084" y="593648"/>
                  </a:moveTo>
                  <a:lnTo>
                    <a:pt x="499554" y="593648"/>
                  </a:lnTo>
                  <a:lnTo>
                    <a:pt x="499554" y="612698"/>
                  </a:lnTo>
                  <a:lnTo>
                    <a:pt x="499554" y="631748"/>
                  </a:lnTo>
                  <a:lnTo>
                    <a:pt x="499554" y="706678"/>
                  </a:lnTo>
                  <a:lnTo>
                    <a:pt x="622084" y="706678"/>
                  </a:lnTo>
                  <a:lnTo>
                    <a:pt x="622084" y="631748"/>
                  </a:lnTo>
                  <a:lnTo>
                    <a:pt x="518401" y="631748"/>
                  </a:lnTo>
                  <a:lnTo>
                    <a:pt x="518401" y="612698"/>
                  </a:lnTo>
                  <a:lnTo>
                    <a:pt x="546671" y="612698"/>
                  </a:lnTo>
                  <a:lnTo>
                    <a:pt x="546671" y="631469"/>
                  </a:lnTo>
                  <a:lnTo>
                    <a:pt x="622084" y="631469"/>
                  </a:lnTo>
                  <a:lnTo>
                    <a:pt x="622084" y="612698"/>
                  </a:lnTo>
                  <a:lnTo>
                    <a:pt x="622084" y="593648"/>
                  </a:lnTo>
                  <a:close/>
                </a:path>
                <a:path w="716915" h="707389">
                  <a:moveTo>
                    <a:pt x="622084" y="480669"/>
                  </a:moveTo>
                  <a:lnTo>
                    <a:pt x="546671" y="480669"/>
                  </a:lnTo>
                  <a:lnTo>
                    <a:pt x="546671" y="499516"/>
                  </a:lnTo>
                  <a:lnTo>
                    <a:pt x="622084" y="499516"/>
                  </a:lnTo>
                  <a:lnTo>
                    <a:pt x="622084" y="480669"/>
                  </a:lnTo>
                  <a:close/>
                </a:path>
                <a:path w="716915" h="707389">
                  <a:moveTo>
                    <a:pt x="622084" y="461568"/>
                  </a:moveTo>
                  <a:lnTo>
                    <a:pt x="499554" y="461568"/>
                  </a:lnTo>
                  <a:lnTo>
                    <a:pt x="499554" y="480618"/>
                  </a:lnTo>
                  <a:lnTo>
                    <a:pt x="499554" y="499668"/>
                  </a:lnTo>
                  <a:lnTo>
                    <a:pt x="499554" y="574598"/>
                  </a:lnTo>
                  <a:lnTo>
                    <a:pt x="622084" y="574598"/>
                  </a:lnTo>
                  <a:lnTo>
                    <a:pt x="622084" y="499668"/>
                  </a:lnTo>
                  <a:lnTo>
                    <a:pt x="518401" y="499668"/>
                  </a:lnTo>
                  <a:lnTo>
                    <a:pt x="518401" y="480618"/>
                  </a:lnTo>
                  <a:lnTo>
                    <a:pt x="622084" y="480618"/>
                  </a:lnTo>
                  <a:lnTo>
                    <a:pt x="622084" y="461568"/>
                  </a:lnTo>
                  <a:close/>
                </a:path>
                <a:path w="716915" h="707389">
                  <a:moveTo>
                    <a:pt x="622084" y="348716"/>
                  </a:moveTo>
                  <a:lnTo>
                    <a:pt x="94259" y="348716"/>
                  </a:lnTo>
                  <a:lnTo>
                    <a:pt x="94259" y="386422"/>
                  </a:lnTo>
                  <a:lnTo>
                    <a:pt x="622084" y="386422"/>
                  </a:lnTo>
                  <a:lnTo>
                    <a:pt x="622084" y="348716"/>
                  </a:lnTo>
                  <a:close/>
                </a:path>
                <a:path w="716915" h="707389">
                  <a:moveTo>
                    <a:pt x="622084" y="273316"/>
                  </a:moveTo>
                  <a:lnTo>
                    <a:pt x="94259" y="273316"/>
                  </a:lnTo>
                  <a:lnTo>
                    <a:pt x="94259" y="311023"/>
                  </a:lnTo>
                  <a:lnTo>
                    <a:pt x="622084" y="311023"/>
                  </a:lnTo>
                  <a:lnTo>
                    <a:pt x="622084" y="273316"/>
                  </a:lnTo>
                  <a:close/>
                </a:path>
                <a:path w="716915" h="707389">
                  <a:moveTo>
                    <a:pt x="716330" y="146939"/>
                  </a:moveTo>
                  <a:lnTo>
                    <a:pt x="358165" y="0"/>
                  </a:lnTo>
                  <a:lnTo>
                    <a:pt x="0" y="146939"/>
                  </a:lnTo>
                  <a:lnTo>
                    <a:pt x="0" y="706869"/>
                  </a:lnTo>
                  <a:lnTo>
                    <a:pt x="56553" y="706869"/>
                  </a:lnTo>
                  <a:lnTo>
                    <a:pt x="56553" y="235623"/>
                  </a:lnTo>
                  <a:lnTo>
                    <a:pt x="659777" y="235623"/>
                  </a:lnTo>
                  <a:lnTo>
                    <a:pt x="659777" y="706869"/>
                  </a:lnTo>
                  <a:lnTo>
                    <a:pt x="716330" y="706869"/>
                  </a:lnTo>
                  <a:lnTo>
                    <a:pt x="716330" y="146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4533900"/>
              <a:ext cx="857250" cy="11525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775" y="5076825"/>
              <a:ext cx="600075" cy="37147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5800" y="226313"/>
            <a:ext cx="104857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145" dirty="0"/>
              <a:t>Late</a:t>
            </a:r>
            <a:r>
              <a:rPr sz="3050" spc="-305" dirty="0"/>
              <a:t> </a:t>
            </a:r>
            <a:r>
              <a:rPr sz="3050" spc="-114" dirty="0"/>
              <a:t>Supplier</a:t>
            </a:r>
            <a:r>
              <a:rPr sz="3050" spc="-350" dirty="0"/>
              <a:t> </a:t>
            </a:r>
            <a:r>
              <a:rPr sz="3050" spc="-114" dirty="0"/>
              <a:t>Deliveries</a:t>
            </a:r>
            <a:r>
              <a:rPr sz="3050" spc="-285" dirty="0"/>
              <a:t> </a:t>
            </a:r>
            <a:r>
              <a:rPr sz="3050" spc="-155" dirty="0"/>
              <a:t>Are</a:t>
            </a:r>
            <a:r>
              <a:rPr sz="3050" spc="-229" dirty="0"/>
              <a:t> </a:t>
            </a:r>
            <a:r>
              <a:rPr sz="3050" spc="-105" dirty="0"/>
              <a:t>a</a:t>
            </a:r>
            <a:r>
              <a:rPr sz="3050" spc="-285" dirty="0"/>
              <a:t> </a:t>
            </a:r>
            <a:r>
              <a:rPr sz="3050" spc="-120" dirty="0"/>
              <a:t>Hidden</a:t>
            </a:r>
            <a:r>
              <a:rPr sz="3050" spc="-270" dirty="0"/>
              <a:t> </a:t>
            </a:r>
            <a:r>
              <a:rPr sz="3050" spc="-10" dirty="0"/>
              <a:t>Cause</a:t>
            </a:r>
            <a:r>
              <a:rPr sz="3050" spc="-225" dirty="0"/>
              <a:t> </a:t>
            </a:r>
            <a:r>
              <a:rPr sz="3050" spc="-175" dirty="0"/>
              <a:t>of</a:t>
            </a:r>
            <a:r>
              <a:rPr sz="3050" spc="-254" dirty="0"/>
              <a:t> </a:t>
            </a:r>
            <a:r>
              <a:rPr sz="3050" spc="-120" dirty="0"/>
              <a:t>Regional</a:t>
            </a:r>
            <a:r>
              <a:rPr sz="3050" spc="-285" dirty="0"/>
              <a:t> </a:t>
            </a:r>
            <a:r>
              <a:rPr sz="3050" spc="-10" dirty="0"/>
              <a:t>Stockouts</a:t>
            </a:r>
            <a:endParaRPr sz="3050"/>
          </a:p>
        </p:txBody>
      </p:sp>
      <p:sp>
        <p:nvSpPr>
          <p:cNvPr id="15" name="object 15"/>
          <p:cNvSpPr txBox="1"/>
          <p:nvPr/>
        </p:nvSpPr>
        <p:spPr>
          <a:xfrm>
            <a:off x="1808226" y="2031936"/>
            <a:ext cx="468376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4EA72D"/>
                </a:solidFill>
                <a:latin typeface="Tahoma"/>
                <a:cs typeface="Tahoma"/>
              </a:rPr>
              <a:t>Marked </a:t>
            </a:r>
            <a:r>
              <a:rPr sz="1800" b="1" spc="-95" dirty="0">
                <a:solidFill>
                  <a:srgbClr val="4EA72D"/>
                </a:solidFill>
                <a:latin typeface="Tahoma"/>
                <a:cs typeface="Tahoma"/>
              </a:rPr>
              <a:t>Safe</a:t>
            </a:r>
            <a:r>
              <a:rPr sz="1800" b="1" spc="-75" dirty="0">
                <a:solidFill>
                  <a:srgbClr val="4EA72D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4EA72D"/>
                </a:solidFill>
                <a:latin typeface="Tahoma"/>
                <a:cs typeface="Tahoma"/>
              </a:rPr>
              <a:t>(Above </a:t>
            </a:r>
            <a:r>
              <a:rPr sz="1800" b="1" spc="-114" dirty="0">
                <a:solidFill>
                  <a:srgbClr val="4EA72D"/>
                </a:solidFill>
                <a:latin typeface="Tahoma"/>
                <a:cs typeface="Tahoma"/>
              </a:rPr>
              <a:t>Safety </a:t>
            </a:r>
            <a:r>
              <a:rPr sz="1800" b="1" spc="-10" dirty="0">
                <a:solidFill>
                  <a:srgbClr val="4EA72D"/>
                </a:solidFill>
                <a:latin typeface="Tahoma"/>
                <a:cs typeface="Tahoma"/>
              </a:rPr>
              <a:t>Stock)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800">
              <a:latin typeface="Tahoma"/>
              <a:cs typeface="Tahoma"/>
            </a:endParaRPr>
          </a:p>
          <a:p>
            <a:pPr marL="384810">
              <a:lnSpc>
                <a:spcPct val="100000"/>
              </a:lnSpc>
            </a:pPr>
            <a:r>
              <a:rPr sz="2700" b="1" spc="157" baseline="1543" dirty="0">
                <a:latin typeface="Cambria"/>
                <a:cs typeface="Cambria"/>
              </a:rPr>
              <a:t>SUPPLIERS</a:t>
            </a:r>
            <a:r>
              <a:rPr sz="2700" b="1" spc="82" baseline="1543" dirty="0">
                <a:latin typeface="Cambria"/>
                <a:cs typeface="Cambria"/>
              </a:rPr>
              <a:t>  </a:t>
            </a:r>
            <a:r>
              <a:rPr sz="2400" b="1" spc="-459" dirty="0">
                <a:solidFill>
                  <a:srgbClr val="FF0000"/>
                </a:solidFill>
                <a:latin typeface="Tahoma"/>
                <a:cs typeface="Tahoma"/>
              </a:rPr>
              <a:t>15%</a:t>
            </a:r>
            <a:r>
              <a:rPr sz="2400" b="1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delay</a:t>
            </a:r>
            <a:r>
              <a:rPr sz="2400" b="1" spc="-2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7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average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5526" y="4711763"/>
            <a:ext cx="479234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C00000"/>
                </a:solidFill>
                <a:latin typeface="Tahoma"/>
                <a:cs typeface="Tahoma"/>
              </a:rPr>
              <a:t>Marked</a:t>
            </a:r>
            <a:r>
              <a:rPr sz="1800" b="1" spc="-1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ahoma"/>
                <a:cs typeface="Tahoma"/>
              </a:rPr>
              <a:t>Risky</a:t>
            </a:r>
            <a:r>
              <a:rPr sz="1800" b="1" spc="-10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Tahoma"/>
                <a:cs typeface="Tahoma"/>
              </a:rPr>
              <a:t>(Below</a:t>
            </a:r>
            <a:r>
              <a:rPr sz="1800" b="1" spc="-1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Tahoma"/>
                <a:cs typeface="Tahoma"/>
              </a:rPr>
              <a:t>Safety</a:t>
            </a:r>
            <a:r>
              <a:rPr sz="1800" b="1" spc="-1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ahoma"/>
                <a:cs typeface="Tahoma"/>
              </a:rPr>
              <a:t>Stock)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800">
              <a:latin typeface="Tahoma"/>
              <a:cs typeface="Tahoma"/>
            </a:endParaRPr>
          </a:p>
          <a:p>
            <a:pPr marL="507365">
              <a:lnSpc>
                <a:spcPct val="100000"/>
              </a:lnSpc>
            </a:pPr>
            <a:r>
              <a:rPr sz="2700" b="1" spc="157" baseline="10802" dirty="0">
                <a:latin typeface="Cambria"/>
                <a:cs typeface="Cambria"/>
              </a:rPr>
              <a:t>SUPPLIERS</a:t>
            </a:r>
            <a:r>
              <a:rPr sz="2700" b="1" spc="142" baseline="10802" dirty="0">
                <a:latin typeface="Cambria"/>
                <a:cs typeface="Cambria"/>
              </a:rPr>
              <a:t> </a:t>
            </a:r>
            <a:r>
              <a:rPr sz="2400" b="1" spc="-459" dirty="0">
                <a:solidFill>
                  <a:srgbClr val="FF0000"/>
                </a:solidFill>
                <a:latin typeface="Tahoma"/>
                <a:cs typeface="Tahoma"/>
              </a:rPr>
              <a:t>18%</a:t>
            </a:r>
            <a:r>
              <a:rPr sz="2400" b="1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delay</a:t>
            </a:r>
            <a:r>
              <a:rPr sz="2400" b="1" spc="-2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average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1857375"/>
            <a:ext cx="857250" cy="115252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36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5" dirty="0"/>
              <a:t>THE</a:t>
            </a:r>
            <a:r>
              <a:rPr sz="3950" spc="-405" dirty="0"/>
              <a:t> </a:t>
            </a:r>
            <a:r>
              <a:rPr sz="3950" spc="-10" dirty="0"/>
              <a:t>PROBLEMs: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7984490" y="5081841"/>
            <a:ext cx="232791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Tahoma"/>
                <a:cs typeface="Tahoma"/>
              </a:rPr>
              <a:t>Manual</a:t>
            </a:r>
            <a:r>
              <a:rPr sz="2750" spc="-35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Review</a:t>
            </a:r>
            <a:endParaRPr sz="27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542" y="1797957"/>
            <a:ext cx="4970716" cy="31264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9875" y="1790700"/>
            <a:ext cx="4772025" cy="31337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1025" y="1171575"/>
            <a:ext cx="11029950" cy="85725"/>
            <a:chOff x="581025" y="1171575"/>
            <a:chExt cx="11029950" cy="85725"/>
          </a:xfrm>
        </p:grpSpPr>
        <p:sp>
          <p:nvSpPr>
            <p:cNvPr id="7" name="object 7"/>
            <p:cNvSpPr/>
            <p:nvPr/>
          </p:nvSpPr>
          <p:spPr>
            <a:xfrm>
              <a:off x="590550" y="1181100"/>
              <a:ext cx="11010900" cy="66675"/>
            </a:xfrm>
            <a:custGeom>
              <a:avLst/>
              <a:gdLst/>
              <a:ahLst/>
              <a:cxnLst/>
              <a:rect l="l" t="t" r="r" b="b"/>
              <a:pathLst>
                <a:path w="11010900" h="66675">
                  <a:moveTo>
                    <a:pt x="110109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1010900" y="66675"/>
                  </a:lnTo>
                  <a:lnTo>
                    <a:pt x="1101090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0550" y="1181100"/>
              <a:ext cx="11010900" cy="66675"/>
            </a:xfrm>
            <a:custGeom>
              <a:avLst/>
              <a:gdLst/>
              <a:ahLst/>
              <a:cxnLst/>
              <a:rect l="l" t="t" r="r" b="b"/>
              <a:pathLst>
                <a:path w="11010900" h="66675">
                  <a:moveTo>
                    <a:pt x="0" y="66675"/>
                  </a:moveTo>
                  <a:lnTo>
                    <a:pt x="11010900" y="66675"/>
                  </a:lnTo>
                  <a:lnTo>
                    <a:pt x="1101090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32000" y="5022278"/>
            <a:ext cx="2475865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200"/>
              </a:lnSpc>
              <a:spcBef>
                <a:spcPts val="95"/>
              </a:spcBef>
            </a:pPr>
            <a:r>
              <a:rPr sz="2400" dirty="0">
                <a:latin typeface="Tahoma"/>
                <a:cs typeface="Tahoma"/>
              </a:rPr>
              <a:t>Supplier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Reliability </a:t>
            </a:r>
            <a:r>
              <a:rPr sz="2400" dirty="0">
                <a:latin typeface="Tahoma"/>
                <a:cs typeface="Tahoma"/>
              </a:rPr>
              <a:t>Lead</a:t>
            </a:r>
            <a:r>
              <a:rPr sz="2400" spc="-254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latin typeface="Tahoma"/>
                <a:cs typeface="Tahoma"/>
              </a:rPr>
              <a:t>On-transit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item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6/2/2025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110" dirty="0"/>
              <a:t> </a:t>
            </a:r>
            <a:r>
              <a:rPr spc="-10" dirty="0"/>
              <a:t>PACCAR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665" y="94868"/>
            <a:ext cx="95764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70" dirty="0"/>
              <a:t>When</a:t>
            </a:r>
            <a:r>
              <a:rPr sz="3950" spc="-405" dirty="0"/>
              <a:t> </a:t>
            </a:r>
            <a:r>
              <a:rPr sz="3950" spc="-90" dirty="0"/>
              <a:t>Manual</a:t>
            </a:r>
            <a:r>
              <a:rPr sz="3950" spc="-400" dirty="0"/>
              <a:t> </a:t>
            </a:r>
            <a:r>
              <a:rPr sz="3950" spc="-160" dirty="0"/>
              <a:t>Review</a:t>
            </a:r>
            <a:r>
              <a:rPr sz="3950" spc="-405" dirty="0"/>
              <a:t> </a:t>
            </a:r>
            <a:r>
              <a:rPr sz="3950" spc="-235" dirty="0"/>
              <a:t>Didn’t</a:t>
            </a:r>
            <a:r>
              <a:rPr sz="3950" spc="-415" dirty="0"/>
              <a:t> </a:t>
            </a:r>
            <a:r>
              <a:rPr sz="3950" spc="-110" dirty="0"/>
              <a:t>Act</a:t>
            </a:r>
            <a:r>
              <a:rPr sz="3950" spc="-415" dirty="0"/>
              <a:t> </a:t>
            </a:r>
            <a:r>
              <a:rPr sz="3950" spc="-90" dirty="0"/>
              <a:t>Fast</a:t>
            </a:r>
            <a:r>
              <a:rPr sz="3950" spc="-345" dirty="0"/>
              <a:t> </a:t>
            </a:r>
            <a:r>
              <a:rPr sz="3950" spc="-30" dirty="0"/>
              <a:t>Enough…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638175" y="790575"/>
            <a:ext cx="11020425" cy="76200"/>
            <a:chOff x="638175" y="790575"/>
            <a:chExt cx="11020425" cy="76200"/>
          </a:xfrm>
        </p:grpSpPr>
        <p:sp>
          <p:nvSpPr>
            <p:cNvPr id="4" name="object 4"/>
            <p:cNvSpPr/>
            <p:nvPr/>
          </p:nvSpPr>
          <p:spPr>
            <a:xfrm>
              <a:off x="647700" y="800100"/>
              <a:ext cx="11001375" cy="57150"/>
            </a:xfrm>
            <a:custGeom>
              <a:avLst/>
              <a:gdLst/>
              <a:ahLst/>
              <a:cxnLst/>
              <a:rect l="l" t="t" r="r" b="b"/>
              <a:pathLst>
                <a:path w="11001375" h="57150">
                  <a:moveTo>
                    <a:pt x="110013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1001375" y="57150"/>
                  </a:lnTo>
                  <a:lnTo>
                    <a:pt x="1100137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" y="800100"/>
              <a:ext cx="11001375" cy="57150"/>
            </a:xfrm>
            <a:custGeom>
              <a:avLst/>
              <a:gdLst/>
              <a:ahLst/>
              <a:cxnLst/>
              <a:rect l="l" t="t" r="r" b="b"/>
              <a:pathLst>
                <a:path w="11001375" h="57150">
                  <a:moveTo>
                    <a:pt x="0" y="57150"/>
                  </a:moveTo>
                  <a:lnTo>
                    <a:pt x="11001375" y="57150"/>
                  </a:lnTo>
                  <a:lnTo>
                    <a:pt x="110013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42" y="2156127"/>
            <a:ext cx="5605457" cy="36462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7102" y="1369123"/>
            <a:ext cx="60248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5" dirty="0">
                <a:latin typeface="Tahoma"/>
                <a:cs typeface="Tahoma"/>
              </a:rPr>
              <a:t>Risk</a:t>
            </a:r>
            <a:r>
              <a:rPr sz="2000" b="1" spc="-140" dirty="0">
                <a:latin typeface="Tahoma"/>
                <a:cs typeface="Tahoma"/>
              </a:rPr>
              <a:t> </a:t>
            </a:r>
            <a:r>
              <a:rPr sz="2000" b="1" spc="-90" dirty="0">
                <a:latin typeface="Tahoma"/>
                <a:cs typeface="Tahoma"/>
              </a:rPr>
              <a:t>Detected,</a:t>
            </a:r>
            <a:r>
              <a:rPr sz="2000" b="1" spc="-19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But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75" dirty="0">
                <a:latin typeface="Tahoma"/>
                <a:cs typeface="Tahoma"/>
              </a:rPr>
              <a:t>No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Action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Was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Taken</a:t>
            </a:r>
            <a:r>
              <a:rPr sz="2000" b="1" spc="-110" dirty="0">
                <a:latin typeface="Tahoma"/>
                <a:cs typeface="Tahoma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ahoma"/>
                <a:cs typeface="Tahoma"/>
              </a:rPr>
              <a:t>Stockout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6/2/2025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75" dirty="0"/>
              <a:t> </a:t>
            </a:r>
            <a:r>
              <a:rPr spc="-10" dirty="0"/>
              <a:t>PACCAR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8153400" y="1047750"/>
            <a:ext cx="3419475" cy="5210175"/>
          </a:xfrm>
          <a:prstGeom prst="rect">
            <a:avLst/>
          </a:prstGeom>
          <a:solidFill>
            <a:srgbClr val="D1D1D1"/>
          </a:solidFill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endParaRPr sz="27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2750" spc="100" dirty="0">
                <a:latin typeface="Tahoma"/>
                <a:cs typeface="Tahoma"/>
              </a:rPr>
              <a:t>“</a:t>
            </a:r>
            <a:endParaRPr sz="2750">
              <a:latin typeface="Tahoma"/>
              <a:cs typeface="Tahoma"/>
            </a:endParaRPr>
          </a:p>
          <a:p>
            <a:pPr marL="97790" marR="572135">
              <a:lnSpc>
                <a:spcPct val="81900"/>
              </a:lnSpc>
              <a:spcBef>
                <a:spcPts val="975"/>
              </a:spcBef>
            </a:pPr>
            <a:r>
              <a:rPr sz="2750" spc="-175" dirty="0">
                <a:latin typeface="Tahoma"/>
                <a:cs typeface="Tahoma"/>
              </a:rPr>
              <a:t>If</a:t>
            </a:r>
            <a:r>
              <a:rPr sz="2750" spc="-250" dirty="0">
                <a:latin typeface="Tahoma"/>
                <a:cs typeface="Tahoma"/>
              </a:rPr>
              <a:t> </a:t>
            </a:r>
            <a:r>
              <a:rPr sz="2750" spc="-40" dirty="0">
                <a:latin typeface="Tahoma"/>
                <a:cs typeface="Tahoma"/>
              </a:rPr>
              <a:t>inventory</a:t>
            </a:r>
            <a:r>
              <a:rPr sz="2750" spc="-295" dirty="0">
                <a:latin typeface="Tahoma"/>
                <a:cs typeface="Tahoma"/>
              </a:rPr>
              <a:t> </a:t>
            </a:r>
            <a:r>
              <a:rPr sz="2750" spc="80" dirty="0">
                <a:latin typeface="Tahoma"/>
                <a:cs typeface="Tahoma"/>
              </a:rPr>
              <a:t>is</a:t>
            </a:r>
            <a:r>
              <a:rPr sz="2750" spc="-235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low </a:t>
            </a:r>
            <a:r>
              <a:rPr sz="2750" dirty="0">
                <a:latin typeface="Tahoma"/>
                <a:cs typeface="Tahoma"/>
              </a:rPr>
              <a:t>and</a:t>
            </a:r>
            <a:r>
              <a:rPr sz="2750" spc="-204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no</a:t>
            </a:r>
            <a:r>
              <a:rPr sz="2750" spc="-254" dirty="0">
                <a:latin typeface="Tahoma"/>
                <a:cs typeface="Tahoma"/>
              </a:rPr>
              <a:t> </a:t>
            </a:r>
            <a:r>
              <a:rPr sz="2750" spc="-20" dirty="0">
                <a:latin typeface="Tahoma"/>
                <a:cs typeface="Tahoma"/>
              </a:rPr>
              <a:t>order</a:t>
            </a:r>
            <a:r>
              <a:rPr sz="2750" spc="-254" dirty="0">
                <a:latin typeface="Tahoma"/>
                <a:cs typeface="Tahoma"/>
              </a:rPr>
              <a:t> </a:t>
            </a:r>
            <a:r>
              <a:rPr sz="2750" spc="55" dirty="0">
                <a:latin typeface="Tahoma"/>
                <a:cs typeface="Tahoma"/>
              </a:rPr>
              <a:t>is placed,</a:t>
            </a:r>
            <a:r>
              <a:rPr sz="2750" spc="-310" dirty="0">
                <a:latin typeface="Tahoma"/>
                <a:cs typeface="Tahoma"/>
              </a:rPr>
              <a:t> </a:t>
            </a:r>
            <a:r>
              <a:rPr sz="2750" spc="35" dirty="0">
                <a:latin typeface="Tahoma"/>
                <a:cs typeface="Tahoma"/>
              </a:rPr>
              <a:t>stockouts </a:t>
            </a:r>
            <a:r>
              <a:rPr sz="2750" dirty="0">
                <a:latin typeface="Tahoma"/>
                <a:cs typeface="Tahoma"/>
              </a:rPr>
              <a:t>always</a:t>
            </a:r>
            <a:r>
              <a:rPr sz="2750" spc="-204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happen.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750">
              <a:latin typeface="Tahoma"/>
              <a:cs typeface="Tahoma"/>
            </a:endParaRPr>
          </a:p>
          <a:p>
            <a:pPr marL="97790" marR="160655">
              <a:lnSpc>
                <a:spcPct val="81900"/>
              </a:lnSpc>
            </a:pPr>
            <a:r>
              <a:rPr sz="2750" dirty="0">
                <a:latin typeface="Tahoma"/>
                <a:cs typeface="Tahoma"/>
              </a:rPr>
              <a:t>Detecting</a:t>
            </a:r>
            <a:r>
              <a:rPr sz="2750" spc="-22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risk</a:t>
            </a:r>
            <a:r>
              <a:rPr sz="2750" spc="-229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earlier </a:t>
            </a:r>
            <a:r>
              <a:rPr sz="2750" spc="80" dirty="0">
                <a:latin typeface="Tahoma"/>
                <a:cs typeface="Tahoma"/>
              </a:rPr>
              <a:t>could</a:t>
            </a:r>
            <a:r>
              <a:rPr sz="2750" spc="-235" dirty="0">
                <a:latin typeface="Tahoma"/>
                <a:cs typeface="Tahoma"/>
              </a:rPr>
              <a:t> </a:t>
            </a:r>
            <a:r>
              <a:rPr sz="2750" spc="-85" dirty="0">
                <a:latin typeface="Tahoma"/>
                <a:cs typeface="Tahoma"/>
              </a:rPr>
              <a:t>give</a:t>
            </a:r>
            <a:r>
              <a:rPr sz="2750" spc="-290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planners more</a:t>
            </a:r>
            <a:r>
              <a:rPr sz="2750" spc="-22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time</a:t>
            </a:r>
            <a:r>
              <a:rPr sz="2750" spc="-21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to</a:t>
            </a:r>
            <a:r>
              <a:rPr sz="2750" spc="-280" dirty="0">
                <a:latin typeface="Tahoma"/>
                <a:cs typeface="Tahoma"/>
              </a:rPr>
              <a:t> </a:t>
            </a:r>
            <a:r>
              <a:rPr sz="2750" spc="-20" dirty="0">
                <a:latin typeface="Tahoma"/>
                <a:cs typeface="Tahoma"/>
              </a:rPr>
              <a:t>avoid </a:t>
            </a:r>
            <a:r>
              <a:rPr sz="2750" spc="-35" dirty="0">
                <a:latin typeface="Tahoma"/>
                <a:cs typeface="Tahoma"/>
              </a:rPr>
              <a:t>running</a:t>
            </a:r>
            <a:r>
              <a:rPr sz="2750" spc="-23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out</a:t>
            </a:r>
            <a:r>
              <a:rPr sz="2750" spc="-235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of</a:t>
            </a:r>
            <a:r>
              <a:rPr sz="2750" spc="-250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stock.</a:t>
            </a:r>
            <a:endParaRPr sz="2750">
              <a:latin typeface="Tahoma"/>
              <a:cs typeface="Tahoma"/>
            </a:endParaRPr>
          </a:p>
          <a:p>
            <a:pPr marL="97790">
              <a:lnSpc>
                <a:spcPct val="100000"/>
              </a:lnSpc>
              <a:spcBef>
                <a:spcPts val="3085"/>
              </a:spcBef>
            </a:pPr>
            <a:r>
              <a:rPr sz="2750" spc="100" dirty="0">
                <a:latin typeface="Tahoma"/>
                <a:cs typeface="Tahoma"/>
              </a:rPr>
              <a:t>”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665" y="94868"/>
            <a:ext cx="9592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70" dirty="0"/>
              <a:t>When</a:t>
            </a:r>
            <a:r>
              <a:rPr sz="3950" spc="-409" dirty="0"/>
              <a:t> </a:t>
            </a:r>
            <a:r>
              <a:rPr sz="3950" spc="-90" dirty="0"/>
              <a:t>Manual</a:t>
            </a:r>
            <a:r>
              <a:rPr sz="3950" spc="-409" dirty="0"/>
              <a:t> </a:t>
            </a:r>
            <a:r>
              <a:rPr sz="3950" spc="-165" dirty="0"/>
              <a:t>Review</a:t>
            </a:r>
            <a:r>
              <a:rPr sz="3950" spc="-345" dirty="0"/>
              <a:t> </a:t>
            </a:r>
            <a:r>
              <a:rPr sz="3950" spc="-215" dirty="0"/>
              <a:t>Didn’t</a:t>
            </a:r>
            <a:r>
              <a:rPr sz="3950" spc="-360" dirty="0"/>
              <a:t> </a:t>
            </a:r>
            <a:r>
              <a:rPr sz="3950" spc="-125" dirty="0"/>
              <a:t>Act</a:t>
            </a:r>
            <a:r>
              <a:rPr sz="3950" spc="-445" dirty="0"/>
              <a:t> </a:t>
            </a:r>
            <a:r>
              <a:rPr sz="3950" spc="-95" dirty="0"/>
              <a:t>Fast</a:t>
            </a:r>
            <a:r>
              <a:rPr sz="3950" spc="-360" dirty="0"/>
              <a:t> </a:t>
            </a:r>
            <a:r>
              <a:rPr sz="3950" spc="-25" dirty="0"/>
              <a:t>Enough…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638175" y="790575"/>
            <a:ext cx="11020425" cy="76200"/>
            <a:chOff x="638175" y="790575"/>
            <a:chExt cx="11020425" cy="76200"/>
          </a:xfrm>
        </p:grpSpPr>
        <p:sp>
          <p:nvSpPr>
            <p:cNvPr id="4" name="object 4"/>
            <p:cNvSpPr/>
            <p:nvPr/>
          </p:nvSpPr>
          <p:spPr>
            <a:xfrm>
              <a:off x="647700" y="800100"/>
              <a:ext cx="11001375" cy="57150"/>
            </a:xfrm>
            <a:custGeom>
              <a:avLst/>
              <a:gdLst/>
              <a:ahLst/>
              <a:cxnLst/>
              <a:rect l="l" t="t" r="r" b="b"/>
              <a:pathLst>
                <a:path w="11001375" h="57150">
                  <a:moveTo>
                    <a:pt x="110013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1001375" y="57150"/>
                  </a:lnTo>
                  <a:lnTo>
                    <a:pt x="1100137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700" y="800100"/>
              <a:ext cx="11001375" cy="57150"/>
            </a:xfrm>
            <a:custGeom>
              <a:avLst/>
              <a:gdLst/>
              <a:ahLst/>
              <a:cxnLst/>
              <a:rect l="l" t="t" r="r" b="b"/>
              <a:pathLst>
                <a:path w="11001375" h="57150">
                  <a:moveTo>
                    <a:pt x="0" y="57150"/>
                  </a:moveTo>
                  <a:lnTo>
                    <a:pt x="11001375" y="57150"/>
                  </a:lnTo>
                  <a:lnTo>
                    <a:pt x="110013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205F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4075" y="1400111"/>
            <a:ext cx="5407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95" dirty="0">
                <a:latin typeface="Trebuchet MS"/>
                <a:cs typeface="Trebuchet MS"/>
              </a:rPr>
              <a:t>Action</a:t>
            </a:r>
            <a:r>
              <a:rPr sz="2000" b="1" spc="-16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Was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175" dirty="0">
                <a:latin typeface="Trebuchet MS"/>
                <a:cs typeface="Trebuchet MS"/>
              </a:rPr>
              <a:t>Taken,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But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200" dirty="0">
                <a:latin typeface="Trebuchet MS"/>
                <a:cs typeface="Trebuchet MS"/>
              </a:rPr>
              <a:t>Too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Late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to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Avoid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Stockouts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484" y="1980401"/>
            <a:ext cx="5261965" cy="36628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10550" y="1047750"/>
            <a:ext cx="3143250" cy="5410200"/>
          </a:xfrm>
          <a:prstGeom prst="rect">
            <a:avLst/>
          </a:prstGeom>
          <a:solidFill>
            <a:srgbClr val="D1D1D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2750">
              <a:latin typeface="Times New Roman"/>
              <a:cs typeface="Times New Roman"/>
            </a:endParaRPr>
          </a:p>
          <a:p>
            <a:pPr marL="99695" marR="106045">
              <a:lnSpc>
                <a:spcPct val="91400"/>
              </a:lnSpc>
              <a:spcBef>
                <a:spcPts val="5"/>
              </a:spcBef>
            </a:pPr>
            <a:r>
              <a:rPr sz="2750" dirty="0">
                <a:latin typeface="Tahoma"/>
                <a:cs typeface="Tahoma"/>
              </a:rPr>
              <a:t>“Even</a:t>
            </a:r>
            <a:r>
              <a:rPr sz="2750" spc="-275" dirty="0">
                <a:latin typeface="Tahoma"/>
                <a:cs typeface="Tahoma"/>
              </a:rPr>
              <a:t> </a:t>
            </a:r>
            <a:r>
              <a:rPr sz="2750" spc="-20" dirty="0">
                <a:latin typeface="Tahoma"/>
                <a:cs typeface="Tahoma"/>
              </a:rPr>
              <a:t>when</a:t>
            </a:r>
            <a:r>
              <a:rPr sz="2750" spc="-270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an </a:t>
            </a:r>
            <a:r>
              <a:rPr sz="2750" spc="-20" dirty="0">
                <a:latin typeface="Tahoma"/>
                <a:cs typeface="Tahoma"/>
              </a:rPr>
              <a:t>order</a:t>
            </a:r>
            <a:r>
              <a:rPr sz="2750" spc="-275" dirty="0">
                <a:latin typeface="Tahoma"/>
                <a:cs typeface="Tahoma"/>
              </a:rPr>
              <a:t> </a:t>
            </a:r>
            <a:r>
              <a:rPr sz="2750" spc="80" dirty="0">
                <a:latin typeface="Tahoma"/>
                <a:cs typeface="Tahoma"/>
              </a:rPr>
              <a:t>is</a:t>
            </a:r>
            <a:r>
              <a:rPr sz="2750" spc="-245" dirty="0">
                <a:latin typeface="Tahoma"/>
                <a:cs typeface="Tahoma"/>
              </a:rPr>
              <a:t> </a:t>
            </a:r>
            <a:r>
              <a:rPr sz="2750" spc="50" dirty="0">
                <a:latin typeface="Tahoma"/>
                <a:cs typeface="Tahoma"/>
              </a:rPr>
              <a:t>placed,</a:t>
            </a:r>
            <a:r>
              <a:rPr sz="2750" spc="-290" dirty="0">
                <a:latin typeface="Tahoma"/>
                <a:cs typeface="Tahoma"/>
              </a:rPr>
              <a:t> </a:t>
            </a:r>
            <a:r>
              <a:rPr sz="2750" spc="-20" dirty="0">
                <a:latin typeface="Tahoma"/>
                <a:cs typeface="Tahoma"/>
              </a:rPr>
              <a:t>it’s </a:t>
            </a:r>
            <a:r>
              <a:rPr sz="2750" dirty="0">
                <a:latin typeface="Tahoma"/>
                <a:cs typeface="Tahoma"/>
              </a:rPr>
              <a:t>often</a:t>
            </a:r>
            <a:r>
              <a:rPr sz="2750" spc="-27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too</a:t>
            </a:r>
            <a:r>
              <a:rPr sz="2750" spc="-19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late</a:t>
            </a:r>
            <a:r>
              <a:rPr sz="2750" spc="-275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to </a:t>
            </a:r>
            <a:r>
              <a:rPr sz="2750" spc="-40" dirty="0">
                <a:latin typeface="Tahoma"/>
                <a:cs typeface="Tahoma"/>
              </a:rPr>
              <a:t>prevent</a:t>
            </a:r>
            <a:r>
              <a:rPr sz="2750" spc="-21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a</a:t>
            </a:r>
            <a:r>
              <a:rPr sz="2750" spc="-275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stockout. </a:t>
            </a:r>
            <a:r>
              <a:rPr sz="2750" dirty="0">
                <a:latin typeface="Tahoma"/>
                <a:cs typeface="Tahoma"/>
              </a:rPr>
              <a:t>Earlier</a:t>
            </a:r>
            <a:r>
              <a:rPr sz="2750" spc="-180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detection </a:t>
            </a:r>
            <a:r>
              <a:rPr sz="2750" spc="55" dirty="0">
                <a:latin typeface="Tahoma"/>
                <a:cs typeface="Tahoma"/>
              </a:rPr>
              <a:t>helps</a:t>
            </a:r>
            <a:r>
              <a:rPr sz="2750" spc="-265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planners </a:t>
            </a:r>
            <a:r>
              <a:rPr sz="2750" dirty="0">
                <a:latin typeface="Tahoma"/>
                <a:cs typeface="Tahoma"/>
              </a:rPr>
              <a:t>respond</a:t>
            </a:r>
            <a:r>
              <a:rPr sz="2750" spc="-170" dirty="0">
                <a:latin typeface="Tahoma"/>
                <a:cs typeface="Tahoma"/>
              </a:rPr>
              <a:t> </a:t>
            </a:r>
            <a:r>
              <a:rPr sz="2750" spc="-30" dirty="0">
                <a:latin typeface="Tahoma"/>
                <a:cs typeface="Tahoma"/>
              </a:rPr>
              <a:t>in</a:t>
            </a:r>
            <a:r>
              <a:rPr sz="2750" spc="-140" dirty="0">
                <a:latin typeface="Tahoma"/>
                <a:cs typeface="Tahoma"/>
              </a:rPr>
              <a:t> </a:t>
            </a:r>
            <a:r>
              <a:rPr sz="2750" spc="-20" dirty="0">
                <a:latin typeface="Tahoma"/>
                <a:cs typeface="Tahoma"/>
              </a:rPr>
              <a:t>time.</a:t>
            </a:r>
            <a:endParaRPr sz="2750">
              <a:latin typeface="Tahoma"/>
              <a:cs typeface="Tahoma"/>
            </a:endParaRPr>
          </a:p>
          <a:p>
            <a:pPr marL="1014730">
              <a:lnSpc>
                <a:spcPts val="3080"/>
              </a:lnSpc>
            </a:pPr>
            <a:r>
              <a:rPr sz="2750" spc="100" dirty="0">
                <a:latin typeface="Tahoma"/>
                <a:cs typeface="Tahoma"/>
              </a:rPr>
              <a:t>”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6/2/2025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Source:</a:t>
            </a:r>
            <a:r>
              <a:rPr spc="-75" dirty="0"/>
              <a:t> </a:t>
            </a:r>
            <a:r>
              <a:rPr spc="-10" dirty="0"/>
              <a:t>PACCAR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Macintosh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 MT</vt:lpstr>
      <vt:lpstr>Calibri</vt:lpstr>
      <vt:lpstr>Cambria</vt:lpstr>
      <vt:lpstr>Courier New</vt:lpstr>
      <vt:lpstr>Franklin Gothic Medium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THE PROBLEMs:</vt:lpstr>
      <vt:lpstr>THE PROBLEMs:</vt:lpstr>
      <vt:lpstr>Parts Above Safety Stock Still Stocked Out — Due to Longer Delivery Times</vt:lpstr>
      <vt:lpstr>In-transit Inventory Contributes to Stockouts Despite Availability</vt:lpstr>
      <vt:lpstr>Late Supplier Deliveries Are a Hidden Cause of Regional Stockouts</vt:lpstr>
      <vt:lpstr>THE PROBLEMs:</vt:lpstr>
      <vt:lpstr>When Manual Review Didn’t Act Fast Enough…</vt:lpstr>
      <vt:lpstr>When Manual Review Didn’t Act Fast Enough…</vt:lpstr>
      <vt:lpstr>Our Solution: Predictive Model for Proactive Ordering</vt:lpstr>
      <vt:lpstr>Key Results – Early Warning Performance</vt:lpstr>
      <vt:lpstr>Business Value of Model with Early Warning System</vt:lpstr>
      <vt:lpstr>Recommendations for Future Development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Sandeep Paul Charles</cp:lastModifiedBy>
  <cp:revision>1</cp:revision>
  <dcterms:created xsi:type="dcterms:W3CDTF">2025-06-04T04:54:38Z</dcterms:created>
  <dcterms:modified xsi:type="dcterms:W3CDTF">2025-06-04T04:55:48Z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2025-06-02T00:00:00Z</vt:filetime>
  </property>
  <property fmtid="{D5CDD505-2E9C-101B-9397-08002B2CF9AE}" pid="3" name="LastSaved">
    <vt:filetime>2025-06-04T00:00:00Z</vt:filetime>
  </property>
</Properties>
</file>