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21386800" cy="30279975"/>
  <p:notesSz cx="20931187" cy="298148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757AA6-6855-448E-A74D-69E66BA2C7A9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1855160" y="28318320"/>
            <a:ext cx="9070920" cy="1491120"/>
          </a:xfrm>
          <a:prstGeom prst="rect">
            <a:avLst/>
          </a:prstGeom>
          <a:noFill/>
          <a:ln>
            <a:noFill/>
          </a:ln>
        </p:spPr>
        <p:txBody>
          <a:bodyPr lIns="289800" rIns="289800" tIns="144720" bIns="144720" anchor="b"/>
          <a:p>
            <a:pPr>
              <a:lnSpc>
                <a:spcPct val="100000"/>
              </a:lnSpc>
            </a:pPr>
            <a:fld id="{8FAE7627-30CB-4B26-AC91-BBC824B7B357}" type="slidenum">
              <a:rPr lang="en-GB" sz="4100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095560" y="14160960"/>
            <a:ext cx="16744320" cy="13413960"/>
          </a:xfrm>
          <a:prstGeom prst="rect">
            <a:avLst/>
          </a:prstGeom>
        </p:spPr>
        <p:txBody>
          <a:bodyPr lIns="289800" rIns="289800" tIns="144720" bIns="14472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760" cy="2343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604160" y="27586800"/>
            <a:ext cx="4455360" cy="2018160"/>
          </a:xfrm>
          <a:prstGeom prst="rect">
            <a:avLst/>
          </a:prstGeom>
        </p:spPr>
        <p:txBody>
          <a:bodyPr lIns="281880" rIns="281880" tIns="140760" bIns="14076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7307280" y="27586800"/>
            <a:ext cx="6771960" cy="2018160"/>
          </a:xfrm>
          <a:prstGeom prst="rect">
            <a:avLst/>
          </a:prstGeom>
        </p:spPr>
        <p:txBody>
          <a:bodyPr lIns="281880" rIns="281880" tIns="140760" bIns="14076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5327360" y="27586800"/>
            <a:ext cx="4455360" cy="2018160"/>
          </a:xfrm>
          <a:prstGeom prst="rect">
            <a:avLst/>
          </a:prstGeom>
        </p:spPr>
        <p:txBody>
          <a:bodyPr lIns="281880" rIns="281880" tIns="140760" bIns="140760"/>
          <a:p>
            <a:pPr>
              <a:lnSpc>
                <a:spcPct val="100000"/>
              </a:lnSpc>
            </a:pPr>
            <a:fld id="{A81D4D44-AE79-4889-B607-ADC9B2643DFC}" type="slidenum">
              <a:rPr lang="en-GB" sz="4300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7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99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7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6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62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73600" y="4695120"/>
            <a:ext cx="19395000" cy="3746520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rgbClr val="1919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GB" sz="4000">
                <a:latin typeface="Arial"/>
              </a:rPr>
              <a:t>Tasks and points system for families.</a:t>
            </a:r>
            <a:endParaRPr/>
          </a:p>
          <a:p>
            <a:pPr algn="ctr"/>
            <a:r>
              <a:rPr lang="en-GB" sz="4000">
                <a:latin typeface="Arial"/>
              </a:rPr>
              <a:t>Get organised with gamification.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36000" y="1728000"/>
            <a:ext cx="15372720" cy="2144520"/>
          </a:xfrm>
          <a:prstGeom prst="rect">
            <a:avLst/>
          </a:prstGeom>
          <a:noFill/>
          <a:ln>
            <a:noFill/>
          </a:ln>
        </p:spPr>
        <p:txBody>
          <a:bodyPr lIns="281880" rIns="281880" tIns="140760" bIns="140760" anchor="ctr"/>
          <a:p>
            <a:pPr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Lucida Sans"/>
              </a:rPr>
              <a:t>Daniel Feely</a:t>
            </a:r>
            <a:r>
              <a:rPr lang="en-GB" sz="2800" strike="noStrike">
                <a:solidFill>
                  <a:srgbClr val="000000"/>
                </a:solidFill>
                <a:latin typeface="Lucida Sans"/>
              </a:rPr>
              <a:t>
</a:t>
            </a:r>
            <a:r>
              <a:rPr lang="en-GB" sz="2800" strike="noStrike">
                <a:solidFill>
                  <a:srgbClr val="000000"/>
                </a:solidFill>
                <a:latin typeface="Lucida Sans"/>
              </a:rPr>
              <a:t>BSc Computing, Evening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16540200" y="3027960"/>
            <a:ext cx="866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946800" y="926640"/>
            <a:ext cx="2020824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1880" rIns="281880" tIns="140760" bIns="140760"/>
          <a:p>
            <a:pPr algn="ctr">
              <a:lnSpc>
                <a:spcPct val="100000"/>
              </a:lnSpc>
            </a:pPr>
            <a:r>
              <a:rPr lang="en-GB" sz="4900" strike="noStrike">
                <a:solidFill>
                  <a:srgbClr val="000000"/>
                </a:solidFill>
                <a:latin typeface="Roboto Black"/>
              </a:rPr>
              <a:t>Tribe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25040520" y="19895400"/>
            <a:ext cx="57384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168200" y="5100840"/>
            <a:ext cx="901008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9360" bIns="93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9614880" y="5025960"/>
            <a:ext cx="266112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 algn="ctr">
              <a:lnSpc>
                <a:spcPct val="100000"/>
              </a:lnSpc>
            </a:pPr>
            <a:r>
              <a:rPr b="1" lang="en-GB" sz="3100" strike="noStrike" u="sng">
                <a:solidFill>
                  <a:srgbClr val="000099"/>
                </a:solidFill>
                <a:latin typeface="Lucida Sans"/>
              </a:rPr>
              <a:t>Abstract:</a:t>
            </a:r>
            <a:endParaRPr/>
          </a:p>
        </p:txBody>
      </p:sp>
      <p:sp>
        <p:nvSpPr>
          <p:cNvPr id="51" name="Line 8"/>
          <p:cNvSpPr/>
          <p:nvPr/>
        </p:nvSpPr>
        <p:spPr>
          <a:xfrm>
            <a:off x="836640" y="4294440"/>
            <a:ext cx="19713240" cy="0"/>
          </a:xfrm>
          <a:prstGeom prst="line">
            <a:avLst/>
          </a:prstGeom>
          <a:ln>
            <a:solidFill>
              <a:srgbClr val="191966"/>
            </a:solidFill>
            <a:round/>
          </a:ln>
        </p:spPr>
      </p:sp>
      <p:sp>
        <p:nvSpPr>
          <p:cNvPr id="52" name="CustomShape 9"/>
          <p:cNvSpPr/>
          <p:nvPr/>
        </p:nvSpPr>
        <p:spPr>
          <a:xfrm>
            <a:off x="11898720" y="8483400"/>
            <a:ext cx="380664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16329600" y="8420040"/>
            <a:ext cx="389592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16134120" y="10406520"/>
            <a:ext cx="3984840" cy="49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>
            <a:off x="11295720" y="6057000"/>
            <a:ext cx="9009720" cy="9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880" rIns="56880" tIns="28440" bIns="28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500" strike="noStrike">
                <a:solidFill>
                  <a:srgbClr val="000000"/>
                </a:solidFill>
                <a:latin typeface="Times New Roman"/>
              </a:rPr>
              <a:t>     </a:t>
            </a:r>
            <a:endParaRPr/>
          </a:p>
        </p:txBody>
      </p:sp>
      <p:pic>
        <p:nvPicPr>
          <p:cNvPr id="56" name="Picture 73" descr=""/>
          <p:cNvPicPr/>
          <p:nvPr/>
        </p:nvPicPr>
        <p:blipFill>
          <a:blip r:embed="rId1"/>
          <a:stretch/>
        </p:blipFill>
        <p:spPr>
          <a:xfrm>
            <a:off x="993960" y="1684800"/>
            <a:ext cx="2892240" cy="173052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135080" y="9909720"/>
            <a:ext cx="9158400" cy="9198360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r>
              <a:rPr b="1" lang="en-GB" sz="2600">
                <a:latin typeface="Arial"/>
              </a:rPr>
              <a:t>Motivation</a:t>
            </a:r>
            <a:r>
              <a:rPr lang="en-GB" sz="2600">
                <a:latin typeface="Arial"/>
              </a:rPr>
              <a:t>                                                                    </a:t>
            </a:r>
            <a:endParaRPr/>
          </a:p>
          <a:p>
            <a:r>
              <a:rPr lang="en-GB" sz="2600">
                <a:latin typeface="Arial"/>
              </a:rPr>
              <a:t>Create motivation for family members to work together on completing day-to-day tasks.</a:t>
            </a:r>
            <a:endParaRPr/>
          </a:p>
          <a:p>
            <a:r>
              <a:rPr lang="en-GB" sz="2600">
                <a:latin typeface="Arial"/>
              </a:rPr>
              <a:t>                                                                       </a:t>
            </a:r>
            <a:endParaRPr/>
          </a:p>
          <a:p>
            <a:r>
              <a:rPr b="1" lang="en-GB" sz="2600">
                <a:latin typeface="Arial"/>
              </a:rPr>
              <a:t>Schoolwork</a:t>
            </a:r>
            <a:endParaRPr/>
          </a:p>
          <a:p>
            <a:r>
              <a:rPr lang="en-GB" sz="2600">
                <a:latin typeface="Arial"/>
              </a:rPr>
              <a:t>Remind and encourage kids to complete homework.                                 </a:t>
            </a:r>
            <a:endParaRPr/>
          </a:p>
          <a:p>
            <a:r>
              <a:rPr lang="en-GB" sz="2600">
                <a:latin typeface="Arial"/>
              </a:rPr>
              <a:t>                                                                                   </a:t>
            </a:r>
            <a:endParaRPr/>
          </a:p>
          <a:p>
            <a:r>
              <a:rPr b="1" lang="en-GB" sz="2600">
                <a:latin typeface="Arial"/>
              </a:rPr>
              <a:t>Accountability</a:t>
            </a:r>
            <a:r>
              <a:rPr lang="en-GB" sz="2600">
                <a:latin typeface="Arial"/>
              </a:rPr>
              <a:t>                                                              </a:t>
            </a:r>
            <a:endParaRPr/>
          </a:p>
          <a:p>
            <a:r>
              <a:rPr lang="en-GB" sz="2600">
                <a:latin typeface="Arial"/>
              </a:rPr>
              <a:t>Allow parents to check that kids' homework has been done. Make sure everybody knows the dog has already been walked and fed.</a:t>
            </a:r>
            <a:endParaRPr/>
          </a:p>
          <a:p>
            <a:r>
              <a:rPr lang="en-GB" sz="2600">
                <a:latin typeface="Arial"/>
              </a:rPr>
              <a:t>                                                                                   </a:t>
            </a:r>
            <a:endParaRPr/>
          </a:p>
          <a:p>
            <a:r>
              <a:rPr b="1" lang="en-GB" sz="2600">
                <a:latin typeface="Arial"/>
              </a:rPr>
              <a:t>Family Interaction</a:t>
            </a:r>
            <a:endParaRPr/>
          </a:p>
          <a:p>
            <a:r>
              <a:rPr lang="en-GB" sz="2600">
                <a:latin typeface="Arial"/>
              </a:rPr>
              <a:t>Encourage the family to spend time together and co-operate.             </a:t>
            </a:r>
            <a:endParaRPr/>
          </a:p>
          <a:p>
            <a:r>
              <a:rPr b="1" lang="en-GB" sz="2600">
                <a:latin typeface="Arial"/>
              </a:rPr>
              <a:t>Fun</a:t>
            </a:r>
            <a:r>
              <a:rPr lang="en-GB" sz="2600">
                <a:latin typeface="Arial"/>
              </a:rPr>
              <a:t>                                                                       </a:t>
            </a:r>
            <a:endParaRPr/>
          </a:p>
          <a:p>
            <a:r>
              <a:rPr lang="en-GB" sz="2600">
                <a:latin typeface="Arial"/>
              </a:rPr>
              <a:t>Give a sense of satisfaction and joint achievement and add a fun element to day-to-day tasks.</a:t>
            </a:r>
            <a:endParaRPr/>
          </a:p>
          <a:p>
            <a:endParaRPr/>
          </a:p>
        </p:txBody>
      </p:sp>
      <p:sp>
        <p:nvSpPr>
          <p:cNvPr id="58" name="CustomShape 14"/>
          <p:cNvSpPr/>
          <p:nvPr/>
        </p:nvSpPr>
        <p:spPr>
          <a:xfrm>
            <a:off x="3494520" y="10297080"/>
            <a:ext cx="460584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 algn="ctr">
              <a:lnSpc>
                <a:spcPct val="100000"/>
              </a:lnSpc>
            </a:pPr>
            <a:r>
              <a:rPr lang="en-GB" sz="3100" strike="noStrike">
                <a:solidFill>
                  <a:srgbClr val="000099"/>
                </a:solidFill>
                <a:latin typeface="Lucida Sans"/>
              </a:rPr>
              <a:t>Project Goals</a:t>
            </a:r>
            <a:endParaRPr/>
          </a:p>
        </p:txBody>
      </p:sp>
      <p:sp>
        <p:nvSpPr>
          <p:cNvPr id="59" name="CustomShape 15"/>
          <p:cNvSpPr/>
          <p:nvPr/>
        </p:nvSpPr>
        <p:spPr>
          <a:xfrm>
            <a:off x="10927440" y="9927360"/>
            <a:ext cx="9602640" cy="1966464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6"/>
          <p:cNvSpPr/>
          <p:nvPr/>
        </p:nvSpPr>
        <p:spPr>
          <a:xfrm>
            <a:off x="1153080" y="19375200"/>
            <a:ext cx="9214920" cy="1017612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GB" sz="4000">
                <a:latin typeface="Arial"/>
              </a:rPr>
              <a:t>Python</a:t>
            </a:r>
            <a:endParaRPr/>
          </a:p>
          <a:p>
            <a:pPr algn="ctr"/>
            <a:r>
              <a:rPr lang="en-GB" sz="4000">
                <a:latin typeface="Arial"/>
              </a:rPr>
              <a:t>Django</a:t>
            </a:r>
            <a:endParaRPr/>
          </a:p>
          <a:p>
            <a:pPr algn="ctr"/>
            <a:r>
              <a:rPr lang="en-GB" sz="4000">
                <a:latin typeface="Arial"/>
              </a:rPr>
              <a:t>SQLite</a:t>
            </a:r>
            <a:endParaRPr/>
          </a:p>
          <a:p>
            <a:pPr algn="ctr"/>
            <a:r>
              <a:rPr lang="en-GB" sz="4000">
                <a:latin typeface="Arial"/>
              </a:rPr>
              <a:t>HTML5</a:t>
            </a:r>
            <a:endParaRPr/>
          </a:p>
          <a:p>
            <a:pPr algn="ctr"/>
            <a:r>
              <a:rPr lang="en-GB" sz="4000">
                <a:latin typeface="Arial"/>
              </a:rPr>
              <a:t>CSS</a:t>
            </a:r>
            <a:endParaRPr/>
          </a:p>
          <a:p>
            <a:pPr algn="ctr"/>
            <a:r>
              <a:rPr lang="en-GB" sz="4000">
                <a:latin typeface="Arial"/>
              </a:rPr>
              <a:t>Javascript</a:t>
            </a:r>
            <a:endParaRPr/>
          </a:p>
          <a:p>
            <a:pPr algn="ctr"/>
            <a:r>
              <a:rPr lang="en-GB" sz="4000">
                <a:latin typeface="Arial"/>
              </a:rPr>
              <a:t>Bootstrap</a:t>
            </a:r>
            <a:endParaRPr/>
          </a:p>
          <a:p>
            <a:pPr algn="ctr"/>
            <a:r>
              <a:rPr lang="en-GB" sz="4000">
                <a:latin typeface="Arial"/>
              </a:rPr>
              <a:t>Github</a:t>
            </a:r>
            <a:endParaRPr/>
          </a:p>
          <a:p>
            <a:pPr algn="ctr"/>
            <a:r>
              <a:rPr lang="en-GB" sz="4000">
                <a:latin typeface="Arial"/>
              </a:rPr>
              <a:t>Taiga.io</a:t>
            </a:r>
            <a:endParaRPr/>
          </a:p>
          <a:p>
            <a:pPr algn="ctr"/>
            <a:r>
              <a:rPr lang="en-GB" sz="4000">
                <a:latin typeface="Arial"/>
              </a:rPr>
              <a:t>Travis-CI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1" name="CustomShape 17"/>
          <p:cNvSpPr/>
          <p:nvPr/>
        </p:nvSpPr>
        <p:spPr>
          <a:xfrm>
            <a:off x="3458160" y="19858320"/>
            <a:ext cx="460584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 algn="ctr">
              <a:lnSpc>
                <a:spcPct val="100000"/>
              </a:lnSpc>
            </a:pPr>
            <a:r>
              <a:rPr lang="en-GB" sz="3100" strike="noStrike">
                <a:solidFill>
                  <a:srgbClr val="000099"/>
                </a:solidFill>
                <a:latin typeface="Lucida Sans"/>
              </a:rPr>
              <a:t>Technologies used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1088000" y="17136000"/>
            <a:ext cx="9072000" cy="49680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11016000" y="23112000"/>
            <a:ext cx="9144000" cy="49388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11071440" y="10512000"/>
            <a:ext cx="9304560" cy="59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