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sldIdLst>
    <p:sldId id="269" r:id="rId2"/>
    <p:sldId id="258" r:id="rId3"/>
    <p:sldId id="259" r:id="rId4"/>
    <p:sldId id="262" r:id="rId5"/>
    <p:sldId id="263" r:id="rId6"/>
    <p:sldId id="264" r:id="rId7"/>
    <p:sldId id="265" r:id="rId8"/>
    <p:sldId id="278" r:id="rId9"/>
    <p:sldId id="266" r:id="rId10"/>
    <p:sldId id="267" r:id="rId11"/>
    <p:sldId id="268" r:id="rId12"/>
    <p:sldId id="279" r:id="rId13"/>
    <p:sldId id="256" r:id="rId14"/>
    <p:sldId id="257" r:id="rId15"/>
    <p:sldId id="273" r:id="rId16"/>
    <p:sldId id="275" r:id="rId17"/>
    <p:sldId id="260"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79B460-F6B9-2289-667E-A21BBE9EA5E8}" v="2" dt="2025-04-14T14:55:17.170"/>
    <p1510:client id="{CFAA4B07-6698-4ABA-AC4F-342FFFCCE211}" v="1063" dt="2025-04-14T18:41:08.1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C46D64-5E39-4C1B-9EAF-689150F17202}" type="datetimeFigureOut">
              <a:rPr lang="en-IN" smtClean="0"/>
              <a:t>15-04-2025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6FB89-2907-4A1E-AFB4-428B51BA996E}" type="slidenum">
              <a:rPr lang="en-IN" smtClean="0"/>
              <a:t>‹#›</a:t>
            </a:fld>
            <a:endParaRPr lang="en-IN"/>
          </a:p>
        </p:txBody>
      </p:sp>
    </p:spTree>
    <p:extLst>
      <p:ext uri="{BB962C8B-B14F-4D97-AF65-F5344CB8AC3E}">
        <p14:creationId xmlns:p14="http://schemas.microsoft.com/office/powerpoint/2010/main" val="10328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56FB89-2907-4A1E-AFB4-428B51BA996E}" type="slidenum">
              <a:rPr lang="en-IN" smtClean="0"/>
              <a:t>2</a:t>
            </a:fld>
            <a:endParaRPr lang="en-IN"/>
          </a:p>
        </p:txBody>
      </p:sp>
    </p:spTree>
    <p:extLst>
      <p:ext uri="{BB962C8B-B14F-4D97-AF65-F5344CB8AC3E}">
        <p14:creationId xmlns:p14="http://schemas.microsoft.com/office/powerpoint/2010/main" val="3619869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irst">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410BB7-D9A6-AA9E-3230-BBD1CB729291}"/>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7" descr="A picture containing drawing">
            <a:extLst>
              <a:ext uri="{FF2B5EF4-FFF2-40B4-BE49-F238E27FC236}">
                <a16:creationId xmlns:a16="http://schemas.microsoft.com/office/drawing/2014/main" id="{ED0F4690-827E-99E4-3014-C130CD0CEB92}"/>
              </a:ext>
            </a:extLst>
          </p:cNvPr>
          <p:cNvPicPr>
            <a:picLocks noChangeAspect="1"/>
          </p:cNvPicPr>
          <p:nvPr/>
        </p:nvPicPr>
        <p:blipFill>
          <a:blip r:embed="rId2" cstate="email"/>
          <a:stretch>
            <a:fillRect/>
          </a:stretch>
        </p:blipFill>
        <p:spPr>
          <a:xfrm>
            <a:off x="525805" y="2876438"/>
            <a:ext cx="4720751" cy="1136151"/>
          </a:xfrm>
          <a:prstGeom prst="rect">
            <a:avLst/>
          </a:prstGeom>
        </p:spPr>
      </p:pic>
      <p:cxnSp>
        <p:nvCxnSpPr>
          <p:cNvPr id="10" name="Straight Connector 9">
            <a:extLst>
              <a:ext uri="{FF2B5EF4-FFF2-40B4-BE49-F238E27FC236}">
                <a16:creationId xmlns:a16="http://schemas.microsoft.com/office/drawing/2014/main" id="{AF34B1CD-6698-77DC-92B1-7792B9201112}"/>
              </a:ext>
            </a:extLst>
          </p:cNvPr>
          <p:cNvCxnSpPr/>
          <p:nvPr/>
        </p:nvCxnSpPr>
        <p:spPr>
          <a:xfrm>
            <a:off x="6113835" y="2176248"/>
            <a:ext cx="0" cy="2569663"/>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90277E68-C3D6-93CD-948E-B47BB87672FE}"/>
              </a:ext>
            </a:extLst>
          </p:cNvPr>
          <p:cNvSpPr txBox="1"/>
          <p:nvPr/>
        </p:nvSpPr>
        <p:spPr>
          <a:xfrm>
            <a:off x="7292048" y="3250246"/>
            <a:ext cx="4015517" cy="584775"/>
          </a:xfrm>
          <a:prstGeom prst="rect">
            <a:avLst/>
          </a:prstGeom>
          <a:noFill/>
        </p:spPr>
        <p:txBody>
          <a:bodyPr wrap="square" rtlCol="0">
            <a:spAutoFit/>
          </a:bodyPr>
          <a:lstStyle/>
          <a:p>
            <a:pPr algn="ctr"/>
            <a:r>
              <a:rPr lang="en-US" sz="3200">
                <a:solidFill>
                  <a:schemeClr val="bg1"/>
                </a:solidFill>
                <a:latin typeface="Times New Roman" panose="02020603050405020304" pitchFamily="18" charset="0"/>
                <a:ea typeface="Malgun Gothic" panose="020B0503020000020004" pitchFamily="34" charset="-127"/>
                <a:cs typeface="Times New Roman" panose="02020603050405020304" pitchFamily="18" charset="0"/>
              </a:rPr>
              <a:t>School of AI</a:t>
            </a:r>
          </a:p>
        </p:txBody>
      </p:sp>
      <p:sp>
        <p:nvSpPr>
          <p:cNvPr id="2" name="Title 1">
            <a:extLst>
              <a:ext uri="{FF2B5EF4-FFF2-40B4-BE49-F238E27FC236}">
                <a16:creationId xmlns:a16="http://schemas.microsoft.com/office/drawing/2014/main" id="{D2290F28-5C2F-3AF2-8312-C5FB519135F1}"/>
              </a:ext>
            </a:extLst>
          </p:cNvPr>
          <p:cNvSpPr txBox="1">
            <a:spLocks/>
          </p:cNvSpPr>
          <p:nvPr/>
        </p:nvSpPr>
        <p:spPr>
          <a:xfrm>
            <a:off x="875236" y="5092972"/>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kern="1200">
                <a:solidFill>
                  <a:schemeClr val="bg1"/>
                </a:solidFill>
                <a:latin typeface="Times New Roman" panose="02020603050405020304" pitchFamily="18" charset="0"/>
                <a:ea typeface="+mj-ea"/>
                <a:cs typeface="Times New Roman" panose="02020603050405020304" pitchFamily="18" charset="0"/>
              </a:defRPr>
            </a:lvl1pPr>
          </a:lstStyle>
          <a:p>
            <a:endParaRPr lang="en-US" sz="3200"/>
          </a:p>
        </p:txBody>
      </p:sp>
      <p:sp>
        <p:nvSpPr>
          <p:cNvPr id="5" name="Title 1">
            <a:extLst>
              <a:ext uri="{FF2B5EF4-FFF2-40B4-BE49-F238E27FC236}">
                <a16:creationId xmlns:a16="http://schemas.microsoft.com/office/drawing/2014/main" id="{D439BC5A-CFE3-9C7B-8F3A-2719BEDFF367}"/>
              </a:ext>
            </a:extLst>
          </p:cNvPr>
          <p:cNvSpPr>
            <a:spLocks noGrp="1"/>
          </p:cNvSpPr>
          <p:nvPr>
            <p:ph type="title"/>
          </p:nvPr>
        </p:nvSpPr>
        <p:spPr>
          <a:xfrm>
            <a:off x="812321" y="474453"/>
            <a:ext cx="10515600" cy="1095556"/>
          </a:xfrm>
        </p:spPr>
        <p:txBody>
          <a:bodyPr anchor="ctr">
            <a:normAutofit/>
          </a:bodyPr>
          <a:lstStyle>
            <a:lvl1pPr algn="ctr">
              <a:defRPr sz="3200">
                <a:solidFill>
                  <a:schemeClr val="bg1"/>
                </a:solidFill>
              </a:defRPr>
            </a:lvl1pPr>
          </a:lstStyle>
          <a:p>
            <a:r>
              <a:rPr lang="en-US"/>
              <a:t>Click to edit Master title style</a:t>
            </a:r>
          </a:p>
        </p:txBody>
      </p:sp>
    </p:spTree>
    <p:extLst>
      <p:ext uri="{BB962C8B-B14F-4D97-AF65-F5344CB8AC3E}">
        <p14:creationId xmlns:p14="http://schemas.microsoft.com/office/powerpoint/2010/main" val="688063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B07FDF4A-30CA-4AF7-BF14-0D8348CC040A}" type="datetimeFigureOut">
              <a:rPr lang="en-IN" smtClean="0"/>
              <a:t>15-04-2025</a:t>
            </a:fld>
            <a:endParaRPr lang="en-IN"/>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F9ECEB3-1C1C-49CF-96AA-61D760DD38A8}" type="slidenum">
              <a:rPr lang="en-IN" smtClean="0"/>
              <a:t>‹#›</a:t>
            </a:fld>
            <a:endParaRPr lang="en-IN"/>
          </a:p>
        </p:txBody>
      </p:sp>
    </p:spTree>
    <p:extLst>
      <p:ext uri="{BB962C8B-B14F-4D97-AF65-F5344CB8AC3E}">
        <p14:creationId xmlns:p14="http://schemas.microsoft.com/office/powerpoint/2010/main" val="46444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B07FDF4A-30CA-4AF7-BF14-0D8348CC040A}" type="datetimeFigureOut">
              <a:rPr lang="en-IN" smtClean="0"/>
              <a:t>15-04-2025</a:t>
            </a:fld>
            <a:endParaRPr lang="en-IN"/>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F9ECEB3-1C1C-49CF-96AA-61D760DD38A8}" type="slidenum">
              <a:rPr lang="en-IN" smtClean="0"/>
              <a:t>‹#›</a:t>
            </a:fld>
            <a:endParaRPr lang="en-IN"/>
          </a:p>
        </p:txBody>
      </p:sp>
    </p:spTree>
    <p:extLst>
      <p:ext uri="{BB962C8B-B14F-4D97-AF65-F5344CB8AC3E}">
        <p14:creationId xmlns:p14="http://schemas.microsoft.com/office/powerpoint/2010/main" val="620980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9155" y="4815415"/>
            <a:ext cx="9064979"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68347" y="1032934"/>
            <a:ext cx="9455309"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569155" y="5382153"/>
            <a:ext cx="9064979"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25182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Headin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25867C-1C39-CE78-DD34-F1592BA4AEBB}"/>
              </a:ext>
            </a:extLst>
          </p:cNvPr>
          <p:cNvSpPr/>
          <p:nvPr/>
        </p:nvSpPr>
        <p:spPr>
          <a:xfrm>
            <a:off x="0" y="1"/>
            <a:ext cx="12192000" cy="1439333"/>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396" y="73211"/>
            <a:ext cx="11947585" cy="1325563"/>
          </a:xfrm>
        </p:spPr>
        <p:txBody>
          <a:bodyPr>
            <a:normAutofit/>
          </a:bodyPr>
          <a:lstStyle>
            <a:lvl1pPr>
              <a:defRPr sz="3200">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a:xfrm>
            <a:off x="126522" y="1466491"/>
            <a:ext cx="11950460" cy="4891177"/>
          </a:xfrm>
        </p:spPr>
        <p:txBody>
          <a:bodyPr/>
          <a:lstStyle>
            <a:lvl1pPr>
              <a:defRPr>
                <a:latin typeface="Times New Roman" panose="02020603050405020304" pitchFamily="18" charset="0"/>
                <a:cs typeface="Times New Roman" panose="02020603050405020304" pitchFamily="18" charset="0"/>
              </a:defRPr>
            </a:lvl1pPr>
            <a:lvl2pPr>
              <a:defRPr sz="26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277709" y="6364978"/>
            <a:ext cx="2743200" cy="365125"/>
          </a:xfrm>
        </p:spPr>
        <p:txBody>
          <a:bodyPr/>
          <a:lstStyle/>
          <a:p>
            <a:fld id="{0F9ECEB3-1C1C-49CF-96AA-61D760DD38A8}" type="slidenum">
              <a:rPr lang="en-IN" smtClean="0"/>
              <a:t>‹#›</a:t>
            </a:fld>
            <a:endParaRPr lang="en-IN"/>
          </a:p>
        </p:txBody>
      </p:sp>
    </p:spTree>
    <p:extLst>
      <p:ext uri="{BB962C8B-B14F-4D97-AF65-F5344CB8AC3E}">
        <p14:creationId xmlns:p14="http://schemas.microsoft.com/office/powerpoint/2010/main" val="3602020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WO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037" y="172528"/>
            <a:ext cx="11800936" cy="618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9ECEB3-1C1C-49CF-96AA-61D760DD38A8}" type="slidenum">
              <a:rPr lang="en-IN" smtClean="0"/>
              <a:t>‹#›</a:t>
            </a:fld>
            <a:endParaRPr lang="en-IN"/>
          </a:p>
        </p:txBody>
      </p:sp>
    </p:spTree>
    <p:extLst>
      <p:ext uri="{BB962C8B-B14F-4D97-AF65-F5344CB8AC3E}">
        <p14:creationId xmlns:p14="http://schemas.microsoft.com/office/powerpoint/2010/main" val="2584468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00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141D46A-3397-65AC-A62D-D953DA3374FB}"/>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0" y="2002633"/>
            <a:ext cx="10515600" cy="2852737"/>
          </a:xfrm>
        </p:spPr>
        <p:txBody>
          <a:bodyPr anchor="ctr">
            <a:normAutofit/>
          </a:bodyPr>
          <a:lstStyle>
            <a:lvl1pPr algn="ctr">
              <a:defRPr sz="3200">
                <a:solidFill>
                  <a:schemeClr val="bg1"/>
                </a:solidFill>
              </a:defRPr>
            </a:lvl1pPr>
          </a:lstStyle>
          <a:p>
            <a:r>
              <a:rPr lang="en-US"/>
              <a:t>Click to edit Master title style</a:t>
            </a:r>
          </a:p>
        </p:txBody>
      </p:sp>
    </p:spTree>
    <p:extLst>
      <p:ext uri="{BB962C8B-B14F-4D97-AF65-F5344CB8AC3E}">
        <p14:creationId xmlns:p14="http://schemas.microsoft.com/office/powerpoint/2010/main" val="4166622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3517" y="1423358"/>
            <a:ext cx="5916283" cy="495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414732"/>
            <a:ext cx="5930660" cy="4960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0F9ECEB3-1C1C-49CF-96AA-61D760DD38A8}" type="slidenum">
              <a:rPr lang="en-IN" smtClean="0"/>
              <a:t>‹#›</a:t>
            </a:fld>
            <a:endParaRPr lang="en-IN"/>
          </a:p>
        </p:txBody>
      </p:sp>
    </p:spTree>
    <p:extLst>
      <p:ext uri="{BB962C8B-B14F-4D97-AF65-F5344CB8AC3E}">
        <p14:creationId xmlns:p14="http://schemas.microsoft.com/office/powerpoint/2010/main" val="3081219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2"/>
            <a:ext cx="2743200" cy="365125"/>
          </a:xfrm>
          <a:prstGeom prst="rect">
            <a:avLst/>
          </a:prstGeom>
        </p:spPr>
        <p:txBody>
          <a:bodyPr/>
          <a:lstStyle/>
          <a:p>
            <a:fld id="{B07FDF4A-30CA-4AF7-BF14-0D8348CC040A}" type="datetimeFigureOut">
              <a:rPr lang="en-IN" smtClean="0"/>
              <a:t>15-04-2025</a:t>
            </a:fld>
            <a:endParaRPr lang="en-IN"/>
          </a:p>
        </p:txBody>
      </p:sp>
      <p:sp>
        <p:nvSpPr>
          <p:cNvPr id="8" name="Footer Placeholder 7"/>
          <p:cNvSpPr>
            <a:spLocks noGrp="1"/>
          </p:cNvSpPr>
          <p:nvPr>
            <p:ph type="ftr" sz="quarter" idx="11"/>
          </p:nvPr>
        </p:nvSpPr>
        <p:spPr>
          <a:xfrm>
            <a:off x="4038600" y="6356352"/>
            <a:ext cx="411480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0F9ECEB3-1C1C-49CF-96AA-61D760DD38A8}" type="slidenum">
              <a:rPr lang="en-IN" smtClean="0"/>
              <a:t>‹#›</a:t>
            </a:fld>
            <a:endParaRPr lang="en-IN"/>
          </a:p>
        </p:txBody>
      </p:sp>
    </p:spTree>
    <p:extLst>
      <p:ext uri="{BB962C8B-B14F-4D97-AF65-F5344CB8AC3E}">
        <p14:creationId xmlns:p14="http://schemas.microsoft.com/office/powerpoint/2010/main" val="269352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B07FDF4A-30CA-4AF7-BF14-0D8348CC040A}" type="datetimeFigureOut">
              <a:rPr lang="en-IN" smtClean="0"/>
              <a:t>15-04-2025</a:t>
            </a:fld>
            <a:endParaRPr lang="en-IN"/>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F9ECEB3-1C1C-49CF-96AA-61D760DD38A8}" type="slidenum">
              <a:rPr lang="en-IN" smtClean="0"/>
              <a:t>‹#›</a:t>
            </a:fld>
            <a:endParaRPr lang="en-IN"/>
          </a:p>
        </p:txBody>
      </p:sp>
    </p:spTree>
    <p:extLst>
      <p:ext uri="{BB962C8B-B14F-4D97-AF65-F5344CB8AC3E}">
        <p14:creationId xmlns:p14="http://schemas.microsoft.com/office/powerpoint/2010/main" val="352377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B07FDF4A-30CA-4AF7-BF14-0D8348CC040A}" type="datetimeFigureOut">
              <a:rPr lang="en-IN" smtClean="0"/>
              <a:t>15-04-2025</a:t>
            </a:fld>
            <a:endParaRPr lang="en-IN"/>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F9ECEB3-1C1C-49CF-96AA-61D760DD38A8}" type="slidenum">
              <a:rPr lang="en-IN" smtClean="0"/>
              <a:t>‹#›</a:t>
            </a:fld>
            <a:endParaRPr lang="en-IN"/>
          </a:p>
        </p:txBody>
      </p:sp>
    </p:spTree>
    <p:extLst>
      <p:ext uri="{BB962C8B-B14F-4D97-AF65-F5344CB8AC3E}">
        <p14:creationId xmlns:p14="http://schemas.microsoft.com/office/powerpoint/2010/main" val="1028698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39F6B5-49F2-4192-7516-544D643D5C11}"/>
              </a:ext>
            </a:extLst>
          </p:cNvPr>
          <p:cNvSpPr/>
          <p:nvPr/>
        </p:nvSpPr>
        <p:spPr>
          <a:xfrm>
            <a:off x="0" y="0"/>
            <a:ext cx="12192000" cy="6858000"/>
          </a:xfrm>
          <a:prstGeom prst="rect">
            <a:avLst/>
          </a:prstGeom>
          <a:solidFill>
            <a:srgbClr val="B8114F"/>
          </a:solidFill>
          <a:ln>
            <a:solidFill>
              <a:srgbClr val="B8114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8" name="Rectangle 7">
            <a:extLst>
              <a:ext uri="{FF2B5EF4-FFF2-40B4-BE49-F238E27FC236}">
                <a16:creationId xmlns:a16="http://schemas.microsoft.com/office/drawing/2014/main" id="{E583283A-E272-8F1E-0E55-C19E65D9F42B}"/>
              </a:ext>
            </a:extLst>
          </p:cNvPr>
          <p:cNvSpPr/>
          <p:nvPr/>
        </p:nvSpPr>
        <p:spPr>
          <a:xfrm>
            <a:off x="115768" y="69574"/>
            <a:ext cx="12006469" cy="6718852"/>
          </a:xfrm>
          <a:prstGeom prst="rect">
            <a:avLst/>
          </a:prstGeom>
          <a:solidFill>
            <a:schemeClr val="bg1"/>
          </a:solidFill>
          <a:ln>
            <a:solidFill>
              <a:srgbClr val="B8114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 name="Title Placeholder 1"/>
          <p:cNvSpPr>
            <a:spLocks noGrp="1"/>
          </p:cNvSpPr>
          <p:nvPr>
            <p:ph type="title"/>
          </p:nvPr>
        </p:nvSpPr>
        <p:spPr>
          <a:xfrm>
            <a:off x="126519" y="80456"/>
            <a:ext cx="11984967"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5019" y="1420183"/>
            <a:ext cx="11996467" cy="49633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335219" y="63908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ECEB3-1C1C-49CF-96AA-61D760DD38A8}" type="slidenum">
              <a:rPr lang="en-IN" smtClean="0"/>
              <a:t>‹#›</a:t>
            </a:fld>
            <a:endParaRPr lang="en-IN"/>
          </a:p>
        </p:txBody>
      </p:sp>
    </p:spTree>
    <p:extLst>
      <p:ext uri="{BB962C8B-B14F-4D97-AF65-F5344CB8AC3E}">
        <p14:creationId xmlns:p14="http://schemas.microsoft.com/office/powerpoint/2010/main" val="19614512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32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88E83-9D22-A2CA-C30B-5092488D9CC9}"/>
              </a:ext>
            </a:extLst>
          </p:cNvPr>
          <p:cNvSpPr>
            <a:spLocks noGrp="1"/>
          </p:cNvSpPr>
          <p:nvPr>
            <p:ph type="title"/>
          </p:nvPr>
        </p:nvSpPr>
        <p:spPr>
          <a:xfrm>
            <a:off x="651387" y="744104"/>
            <a:ext cx="10515600" cy="2852737"/>
          </a:xfrm>
        </p:spPr>
        <p:txBody>
          <a:bodyPr/>
          <a:lstStyle/>
          <a:p>
            <a:r>
              <a:rPr lang="en-US" dirty="0"/>
              <a:t>ELECTRIC MOTOR FAULT DETECTION SYSTEM USING IOT</a:t>
            </a:r>
            <a:endParaRPr lang="en-IN" dirty="0"/>
          </a:p>
        </p:txBody>
      </p:sp>
      <p:sp>
        <p:nvSpPr>
          <p:cNvPr id="5" name="TextBox 4">
            <a:extLst>
              <a:ext uri="{FF2B5EF4-FFF2-40B4-BE49-F238E27FC236}">
                <a16:creationId xmlns:a16="http://schemas.microsoft.com/office/drawing/2014/main" id="{1A037C44-DC47-710D-34B9-65CC3C8D7FDA}"/>
              </a:ext>
            </a:extLst>
          </p:cNvPr>
          <p:cNvSpPr txBox="1"/>
          <p:nvPr/>
        </p:nvSpPr>
        <p:spPr>
          <a:xfrm>
            <a:off x="757083" y="4051793"/>
            <a:ext cx="6044732" cy="2062103"/>
          </a:xfrm>
          <a:prstGeom prst="rect">
            <a:avLst/>
          </a:prstGeom>
          <a:noFill/>
        </p:spPr>
        <p:txBody>
          <a:bodyPr wrap="none" rtlCol="0">
            <a:spAutoFit/>
          </a:bodyPr>
          <a:lstStyle/>
          <a:p>
            <a:r>
              <a:rPr lang="en-US" sz="2800" dirty="0">
                <a:solidFill>
                  <a:schemeClr val="tx1">
                    <a:lumMod val="95000"/>
                  </a:schemeClr>
                </a:solidFill>
              </a:rPr>
              <a:t>TEAM MEMBERS :</a:t>
            </a:r>
            <a:br>
              <a:rPr lang="en-US" sz="2800" dirty="0">
                <a:solidFill>
                  <a:schemeClr val="bg1">
                    <a:lumMod val="95000"/>
                  </a:schemeClr>
                </a:solidFill>
              </a:rPr>
            </a:br>
            <a:r>
              <a:rPr lang="en-US" sz="2800" dirty="0">
                <a:solidFill>
                  <a:srgbClr val="92D050"/>
                </a:solidFill>
              </a:rPr>
              <a:t>                                </a:t>
            </a:r>
            <a:r>
              <a:rPr lang="en-US" dirty="0">
                <a:solidFill>
                  <a:srgbClr val="92D050"/>
                </a:solidFill>
              </a:rPr>
              <a:t>HIMABALA   -   CB.SC.U4AIE24028</a:t>
            </a:r>
          </a:p>
          <a:p>
            <a:r>
              <a:rPr lang="en-US" dirty="0">
                <a:solidFill>
                  <a:srgbClr val="92D050"/>
                </a:solidFill>
              </a:rPr>
              <a:t>                                                  NIKHIL          -   CB.SC.U4AIE24053</a:t>
            </a:r>
          </a:p>
          <a:p>
            <a:r>
              <a:rPr lang="en-US" dirty="0">
                <a:solidFill>
                  <a:srgbClr val="92D050"/>
                </a:solidFill>
              </a:rPr>
              <a:t>                                                  SANDEEP      -    CB.SC.U4AIE24047</a:t>
            </a:r>
          </a:p>
          <a:p>
            <a:r>
              <a:rPr lang="en-US" dirty="0">
                <a:solidFill>
                  <a:srgbClr val="92D050"/>
                </a:solidFill>
              </a:rPr>
              <a:t>                                                 CHAITHANYA -   CB.SC.U4AIE24040</a:t>
            </a:r>
            <a:endParaRPr lang="en-IN" dirty="0">
              <a:solidFill>
                <a:srgbClr val="92D050"/>
              </a:solidFill>
            </a:endParaRPr>
          </a:p>
          <a:p>
            <a:endParaRPr lang="en-IN" dirty="0"/>
          </a:p>
        </p:txBody>
      </p:sp>
    </p:spTree>
    <p:extLst>
      <p:ext uri="{BB962C8B-B14F-4D97-AF65-F5344CB8AC3E}">
        <p14:creationId xmlns:p14="http://schemas.microsoft.com/office/powerpoint/2010/main" val="541297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B641-0A5A-9CC3-C896-1AD567BB6608}"/>
              </a:ext>
            </a:extLst>
          </p:cNvPr>
          <p:cNvSpPr>
            <a:spLocks noGrp="1"/>
          </p:cNvSpPr>
          <p:nvPr>
            <p:ph type="title"/>
          </p:nvPr>
        </p:nvSpPr>
        <p:spPr>
          <a:xfrm>
            <a:off x="913795" y="609600"/>
            <a:ext cx="4051495" cy="737419"/>
          </a:xfrm>
        </p:spPr>
        <p:txBody>
          <a:bodyPr/>
          <a:lstStyle/>
          <a:p>
            <a:r>
              <a:rPr lang="en-IN" dirty="0"/>
              <a:t>FUTURE SCOPE</a:t>
            </a:r>
          </a:p>
        </p:txBody>
      </p:sp>
      <p:sp>
        <p:nvSpPr>
          <p:cNvPr id="3" name="Content Placeholder 2">
            <a:extLst>
              <a:ext uri="{FF2B5EF4-FFF2-40B4-BE49-F238E27FC236}">
                <a16:creationId xmlns:a16="http://schemas.microsoft.com/office/drawing/2014/main" id="{86F1B2A6-73A1-3F6B-F4A0-5E173A08C91D}"/>
              </a:ext>
            </a:extLst>
          </p:cNvPr>
          <p:cNvSpPr>
            <a:spLocks noGrp="1"/>
          </p:cNvSpPr>
          <p:nvPr>
            <p:ph idx="1"/>
          </p:nvPr>
        </p:nvSpPr>
        <p:spPr>
          <a:xfrm>
            <a:off x="649027" y="1806539"/>
            <a:ext cx="10353762" cy="3695136"/>
          </a:xfrm>
        </p:spPr>
        <p:txBody>
          <a:bodyPr/>
          <a:lstStyle/>
          <a:p>
            <a:r>
              <a:rPr lang="en-IN" dirty="0"/>
              <a:t>AI-Powered Diagnostics we can use historical data to predict of wrong failures</a:t>
            </a:r>
          </a:p>
          <a:p>
            <a:r>
              <a:rPr lang="en-IN" dirty="0"/>
              <a:t>Edge computing will perform </a:t>
            </a:r>
            <a:r>
              <a:rPr lang="en-IN" dirty="0" err="1"/>
              <a:t>analystics</a:t>
            </a:r>
            <a:r>
              <a:rPr lang="en-IN" dirty="0"/>
              <a:t> locally for the faster response</a:t>
            </a:r>
          </a:p>
          <a:p>
            <a:r>
              <a:rPr lang="en-IN" dirty="0"/>
              <a:t>Energy Monitoring will help to track motor efficiency and the data usage </a:t>
            </a:r>
          </a:p>
          <a:p>
            <a:r>
              <a:rPr lang="en-IN" dirty="0"/>
              <a:t>Automated Maintenance which leads to trigger services to order of its own automatically</a:t>
            </a:r>
          </a:p>
        </p:txBody>
      </p:sp>
    </p:spTree>
    <p:extLst>
      <p:ext uri="{BB962C8B-B14F-4D97-AF65-F5344CB8AC3E}">
        <p14:creationId xmlns:p14="http://schemas.microsoft.com/office/powerpoint/2010/main" val="1971913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C3DF-FA98-8DD6-371A-305BD075CB1D}"/>
              </a:ext>
            </a:extLst>
          </p:cNvPr>
          <p:cNvSpPr>
            <a:spLocks noGrp="1"/>
          </p:cNvSpPr>
          <p:nvPr>
            <p:ph type="title"/>
          </p:nvPr>
        </p:nvSpPr>
        <p:spPr>
          <a:xfrm>
            <a:off x="913796" y="609601"/>
            <a:ext cx="3392734" cy="698090"/>
          </a:xfrm>
        </p:spPr>
        <p:txBody>
          <a:bodyPr/>
          <a:lstStyle/>
          <a:p>
            <a:r>
              <a:rPr lang="en-IN" dirty="0"/>
              <a:t>conclusion</a:t>
            </a:r>
          </a:p>
        </p:txBody>
      </p:sp>
      <p:sp>
        <p:nvSpPr>
          <p:cNvPr id="3" name="Content Placeholder 2">
            <a:extLst>
              <a:ext uri="{FF2B5EF4-FFF2-40B4-BE49-F238E27FC236}">
                <a16:creationId xmlns:a16="http://schemas.microsoft.com/office/drawing/2014/main" id="{7DD92AB5-00A9-67AC-FC57-26B3C87FD175}"/>
              </a:ext>
            </a:extLst>
          </p:cNvPr>
          <p:cNvSpPr>
            <a:spLocks noGrp="1"/>
          </p:cNvSpPr>
          <p:nvPr>
            <p:ph idx="1"/>
          </p:nvPr>
        </p:nvSpPr>
        <p:spPr>
          <a:xfrm>
            <a:off x="649026" y="1858686"/>
            <a:ext cx="10353762" cy="3695136"/>
          </a:xfrm>
        </p:spPr>
        <p:txBody>
          <a:bodyPr>
            <a:normAutofit/>
          </a:bodyPr>
          <a:lstStyle/>
          <a:p>
            <a:r>
              <a:rPr lang="en-IN" sz="3200" dirty="0"/>
              <a:t>Iot enables smart , proactive motor monitoring and fault detection.</a:t>
            </a:r>
          </a:p>
          <a:p>
            <a:r>
              <a:rPr lang="en-IN" sz="3200" dirty="0"/>
              <a:t>It helps to industries </a:t>
            </a:r>
            <a:r>
              <a:rPr lang="en-IN" sz="3200" dirty="0" err="1"/>
              <a:t>ti</a:t>
            </a:r>
            <a:r>
              <a:rPr lang="en-IN" sz="3200" dirty="0"/>
              <a:t> improve the reliability &amp; safety &amp; its own efficiency</a:t>
            </a:r>
          </a:p>
          <a:p>
            <a:r>
              <a:rPr lang="en-IN" sz="3200" dirty="0"/>
              <a:t>It is a step forward towards industries to be in the smart factories</a:t>
            </a:r>
          </a:p>
        </p:txBody>
      </p:sp>
    </p:spTree>
    <p:extLst>
      <p:ext uri="{BB962C8B-B14F-4D97-AF65-F5344CB8AC3E}">
        <p14:creationId xmlns:p14="http://schemas.microsoft.com/office/powerpoint/2010/main" val="475716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026CB-3D6B-BBDC-0CCE-3A2CF6D9F968}"/>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6BD94F99-74CC-A9D3-B066-0E05A7E02568}"/>
              </a:ext>
            </a:extLst>
          </p:cNvPr>
          <p:cNvSpPr>
            <a:spLocks noGrp="1"/>
          </p:cNvSpPr>
          <p:nvPr>
            <p:ph idx="1"/>
          </p:nvPr>
        </p:nvSpPr>
        <p:spPr/>
        <p:txBody>
          <a:bodyPr/>
          <a:lstStyle/>
          <a:p>
            <a:r>
              <a:rPr lang="en-IN" dirty="0"/>
              <a:t>[1] I. A. Helal et al., “Motor Fault Detection Using Vibration Patterns,” IEEE Sensors, vol. 19, pp. 1205–1211, 2022. [2] A. </a:t>
            </a:r>
            <a:r>
              <a:rPr lang="en-IN" dirty="0" err="1"/>
              <a:t>Kotp</a:t>
            </a:r>
            <a:r>
              <a:rPr lang="en-IN" dirty="0"/>
              <a:t> et al., “Vibro-Acoustic Fault Diagnosis Using ANN,” Int. J. Adv. </a:t>
            </a:r>
            <a:r>
              <a:rPr lang="en-IN" dirty="0" err="1"/>
              <a:t>Comput</a:t>
            </a:r>
            <a:r>
              <a:rPr lang="en-IN" dirty="0"/>
              <a:t>. Sci., vol. 11, no. 6, pp. 456–461, 2021. [3] J. Lee, “Spatiotemporal GRU for Fault Detection,” IEEE Trans. Ind. Electron., vol. 67, no. 8, pp. 6832–6840, 2020. [4] P. Kumar, “Deep CNN in Motor Health Monitoring,” Int. J. Autom. </a:t>
            </a:r>
            <a:r>
              <a:rPr lang="en-IN" dirty="0" err="1"/>
              <a:t>Comput</a:t>
            </a:r>
            <a:r>
              <a:rPr lang="en-IN" dirty="0"/>
              <a:t>., vol. 18, no. 3, pp. 351–359, 2022. [5] S. Sharma, “Real-Time ML for Motor Anomaly Detection,” IEEE IoT J., vol. 10, no. 2, pp. 1912–1920, 2023. [6] M. Singh et al., “Wireless IoT for Predictive Maintenance,” Proc. IEEE IoT Conf., pp. 211–216, 2021. [7] H. Lin et al., “Smart Motor Monitoring in Factories,” IEEE Access, vol. 9, pp. 22415–22425, 2021. [8] R. Patel, “ESP8266 Monitoring in Agriculture,” Sensors, vol. 22, no. 3, pp. 317, 2022</a:t>
            </a:r>
          </a:p>
        </p:txBody>
      </p:sp>
    </p:spTree>
    <p:extLst>
      <p:ext uri="{BB962C8B-B14F-4D97-AF65-F5344CB8AC3E}">
        <p14:creationId xmlns:p14="http://schemas.microsoft.com/office/powerpoint/2010/main" val="1454417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MOTORGUARD</a:t>
            </a:r>
            <a:br>
              <a:rPr lang="en-IN" dirty="0"/>
            </a:br>
            <a:endParaRPr dirty="0"/>
          </a:p>
        </p:txBody>
      </p:sp>
      <p:sp>
        <p:nvSpPr>
          <p:cNvPr id="3" name="Content Placeholder 2"/>
          <p:cNvSpPr>
            <a:spLocks noGrp="1"/>
          </p:cNvSpPr>
          <p:nvPr>
            <p:ph idx="1"/>
          </p:nvPr>
        </p:nvSpPr>
        <p:spPr/>
        <p:txBody>
          <a:bodyPr>
            <a:normAutofit/>
          </a:bodyPr>
          <a:lstStyle/>
          <a:p>
            <a:r>
              <a:rPr dirty="0"/>
              <a:t>- Detects motor faults using vibration data</a:t>
            </a:r>
          </a:p>
          <a:p>
            <a:r>
              <a:rPr dirty="0"/>
              <a:t>- Real-time health monitoring and alert notifications</a:t>
            </a:r>
          </a:p>
          <a:p>
            <a:endParaRPr dirty="0"/>
          </a:p>
          <a:p>
            <a:r>
              <a:rPr dirty="0"/>
              <a:t>Our project, Motor Guard, is a smart system that keeps a constant check on the health of electric motors using vibration analysis. The idea is to monitor the motor in real time and immediately detect any unusual vibration patterns that could signal a fault—helping to prevent bigger failures. It’s like having a smart guard for your motor that can predict problems before they happen.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Our Objective</a:t>
            </a:r>
          </a:p>
        </p:txBody>
      </p:sp>
      <p:sp>
        <p:nvSpPr>
          <p:cNvPr id="3" name="Content Placeholder 2"/>
          <p:cNvSpPr>
            <a:spLocks noGrp="1"/>
          </p:cNvSpPr>
          <p:nvPr>
            <p:ph idx="1"/>
          </p:nvPr>
        </p:nvSpPr>
        <p:spPr/>
        <p:txBody>
          <a:bodyPr>
            <a:normAutofit/>
          </a:bodyPr>
          <a:lstStyle/>
          <a:p>
            <a:r>
              <a:rPr dirty="0"/>
              <a:t>- Predict motor faults early using a vibration sensor</a:t>
            </a:r>
          </a:p>
          <a:p>
            <a:r>
              <a:rPr dirty="0"/>
              <a:t>- Alert users through a digital interface</a:t>
            </a:r>
          </a:p>
          <a:p>
            <a:endParaRPr dirty="0"/>
          </a:p>
          <a:p>
            <a:r>
              <a:rPr dirty="0"/>
              <a:t>The main goal behind Motor Guard is simple yet powerful—to catch faults at their earliest stage and give users a proper heads-up. We do this by attaching a vibration sensor to the motor. Whenever the motor starts behaving unusually, the sensor picks it up and sends that data to our web interface, where users can check alerts instantly.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We Built So Far</a:t>
            </a:r>
          </a:p>
        </p:txBody>
      </p:sp>
      <p:sp>
        <p:nvSpPr>
          <p:cNvPr id="3" name="Content Placeholder 2"/>
          <p:cNvSpPr>
            <a:spLocks noGrp="1"/>
          </p:cNvSpPr>
          <p:nvPr>
            <p:ph idx="1"/>
          </p:nvPr>
        </p:nvSpPr>
        <p:spPr/>
        <p:txBody>
          <a:bodyPr>
            <a:normAutofit/>
          </a:bodyPr>
          <a:lstStyle/>
          <a:p>
            <a:r>
              <a:rPr dirty="0"/>
              <a:t>- Fully designed HTML interface with navigation</a:t>
            </a:r>
          </a:p>
          <a:p>
            <a:r>
              <a:rPr dirty="0"/>
              <a:t>- Functional login, signup, and UI for alert and data pages</a:t>
            </a:r>
          </a:p>
          <a:p>
            <a:endParaRPr dirty="0"/>
          </a:p>
          <a:p>
            <a:r>
              <a:rPr dirty="0"/>
              <a:t>Though we couldn't fully convert it into a mobile app due to time limitations, we’ve completed a fully professional HTML/CSS-based UI called </a:t>
            </a:r>
            <a:r>
              <a:rPr dirty="0" err="1"/>
              <a:t>MotorGuard</a:t>
            </a:r>
            <a:r>
              <a:rPr dirty="0"/>
              <a:t>. We have structured it like a real-world app—with login, signup, dashboard, alerts, and data pages. Every section is interactive and user-friendly, made using clean design and modern elements.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145" y="991317"/>
            <a:ext cx="3632202" cy="1371600"/>
          </a:xfrm>
        </p:spPr>
        <p:txBody>
          <a:bodyPr/>
          <a:lstStyle/>
          <a:p>
            <a:r>
              <a:rPr dirty="0"/>
              <a:t>Key UI Pages - Login and Signup</a:t>
            </a:r>
          </a:p>
        </p:txBody>
      </p:sp>
      <p:pic>
        <p:nvPicPr>
          <p:cNvPr id="8" name="Picture Placeholder 7">
            <a:extLst>
              <a:ext uri="{FF2B5EF4-FFF2-40B4-BE49-F238E27FC236}">
                <a16:creationId xmlns:a16="http://schemas.microsoft.com/office/drawing/2014/main" id="{4506DFFA-61B7-17E1-A560-047C84F6128C}"/>
              </a:ext>
            </a:extLst>
          </p:cNvPr>
          <p:cNvPicPr>
            <a:picLocks noGrp="1" noChangeAspect="1"/>
          </p:cNvPicPr>
          <p:nvPr>
            <p:ph type="pic" idx="1"/>
          </p:nvPr>
        </p:nvPicPr>
        <p:blipFill>
          <a:blip r:embed="rId2"/>
          <a:srcRect t="10036" b="10036"/>
          <a:stretch/>
        </p:blipFill>
        <p:spPr/>
      </p:pic>
      <p:sp>
        <p:nvSpPr>
          <p:cNvPr id="3" name="Content Placeholder 2"/>
          <p:cNvSpPr>
            <a:spLocks noGrp="1"/>
          </p:cNvSpPr>
          <p:nvPr>
            <p:ph type="body" sz="half" idx="2"/>
          </p:nvPr>
        </p:nvSpPr>
        <p:spPr>
          <a:xfrm>
            <a:off x="675045" y="2465333"/>
            <a:ext cx="4006203" cy="3420535"/>
          </a:xfrm>
        </p:spPr>
        <p:txBody>
          <a:bodyPr>
            <a:normAutofit fontScale="55000" lnSpcReduction="20000"/>
          </a:bodyPr>
          <a:lstStyle/>
          <a:p>
            <a:r>
              <a:rPr dirty="0"/>
              <a:t>- </a:t>
            </a:r>
            <a:r>
              <a:rPr sz="3400" dirty="0"/>
              <a:t>Clean, minimal login/signup with input validations</a:t>
            </a:r>
          </a:p>
          <a:p>
            <a:r>
              <a:rPr sz="3400" dirty="0"/>
              <a:t>- Includes “forgot password” and user-friendly prompts</a:t>
            </a:r>
          </a:p>
          <a:p>
            <a:endParaRPr sz="3400" dirty="0"/>
          </a:p>
          <a:p>
            <a:r>
              <a:rPr sz="3400" dirty="0"/>
              <a:t>Our login page is designed to give a real app-like feel—users can enter their credentials, recover their password, and sign up if they're new. The design is sleek, with calming colors and modern typography, making the first impression really professional. It’s designed not just to look good but to feel intuitive too.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4557" y="3362578"/>
            <a:ext cx="6798734" cy="566738"/>
          </a:xfrm>
        </p:spPr>
        <p:txBody>
          <a:bodyPr/>
          <a:lstStyle/>
          <a:p>
            <a:r>
              <a:rPr dirty="0"/>
              <a:t>Alerts &amp; Data Page</a:t>
            </a:r>
          </a:p>
        </p:txBody>
      </p:sp>
      <p:pic>
        <p:nvPicPr>
          <p:cNvPr id="11" name="Picture Placeholder 10">
            <a:extLst>
              <a:ext uri="{FF2B5EF4-FFF2-40B4-BE49-F238E27FC236}">
                <a16:creationId xmlns:a16="http://schemas.microsoft.com/office/drawing/2014/main" id="{7804CCC7-D956-57D3-0B8B-A9A589022700}"/>
              </a:ext>
            </a:extLst>
          </p:cNvPr>
          <p:cNvPicPr>
            <a:picLocks noGrp="1" noChangeAspect="1"/>
          </p:cNvPicPr>
          <p:nvPr>
            <p:ph type="pic" idx="1"/>
          </p:nvPr>
        </p:nvPicPr>
        <p:blipFill>
          <a:blip r:embed="rId2"/>
          <a:srcRect t="6238" b="6238"/>
          <a:stretch/>
        </p:blipFill>
        <p:spPr>
          <a:xfrm>
            <a:off x="2172930" y="740726"/>
            <a:ext cx="7806813" cy="2326940"/>
          </a:xfrm>
        </p:spPr>
      </p:pic>
      <p:sp>
        <p:nvSpPr>
          <p:cNvPr id="3" name="Content Placeholder 2"/>
          <p:cNvSpPr>
            <a:spLocks noGrp="1"/>
          </p:cNvSpPr>
          <p:nvPr>
            <p:ph type="body" sz="half" idx="2"/>
          </p:nvPr>
        </p:nvSpPr>
        <p:spPr>
          <a:xfrm>
            <a:off x="2700866" y="4011561"/>
            <a:ext cx="6798734" cy="2231923"/>
          </a:xfrm>
        </p:spPr>
        <p:txBody>
          <a:bodyPr>
            <a:normAutofit fontScale="85000" lnSpcReduction="10000"/>
          </a:bodyPr>
          <a:lstStyle/>
          <a:p>
            <a:r>
              <a:rPr sz="2000" dirty="0"/>
              <a:t>- Alerts.html: Displays motor fault messages in real-time</a:t>
            </a:r>
          </a:p>
          <a:p>
            <a:r>
              <a:rPr sz="2000" dirty="0"/>
              <a:t>- Data.html: Shows vibration readings and system logs</a:t>
            </a:r>
          </a:p>
          <a:p>
            <a:endParaRPr sz="2000" dirty="0"/>
          </a:p>
          <a:p>
            <a:r>
              <a:rPr sz="2000" dirty="0"/>
              <a:t>We created two important pages that show exactly how the system would work: alerts.html is where users get instant notifications if any fault is detected in the motor. data.html is like a live dashboard that shows raw vibration data, letting users understand the motor’s condition in depth. These two pages are the heart of real-time monitoring.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What’s Next</a:t>
            </a:r>
          </a:p>
        </p:txBody>
      </p:sp>
      <p:sp>
        <p:nvSpPr>
          <p:cNvPr id="3" name="Content Placeholder 2"/>
          <p:cNvSpPr>
            <a:spLocks noGrp="1"/>
          </p:cNvSpPr>
          <p:nvPr>
            <p:ph idx="1"/>
          </p:nvPr>
        </p:nvSpPr>
        <p:spPr/>
        <p:txBody>
          <a:bodyPr>
            <a:normAutofit/>
          </a:bodyPr>
          <a:lstStyle/>
          <a:p>
            <a:r>
              <a:rPr sz="3200" dirty="0"/>
              <a:t>- Connect to real-time sensor hardware via ESP8266</a:t>
            </a:r>
          </a:p>
          <a:p>
            <a:r>
              <a:rPr sz="3200" dirty="0"/>
              <a:t>- Convert app using proper hosting + deploy on Play Store</a:t>
            </a:r>
          </a:p>
          <a:p>
            <a:endParaRPr sz="3200" dirty="0"/>
          </a:p>
          <a:p>
            <a:r>
              <a:rPr sz="3200" dirty="0"/>
              <a:t>The next step is to integrate the sensor’s real-time data using the ESP8266 module, and host the project on a live server. Once that’s done, converting it into a downloadable app or deploying it to the Play Store will be straightforward. We’ve already laid the entire foundation—we just need the final pieces connected.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a:bodyPr>
          <a:lstStyle/>
          <a:p>
            <a:r>
              <a:rPr sz="3200" dirty="0"/>
              <a:t>- Complete working prototype ready for next phase</a:t>
            </a:r>
          </a:p>
          <a:p>
            <a:r>
              <a:rPr sz="3200" dirty="0"/>
              <a:t>- Practical, real-world solution for motor safety</a:t>
            </a:r>
          </a:p>
          <a:p>
            <a:endParaRPr sz="3200" dirty="0"/>
          </a:p>
          <a:p>
            <a:r>
              <a:rPr sz="3200" dirty="0"/>
              <a:t>To sum up, Motor Guard isn’t just a project—it’s a real-world system that’s already 80% there. We’ve built a clean, usable interface, planned out hardware connectivity, and even explored app conversion. With just a few final steps, this will be a fully deployable and extremely useful system in industrial setups.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46B3-4E9A-5B67-A337-EFF5B76AD928}"/>
              </a:ext>
            </a:extLst>
          </p:cNvPr>
          <p:cNvSpPr>
            <a:spLocks noGrp="1"/>
          </p:cNvSpPr>
          <p:nvPr>
            <p:ph type="title"/>
          </p:nvPr>
        </p:nvSpPr>
        <p:spPr/>
        <p:txBody>
          <a:bodyPr/>
          <a:lstStyle/>
          <a:p>
            <a:r>
              <a:rPr lang="en-US" dirty="0"/>
              <a:t>INTRODUCTION</a:t>
            </a:r>
            <a:endParaRPr lang="en-IN" dirty="0"/>
          </a:p>
        </p:txBody>
      </p:sp>
      <p:sp>
        <p:nvSpPr>
          <p:cNvPr id="11" name="Content Placeholder 10">
            <a:extLst>
              <a:ext uri="{FF2B5EF4-FFF2-40B4-BE49-F238E27FC236}">
                <a16:creationId xmlns:a16="http://schemas.microsoft.com/office/drawing/2014/main" id="{00FC0CA4-6AFA-9005-D9CB-40A4FA3517FF}"/>
              </a:ext>
            </a:extLst>
          </p:cNvPr>
          <p:cNvSpPr>
            <a:spLocks noGrp="1"/>
          </p:cNvSpPr>
          <p:nvPr>
            <p:ph idx="1"/>
          </p:nvPr>
        </p:nvSpPr>
        <p:spPr/>
        <p:txBody>
          <a:bodyPr vert="horz" lIns="91440" tIns="45720" rIns="91440" bIns="45720" rtlCol="0" anchor="t">
            <a:normAutofit/>
          </a:bodyPr>
          <a:lstStyle/>
          <a:p>
            <a:r>
              <a:rPr lang="en-US">
                <a:solidFill>
                  <a:schemeClr val="tx1">
                    <a:lumMod val="95000"/>
                  </a:schemeClr>
                </a:solidFill>
                <a:latin typeface="Times New Roman"/>
                <a:cs typeface="Times New Roman"/>
              </a:rPr>
              <a:t>Our project main theme is to build a real time motor monitoring system using an iot software</a:t>
            </a:r>
          </a:p>
          <a:p>
            <a:r>
              <a:rPr lang="en-US" b="0" i="0">
                <a:solidFill>
                  <a:schemeClr val="tx1">
                    <a:lumMod val="95000"/>
                  </a:schemeClr>
                </a:solidFill>
                <a:effectLst/>
                <a:latin typeface="Roboto"/>
                <a:ea typeface="Roboto"/>
                <a:cs typeface="Times New Roman"/>
              </a:rPr>
              <a:t>The ability to identify faults in electric motors is crucial for preventing failures that lead to operational disruptions, safety hazards</a:t>
            </a:r>
          </a:p>
          <a:p>
            <a:r>
              <a:rPr lang="en-US" b="0" i="0">
                <a:solidFill>
                  <a:schemeClr val="tx1">
                    <a:lumMod val="95000"/>
                  </a:schemeClr>
                </a:solidFill>
                <a:effectLst/>
                <a:latin typeface="Roboto"/>
                <a:ea typeface="Roboto"/>
                <a:cs typeface="Times New Roman"/>
              </a:rPr>
              <a:t>Electric motors are vital components in numerous applications in various industries </a:t>
            </a:r>
          </a:p>
          <a:p>
            <a:r>
              <a:rPr lang="en-US" b="0" i="0">
                <a:solidFill>
                  <a:schemeClr val="tx1">
                    <a:lumMod val="95000"/>
                  </a:schemeClr>
                </a:solidFill>
                <a:effectLst/>
                <a:latin typeface="Roboto"/>
                <a:ea typeface="Roboto"/>
                <a:cs typeface="Times New Roman"/>
              </a:rPr>
              <a:t>Understanding their operational principles and common failure modes is key for effective fault detection.</a:t>
            </a:r>
          </a:p>
          <a:p>
            <a:r>
              <a:rPr lang="en-US">
                <a:solidFill>
                  <a:schemeClr val="tx1">
                    <a:lumMod val="95000"/>
                  </a:schemeClr>
                </a:solidFill>
                <a:effectLst/>
                <a:latin typeface="Roboto"/>
                <a:ea typeface="Roboto"/>
                <a:cs typeface="Times New Roman"/>
              </a:rPr>
              <a:t>Our project is implementing  an </a:t>
            </a:r>
            <a:r>
              <a:rPr lang="en-US" err="1">
                <a:solidFill>
                  <a:schemeClr val="tx1">
                    <a:lumMod val="95000"/>
                  </a:schemeClr>
                </a:solidFill>
                <a:effectLst/>
                <a:latin typeface="Roboto"/>
                <a:ea typeface="Roboto"/>
                <a:cs typeface="Times New Roman"/>
              </a:rPr>
              <a:t>iot</a:t>
            </a:r>
            <a:r>
              <a:rPr lang="en-US">
                <a:solidFill>
                  <a:schemeClr val="tx1">
                    <a:lumMod val="95000"/>
                  </a:schemeClr>
                </a:solidFill>
                <a:effectLst/>
                <a:latin typeface="Roboto"/>
                <a:ea typeface="Roboto"/>
                <a:cs typeface="Times New Roman"/>
              </a:rPr>
              <a:t> software with is connectivity with motor has by using the ESP8266 and we can observe motor by continuously and we can get alerts to our mobile </a:t>
            </a:r>
            <a:endParaRPr lang="en-IN">
              <a:solidFill>
                <a:schemeClr val="tx1">
                  <a:lumMod val="95000"/>
                </a:schemeClr>
              </a:solidFill>
              <a:latin typeface="Roboto"/>
              <a:ea typeface="Roboto"/>
              <a:cs typeface="Times New Roman"/>
            </a:endParaRPr>
          </a:p>
        </p:txBody>
      </p:sp>
    </p:spTree>
    <p:extLst>
      <p:ext uri="{BB962C8B-B14F-4D97-AF65-F5344CB8AC3E}">
        <p14:creationId xmlns:p14="http://schemas.microsoft.com/office/powerpoint/2010/main" val="2688659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2A63-D96B-72FF-DC65-A0179A6BAE72}"/>
              </a:ext>
            </a:extLst>
          </p:cNvPr>
          <p:cNvSpPr>
            <a:spLocks noGrp="1"/>
          </p:cNvSpPr>
          <p:nvPr>
            <p:ph type="title"/>
          </p:nvPr>
        </p:nvSpPr>
        <p:spPr>
          <a:xfrm>
            <a:off x="461511" y="791497"/>
            <a:ext cx="3736863" cy="698090"/>
          </a:xfrm>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70DC170F-45B9-9896-449D-0063735E2B89}"/>
              </a:ext>
            </a:extLst>
          </p:cNvPr>
          <p:cNvSpPr>
            <a:spLocks noGrp="1"/>
          </p:cNvSpPr>
          <p:nvPr>
            <p:ph idx="1"/>
          </p:nvPr>
        </p:nvSpPr>
        <p:spPr>
          <a:xfrm>
            <a:off x="461511" y="1761767"/>
            <a:ext cx="10353762" cy="4383394"/>
          </a:xfrm>
        </p:spPr>
        <p:txBody>
          <a:bodyPr>
            <a:normAutofit lnSpcReduction="10000"/>
          </a:bodyPr>
          <a:lstStyle/>
          <a:p>
            <a:r>
              <a:rPr lang="en-US" b="0" i="0" dirty="0">
                <a:solidFill>
                  <a:schemeClr val="tx1">
                    <a:lumMod val="95000"/>
                  </a:schemeClr>
                </a:solidFill>
                <a:effectLst/>
                <a:latin typeface="Roboto" panose="02000000000000000000" pitchFamily="2" charset="0"/>
              </a:rPr>
              <a:t>Understanding their operational principles and common failure modes is key for effective fault detection, by that we can train our model in any situations.</a:t>
            </a:r>
          </a:p>
          <a:p>
            <a:r>
              <a:rPr lang="en-US" dirty="0">
                <a:solidFill>
                  <a:schemeClr val="tx1">
                    <a:lumMod val="95000"/>
                  </a:schemeClr>
                </a:solidFill>
                <a:effectLst/>
                <a:latin typeface="Roboto" panose="02000000000000000000" pitchFamily="2" charset="0"/>
              </a:rPr>
              <a:t>We can find the three major faults like overheating , vibration , electrical imbalance etc…,</a:t>
            </a:r>
          </a:p>
          <a:p>
            <a:r>
              <a:rPr lang="en-US" b="0" i="0" dirty="0">
                <a:solidFill>
                  <a:schemeClr val="tx1">
                    <a:lumMod val="95000"/>
                  </a:schemeClr>
                </a:solidFill>
                <a:effectLst/>
                <a:latin typeface="Roboto" panose="02000000000000000000" pitchFamily="2" charset="0"/>
              </a:rPr>
              <a:t>By using this we can reduce unplanned downtime and increase equipmen</a:t>
            </a:r>
            <a:r>
              <a:rPr lang="en-US" dirty="0">
                <a:solidFill>
                  <a:schemeClr val="tx1">
                    <a:lumMod val="95000"/>
                  </a:schemeClr>
                </a:solidFill>
                <a:effectLst/>
                <a:latin typeface="Roboto" panose="02000000000000000000" pitchFamily="2" charset="0"/>
              </a:rPr>
              <a:t>t lifespan. And the health of a motor will increase.</a:t>
            </a:r>
          </a:p>
          <a:p>
            <a:r>
              <a:rPr lang="en-US" b="0" i="0" dirty="0">
                <a:solidFill>
                  <a:schemeClr val="tx1">
                    <a:lumMod val="95000"/>
                  </a:schemeClr>
                </a:solidFill>
                <a:effectLst/>
                <a:latin typeface="Roboto" panose="02000000000000000000" pitchFamily="2" charset="0"/>
              </a:rPr>
              <a:t>The main objective of an ESP8266 is to collect the data and analyze data to support predictive maintenance strategies </a:t>
            </a:r>
          </a:p>
          <a:p>
            <a:r>
              <a:rPr lang="en-US" b="0" i="0" dirty="0">
                <a:solidFill>
                  <a:schemeClr val="tx1">
                    <a:lumMod val="95000"/>
                  </a:schemeClr>
                </a:solidFill>
                <a:effectLst/>
                <a:latin typeface="Roboto" panose="02000000000000000000" pitchFamily="2" charset="0"/>
              </a:rPr>
              <a:t>By processing vibration data instantly, the system can detect faults before they lead to serious failure</a:t>
            </a:r>
          </a:p>
        </p:txBody>
      </p:sp>
    </p:spTree>
    <p:extLst>
      <p:ext uri="{BB962C8B-B14F-4D97-AF65-F5344CB8AC3E}">
        <p14:creationId xmlns:p14="http://schemas.microsoft.com/office/powerpoint/2010/main" val="1915756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0AC7-394C-2472-70A8-28FBE39156CA}"/>
              </a:ext>
            </a:extLst>
          </p:cNvPr>
          <p:cNvSpPr>
            <a:spLocks noGrp="1"/>
          </p:cNvSpPr>
          <p:nvPr>
            <p:ph type="title"/>
          </p:nvPr>
        </p:nvSpPr>
        <p:spPr>
          <a:xfrm>
            <a:off x="215819" y="477356"/>
            <a:ext cx="6223116" cy="1326321"/>
          </a:xfrm>
        </p:spPr>
        <p:txBody>
          <a:bodyPr/>
          <a:lstStyle/>
          <a:p>
            <a:r>
              <a:rPr lang="en-US" dirty="0"/>
              <a:t>WORKING PRINCIPLE </a:t>
            </a:r>
            <a:endParaRPr lang="en-IN" dirty="0"/>
          </a:p>
        </p:txBody>
      </p:sp>
      <p:sp>
        <p:nvSpPr>
          <p:cNvPr id="3" name="Content Placeholder 2">
            <a:extLst>
              <a:ext uri="{FF2B5EF4-FFF2-40B4-BE49-F238E27FC236}">
                <a16:creationId xmlns:a16="http://schemas.microsoft.com/office/drawing/2014/main" id="{7483CEDC-9628-91E4-FB6B-C5448A62D869}"/>
              </a:ext>
            </a:extLst>
          </p:cNvPr>
          <p:cNvSpPr>
            <a:spLocks noGrp="1"/>
          </p:cNvSpPr>
          <p:nvPr>
            <p:ph idx="1"/>
          </p:nvPr>
        </p:nvSpPr>
        <p:spPr>
          <a:xfrm>
            <a:off x="919119" y="1905882"/>
            <a:ext cx="10353762" cy="3695136"/>
          </a:xfrm>
        </p:spPr>
        <p:txBody>
          <a:bodyPr>
            <a:normAutofit lnSpcReduction="10000"/>
          </a:bodyPr>
          <a:lstStyle/>
          <a:p>
            <a:r>
              <a:rPr lang="en-US" dirty="0"/>
              <a:t>Sensors that are installed near the motor to tract and maintain the motor will measure the data </a:t>
            </a:r>
          </a:p>
          <a:p>
            <a:r>
              <a:rPr lang="en-US" dirty="0"/>
              <a:t>The data will be sampled continuously  and  transmitted to the central processor unit </a:t>
            </a:r>
          </a:p>
          <a:p>
            <a:r>
              <a:rPr lang="en-US" dirty="0"/>
              <a:t>If the module detects any abnormal  patterns (threshold breaches) are detected using and this which we trained the motor .</a:t>
            </a:r>
          </a:p>
          <a:p>
            <a:r>
              <a:rPr lang="en-US" dirty="0"/>
              <a:t>it will send abnormalities to the microcontroller it will send the information via iot like using Wi-Fi/Bluetooth .</a:t>
            </a:r>
          </a:p>
          <a:p>
            <a:r>
              <a:rPr lang="en-US" dirty="0"/>
              <a:t>The alerts are sent via SMS / E-mail/mobile app for a quick actions .</a:t>
            </a:r>
            <a:endParaRPr lang="en-IN" dirty="0"/>
          </a:p>
        </p:txBody>
      </p:sp>
    </p:spTree>
    <p:extLst>
      <p:ext uri="{BB962C8B-B14F-4D97-AF65-F5344CB8AC3E}">
        <p14:creationId xmlns:p14="http://schemas.microsoft.com/office/powerpoint/2010/main" val="272033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3E786-B504-ABA3-58AB-B5628F271865}"/>
              </a:ext>
            </a:extLst>
          </p:cNvPr>
          <p:cNvSpPr>
            <a:spLocks noGrp="1"/>
          </p:cNvSpPr>
          <p:nvPr>
            <p:ph type="title"/>
          </p:nvPr>
        </p:nvSpPr>
        <p:spPr>
          <a:xfrm>
            <a:off x="294363" y="671834"/>
            <a:ext cx="2711148" cy="794657"/>
          </a:xfrm>
        </p:spPr>
        <p:txBody>
          <a:bodyPr/>
          <a:lstStyle/>
          <a:p>
            <a:r>
              <a:rPr lang="en-US" dirty="0"/>
              <a:t>BENEFITS</a:t>
            </a:r>
            <a:endParaRPr lang="en-IN" dirty="0"/>
          </a:p>
        </p:txBody>
      </p:sp>
      <p:sp>
        <p:nvSpPr>
          <p:cNvPr id="3" name="Content Placeholder 2">
            <a:extLst>
              <a:ext uri="{FF2B5EF4-FFF2-40B4-BE49-F238E27FC236}">
                <a16:creationId xmlns:a16="http://schemas.microsoft.com/office/drawing/2014/main" id="{5A8DF8F2-338E-FC36-F3F4-4C016AAAEE4E}"/>
              </a:ext>
            </a:extLst>
          </p:cNvPr>
          <p:cNvSpPr>
            <a:spLocks noGrp="1"/>
          </p:cNvSpPr>
          <p:nvPr>
            <p:ph idx="1"/>
          </p:nvPr>
        </p:nvSpPr>
        <p:spPr/>
        <p:txBody>
          <a:bodyPr/>
          <a:lstStyle/>
          <a:p>
            <a:r>
              <a:rPr lang="en-US" dirty="0"/>
              <a:t>Real-time alerts will be more helpful to take an immediate detection of faults prevent the motor damage.</a:t>
            </a:r>
          </a:p>
          <a:p>
            <a:r>
              <a:rPr lang="en-US" dirty="0"/>
              <a:t>Remote monitoring it will be accessible from anywhere using mobile / web browser</a:t>
            </a:r>
          </a:p>
          <a:p>
            <a:r>
              <a:rPr lang="en-US" dirty="0"/>
              <a:t>While coming to cost saving it will reduces the unnecessary maintenance and it is useful to improve the motor life</a:t>
            </a:r>
          </a:p>
          <a:p>
            <a:r>
              <a:rPr lang="en-US" dirty="0"/>
              <a:t>Data Driven maintenance it will move from reactive to the predictive strategies</a:t>
            </a:r>
          </a:p>
          <a:p>
            <a:r>
              <a:rPr lang="en-US" dirty="0"/>
              <a:t>It will increases the up time to minimizes the disputes in the industrial operations</a:t>
            </a:r>
            <a:endParaRPr lang="en-IN" dirty="0"/>
          </a:p>
        </p:txBody>
      </p:sp>
    </p:spTree>
    <p:extLst>
      <p:ext uri="{BB962C8B-B14F-4D97-AF65-F5344CB8AC3E}">
        <p14:creationId xmlns:p14="http://schemas.microsoft.com/office/powerpoint/2010/main" val="24689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8FAB-E4E1-8418-8895-061AB5C93A21}"/>
              </a:ext>
            </a:extLst>
          </p:cNvPr>
          <p:cNvSpPr>
            <a:spLocks noGrp="1"/>
          </p:cNvSpPr>
          <p:nvPr>
            <p:ph type="title"/>
          </p:nvPr>
        </p:nvSpPr>
        <p:spPr>
          <a:xfrm>
            <a:off x="0" y="653143"/>
            <a:ext cx="4246033" cy="827314"/>
          </a:xfrm>
        </p:spPr>
        <p:txBody>
          <a:bodyPr/>
          <a:lstStyle/>
          <a:p>
            <a:r>
              <a:rPr lang="en-IN" dirty="0"/>
              <a:t>METHODOLOGY</a:t>
            </a:r>
          </a:p>
        </p:txBody>
      </p:sp>
      <p:sp>
        <p:nvSpPr>
          <p:cNvPr id="3" name="Content Placeholder 2">
            <a:extLst>
              <a:ext uri="{FF2B5EF4-FFF2-40B4-BE49-F238E27FC236}">
                <a16:creationId xmlns:a16="http://schemas.microsoft.com/office/drawing/2014/main" id="{06A3C602-9B87-2B20-72E8-2AC13DB8B742}"/>
              </a:ext>
            </a:extLst>
          </p:cNvPr>
          <p:cNvSpPr>
            <a:spLocks noGrp="1"/>
          </p:cNvSpPr>
          <p:nvPr>
            <p:ph idx="1"/>
          </p:nvPr>
        </p:nvSpPr>
        <p:spPr>
          <a:xfrm>
            <a:off x="304800" y="2096064"/>
            <a:ext cx="11582400" cy="3695136"/>
          </a:xfrm>
        </p:spPr>
        <p:txBody>
          <a:bodyPr>
            <a:normAutofit fontScale="85000" lnSpcReduction="20000"/>
          </a:bodyPr>
          <a:lstStyle/>
          <a:p>
            <a:r>
              <a:rPr lang="en-IN" dirty="0"/>
              <a:t>We identify the need for real- time fault detection in electric motors by analysing common issues like overheating , excessive vibration , and current fluctuation , which leads to severe damage &amp; unplanned downtime.</a:t>
            </a:r>
          </a:p>
          <a:p>
            <a:r>
              <a:rPr lang="en-IN" dirty="0"/>
              <a:t>An iot-based system architecture was designed with key components such as vibration sensor , a microcontroller(ESP8266),and a cloud platform for monitoring system  and alert management</a:t>
            </a:r>
          </a:p>
          <a:p>
            <a:r>
              <a:rPr lang="en-IN" dirty="0"/>
              <a:t>A hardware setup was developed where sensors were connected to the microcontroller and mounted onto the near the motor ensuring accurate data and capture from physical condition</a:t>
            </a:r>
          </a:p>
          <a:p>
            <a:r>
              <a:rPr lang="en-US" dirty="0"/>
              <a:t>Threshold-based logic was implemented to detect abnormalities when a parameter exceeded its safe limit, the system triggered an alert through app notifications or emails and optionally activated a relay to shut down the motor.</a:t>
            </a:r>
            <a:endParaRPr lang="en-IN" dirty="0"/>
          </a:p>
        </p:txBody>
      </p:sp>
    </p:spTree>
    <p:extLst>
      <p:ext uri="{BB962C8B-B14F-4D97-AF65-F5344CB8AC3E}">
        <p14:creationId xmlns:p14="http://schemas.microsoft.com/office/powerpoint/2010/main" val="3348224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C4795-688F-73F2-FA37-98C52D914DB9}"/>
              </a:ext>
            </a:extLst>
          </p:cNvPr>
          <p:cNvSpPr>
            <a:spLocks noGrp="1"/>
          </p:cNvSpPr>
          <p:nvPr>
            <p:ph type="title"/>
          </p:nvPr>
        </p:nvSpPr>
        <p:spPr>
          <a:xfrm>
            <a:off x="204311" y="344129"/>
            <a:ext cx="5439887" cy="1371600"/>
          </a:xfrm>
        </p:spPr>
        <p:txBody>
          <a:bodyPr/>
          <a:lstStyle/>
          <a:p>
            <a:r>
              <a:rPr lang="en-IN" dirty="0"/>
              <a:t>WORK FLOW</a:t>
            </a:r>
          </a:p>
        </p:txBody>
      </p:sp>
      <p:pic>
        <p:nvPicPr>
          <p:cNvPr id="2050" name="Picture 2" descr="Generated image">
            <a:extLst>
              <a:ext uri="{FF2B5EF4-FFF2-40B4-BE49-F238E27FC236}">
                <a16:creationId xmlns:a16="http://schemas.microsoft.com/office/drawing/2014/main" id="{E0B7489A-F782-52FB-BCA8-74B441E9C7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1480561"/>
            <a:ext cx="6009386" cy="52549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2E67325-5C08-53D0-3262-3C338C1D66BC}"/>
              </a:ext>
            </a:extLst>
          </p:cNvPr>
          <p:cNvSpPr txBox="1"/>
          <p:nvPr/>
        </p:nvSpPr>
        <p:spPr>
          <a:xfrm>
            <a:off x="204311" y="1480561"/>
            <a:ext cx="5105400" cy="4524315"/>
          </a:xfrm>
          <a:prstGeom prst="rect">
            <a:avLst/>
          </a:prstGeom>
          <a:noFill/>
        </p:spPr>
        <p:txBody>
          <a:bodyPr wrap="square" rtlCol="0">
            <a:spAutoFit/>
          </a:bodyPr>
          <a:lstStyle/>
          <a:p>
            <a:pPr marL="285750" indent="-285750">
              <a:buFont typeface="Arial" panose="020B0604020202020204" pitchFamily="34" charset="0"/>
              <a:buChar char="•"/>
            </a:pPr>
            <a:r>
              <a:rPr lang="en-IN" dirty="0"/>
              <a:t>The sensors and motor were connected to the microcontroller  </a:t>
            </a:r>
          </a:p>
          <a:p>
            <a:pPr marL="285750" indent="-285750">
              <a:buFont typeface="Arial" panose="020B0604020202020204" pitchFamily="34" charset="0"/>
              <a:buChar char="•"/>
            </a:pPr>
            <a:r>
              <a:rPr lang="en-IN" dirty="0"/>
              <a:t>The sensor were in the near by of the motor and it will continuously observe the motor </a:t>
            </a:r>
          </a:p>
          <a:p>
            <a:pPr marL="285750" indent="-285750">
              <a:buFont typeface="Arial" panose="020B0604020202020204" pitchFamily="34" charset="0"/>
              <a:buChar char="•"/>
            </a:pPr>
            <a:r>
              <a:rPr lang="en-IN" dirty="0"/>
              <a:t>It will send the data via using Wi-Fi to the </a:t>
            </a:r>
            <a:r>
              <a:rPr lang="en-IN" dirty="0" err="1"/>
              <a:t>iot</a:t>
            </a:r>
            <a:r>
              <a:rPr lang="en-IN" dirty="0"/>
              <a:t> software like app / web </a:t>
            </a:r>
          </a:p>
          <a:p>
            <a:pPr marL="285750" indent="-285750">
              <a:buFont typeface="Arial" panose="020B0604020202020204" pitchFamily="34" charset="0"/>
              <a:buChar char="•"/>
            </a:pPr>
            <a:r>
              <a:rPr lang="en-IN" dirty="0"/>
              <a:t>We will train the data to detect the motor with giving the some amount of minimal threshold energy . It will check the data every time if the microcontroller get the new data .</a:t>
            </a:r>
          </a:p>
          <a:p>
            <a:pPr marL="285750" indent="-285750">
              <a:buFont typeface="Arial" panose="020B0604020202020204" pitchFamily="34" charset="0"/>
              <a:buChar char="•"/>
            </a:pPr>
            <a:r>
              <a:rPr lang="en-IN" dirty="0"/>
              <a:t>While calculating the data it will anilazines the data wither is there any issue or not </a:t>
            </a:r>
          </a:p>
          <a:p>
            <a:pPr marL="285750" indent="-285750">
              <a:buFont typeface="Arial" panose="020B0604020202020204" pitchFamily="34" charset="0"/>
              <a:buChar char="•"/>
            </a:pPr>
            <a:r>
              <a:rPr lang="en-IN" dirty="0"/>
              <a:t>If it sense any issue it will send to signals to the </a:t>
            </a:r>
            <a:r>
              <a:rPr lang="en-IN" dirty="0" err="1"/>
              <a:t>iot</a:t>
            </a:r>
            <a:r>
              <a:rPr lang="en-IN" dirty="0"/>
              <a:t> software it will send us an alert notification to us</a:t>
            </a:r>
          </a:p>
        </p:txBody>
      </p:sp>
    </p:spTree>
    <p:extLst>
      <p:ext uri="{BB962C8B-B14F-4D97-AF65-F5344CB8AC3E}">
        <p14:creationId xmlns:p14="http://schemas.microsoft.com/office/powerpoint/2010/main" val="3464123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83CA-031F-F9CF-4A92-4199B526E04F}"/>
              </a:ext>
            </a:extLst>
          </p:cNvPr>
          <p:cNvSpPr>
            <a:spLocks noGrp="1"/>
          </p:cNvSpPr>
          <p:nvPr>
            <p:ph type="title"/>
          </p:nvPr>
        </p:nvSpPr>
        <p:spPr>
          <a:xfrm>
            <a:off x="0" y="73211"/>
            <a:ext cx="12076981" cy="778805"/>
          </a:xfrm>
        </p:spPr>
        <p:txBody>
          <a:bodyPr/>
          <a:lstStyle/>
          <a:p>
            <a:r>
              <a:rPr lang="en-US" dirty="0"/>
              <a:t>FLOWCHART</a:t>
            </a:r>
            <a:endParaRPr lang="en-IN" dirty="0"/>
          </a:p>
        </p:txBody>
      </p:sp>
      <p:pic>
        <p:nvPicPr>
          <p:cNvPr id="1026" name="Picture 2" descr="Generated image">
            <a:extLst>
              <a:ext uri="{FF2B5EF4-FFF2-40B4-BE49-F238E27FC236}">
                <a16:creationId xmlns:a16="http://schemas.microsoft.com/office/drawing/2014/main" id="{71E4482C-3AE7-3012-6C65-BFA36CA2E5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852016"/>
            <a:ext cx="12191999" cy="6005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846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4B6D2-7C1C-F31F-2B53-B4B8B451596F}"/>
              </a:ext>
            </a:extLst>
          </p:cNvPr>
          <p:cNvSpPr>
            <a:spLocks noGrp="1"/>
          </p:cNvSpPr>
          <p:nvPr>
            <p:ph type="title"/>
          </p:nvPr>
        </p:nvSpPr>
        <p:spPr>
          <a:xfrm>
            <a:off x="913796" y="609600"/>
            <a:ext cx="5752476" cy="796413"/>
          </a:xfrm>
        </p:spPr>
        <p:txBody>
          <a:bodyPr/>
          <a:lstStyle/>
          <a:p>
            <a:r>
              <a:rPr lang="en-IN" dirty="0"/>
              <a:t>PROBLEM STATEMENT</a:t>
            </a:r>
          </a:p>
        </p:txBody>
      </p:sp>
      <p:sp>
        <p:nvSpPr>
          <p:cNvPr id="3" name="Content Placeholder 2">
            <a:extLst>
              <a:ext uri="{FF2B5EF4-FFF2-40B4-BE49-F238E27FC236}">
                <a16:creationId xmlns:a16="http://schemas.microsoft.com/office/drawing/2014/main" id="{05A4E3BE-B882-FB34-9228-CB417BAEEFF4}"/>
              </a:ext>
            </a:extLst>
          </p:cNvPr>
          <p:cNvSpPr>
            <a:spLocks noGrp="1"/>
          </p:cNvSpPr>
          <p:nvPr>
            <p:ph idx="1"/>
          </p:nvPr>
        </p:nvSpPr>
        <p:spPr>
          <a:xfrm>
            <a:off x="569667" y="1887794"/>
            <a:ext cx="10353762" cy="3695136"/>
          </a:xfrm>
        </p:spPr>
        <p:txBody>
          <a:bodyPr/>
          <a:lstStyle/>
          <a:p>
            <a:r>
              <a:rPr lang="en-IN" dirty="0"/>
              <a:t>Sensor Accuracy will be low if the sensor will get week/damaged it will give false readings.</a:t>
            </a:r>
          </a:p>
          <a:p>
            <a:r>
              <a:rPr lang="en-IN" dirty="0"/>
              <a:t>Connectivity issues will leads to poor network infrastructure may interrupt data flow.</a:t>
            </a:r>
          </a:p>
          <a:p>
            <a:r>
              <a:rPr lang="en-IN" dirty="0"/>
              <a:t>Power supply will be the major issue for the microcontroller and vibration sensor want to be stable power supply</a:t>
            </a:r>
          </a:p>
          <a:p>
            <a:r>
              <a:rPr lang="en-IN" dirty="0"/>
              <a:t>The main thread is on information security the data needs to be secure while transmission and access.</a:t>
            </a:r>
          </a:p>
        </p:txBody>
      </p:sp>
    </p:spTree>
    <p:extLst>
      <p:ext uri="{BB962C8B-B14F-4D97-AF65-F5344CB8AC3E}">
        <p14:creationId xmlns:p14="http://schemas.microsoft.com/office/powerpoint/2010/main" val="24922538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rita PPT layout.potx" id="{C7F1AD9B-EE35-4510-A20E-70353F287359}" vid="{B1421631-CB78-46E0-AEFF-C83D2D0094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Amrita[1][1]</Template>
  <TotalTime>1014</TotalTime>
  <Words>1674</Words>
  <Application>Microsoft Office PowerPoint</Application>
  <PresentationFormat>Widescreen</PresentationFormat>
  <Paragraphs>94</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Roboto</vt:lpstr>
      <vt:lpstr>Times New Roman</vt:lpstr>
      <vt:lpstr>Office Theme</vt:lpstr>
      <vt:lpstr>ELECTRIC MOTOR FAULT DETECTION SYSTEM USING IOT</vt:lpstr>
      <vt:lpstr>INTRODUCTION</vt:lpstr>
      <vt:lpstr>OBJECTIVE</vt:lpstr>
      <vt:lpstr>WORKING PRINCIPLE </vt:lpstr>
      <vt:lpstr>BENEFITS</vt:lpstr>
      <vt:lpstr>METHODOLOGY</vt:lpstr>
      <vt:lpstr>WORK FLOW</vt:lpstr>
      <vt:lpstr>FLOWCHART</vt:lpstr>
      <vt:lpstr>PROBLEM STATEMENT</vt:lpstr>
      <vt:lpstr>FUTURE SCOPE</vt:lpstr>
      <vt:lpstr>conclusion</vt:lpstr>
      <vt:lpstr>REFERENCES</vt:lpstr>
      <vt:lpstr>MOTORGUARD </vt:lpstr>
      <vt:lpstr>Our Objective</vt:lpstr>
      <vt:lpstr>What We Built So Far</vt:lpstr>
      <vt:lpstr>Key UI Pages - Login and Signup</vt:lpstr>
      <vt:lpstr>Alerts &amp; Data Page</vt:lpstr>
      <vt:lpstr>What’s Next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Pulipati Chaithanya</dc:creator>
  <cp:lastModifiedBy>chaithanyapullipati0910@gmail.com</cp:lastModifiedBy>
  <cp:revision>5</cp:revision>
  <dcterms:created xsi:type="dcterms:W3CDTF">2025-04-13T06:04:21Z</dcterms:created>
  <dcterms:modified xsi:type="dcterms:W3CDTF">2025-04-15T03:03:38Z</dcterms:modified>
</cp:coreProperties>
</file>