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75" r:id="rId4"/>
    <p:sldId id="263" r:id="rId5"/>
    <p:sldId id="274" r:id="rId6"/>
    <p:sldId id="264" r:id="rId7"/>
    <p:sldId id="276" r:id="rId8"/>
    <p:sldId id="258" r:id="rId9"/>
    <p:sldId id="277" r:id="rId10"/>
    <p:sldId id="259" r:id="rId11"/>
    <p:sldId id="260" r:id="rId12"/>
    <p:sldId id="261" r:id="rId13"/>
  </p:sldIdLst>
  <p:sldSz cx="12192000" cy="6858000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2E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A7407F-1738-4082-8DCE-8E005B7B3D9A}" v="1" dt="2024-10-29T03:28:27.623"/>
    <p1510:client id="{E4FED1A9-8B5D-490E-8A18-F0E2D0914B70}" v="5" dt="2024-10-29T03:16:20.8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/>
    </p:cSldViewPr>
  </p:slide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MANTH REDDY" userId="6fd85bf76a63c4dc" providerId="LiveId" clId="{E4FED1A9-8B5D-490E-8A18-F0E2D0914B70}"/>
    <pc:docChg chg="undo custSel modSld">
      <pc:chgData name="HEMANTH REDDY" userId="6fd85bf76a63c4dc" providerId="LiveId" clId="{E4FED1A9-8B5D-490E-8A18-F0E2D0914B70}" dt="2024-10-29T03:22:18.486" v="210" actId="20577"/>
      <pc:docMkLst>
        <pc:docMk/>
      </pc:docMkLst>
      <pc:sldChg chg="modSp mod">
        <pc:chgData name="HEMANTH REDDY" userId="6fd85bf76a63c4dc" providerId="LiveId" clId="{E4FED1A9-8B5D-490E-8A18-F0E2D0914B70}" dt="2024-10-29T03:22:18.486" v="210" actId="20577"/>
        <pc:sldMkLst>
          <pc:docMk/>
          <pc:sldMk cId="546557571" sldId="256"/>
        </pc:sldMkLst>
        <pc:spChg chg="mod">
          <ac:chgData name="HEMANTH REDDY" userId="6fd85bf76a63c4dc" providerId="LiveId" clId="{E4FED1A9-8B5D-490E-8A18-F0E2D0914B70}" dt="2024-10-29T03:22:18.486" v="210" actId="20577"/>
          <ac:spMkLst>
            <pc:docMk/>
            <pc:sldMk cId="546557571" sldId="256"/>
            <ac:spMk id="2" creationId="{5F95674E-148B-C587-6B08-90F8CEB2F5B1}"/>
          </ac:spMkLst>
        </pc:spChg>
      </pc:sldChg>
      <pc:sldChg chg="addSp modSp mod">
        <pc:chgData name="HEMANTH REDDY" userId="6fd85bf76a63c4dc" providerId="LiveId" clId="{E4FED1A9-8B5D-490E-8A18-F0E2D0914B70}" dt="2024-10-29T03:18:05.656" v="205" actId="368"/>
        <pc:sldMkLst>
          <pc:docMk/>
          <pc:sldMk cId="2027195528" sldId="267"/>
        </pc:sldMkLst>
        <pc:spChg chg="add mod">
          <ac:chgData name="HEMANTH REDDY" userId="6fd85bf76a63c4dc" providerId="LiveId" clId="{E4FED1A9-8B5D-490E-8A18-F0E2D0914B70}" dt="2024-10-29T03:18:05.656" v="205" actId="368"/>
          <ac:spMkLst>
            <pc:docMk/>
            <pc:sldMk cId="2027195528" sldId="267"/>
            <ac:spMk id="3" creationId="{B362375C-BA03-CF50-A3F1-1AB058C4AF3E}"/>
          </ac:spMkLst>
        </pc:spChg>
        <pc:spChg chg="add mod">
          <ac:chgData name="HEMANTH REDDY" userId="6fd85bf76a63c4dc" providerId="LiveId" clId="{E4FED1A9-8B5D-490E-8A18-F0E2D0914B70}" dt="2024-10-29T03:14:22.871" v="99" actId="1076"/>
          <ac:spMkLst>
            <pc:docMk/>
            <pc:sldMk cId="2027195528" sldId="267"/>
            <ac:spMk id="4" creationId="{72AF2CA3-03F6-B0BE-8E39-F05750DC13B4}"/>
          </ac:spMkLst>
        </pc:spChg>
        <pc:spChg chg="add mod">
          <ac:chgData name="HEMANTH REDDY" userId="6fd85bf76a63c4dc" providerId="LiveId" clId="{E4FED1A9-8B5D-490E-8A18-F0E2D0914B70}" dt="2024-10-29T03:15:15.401" v="128" actId="1076"/>
          <ac:spMkLst>
            <pc:docMk/>
            <pc:sldMk cId="2027195528" sldId="267"/>
            <ac:spMk id="5" creationId="{53B1D182-2836-31B5-79A9-49FA0A294052}"/>
          </ac:spMkLst>
        </pc:spChg>
        <pc:spChg chg="add mod">
          <ac:chgData name="HEMANTH REDDY" userId="6fd85bf76a63c4dc" providerId="LiveId" clId="{E4FED1A9-8B5D-490E-8A18-F0E2D0914B70}" dt="2024-10-29T03:16:12.680" v="155" actId="1076"/>
          <ac:spMkLst>
            <pc:docMk/>
            <pc:sldMk cId="2027195528" sldId="267"/>
            <ac:spMk id="6" creationId="{9FE9A63B-6B6E-6133-2B90-B7E360567630}"/>
          </ac:spMkLst>
        </pc:spChg>
        <pc:spChg chg="add mod">
          <ac:chgData name="HEMANTH REDDY" userId="6fd85bf76a63c4dc" providerId="LiveId" clId="{E4FED1A9-8B5D-490E-8A18-F0E2D0914B70}" dt="2024-10-29T03:16:57.966" v="196" actId="2711"/>
          <ac:spMkLst>
            <pc:docMk/>
            <pc:sldMk cId="2027195528" sldId="267"/>
            <ac:spMk id="8" creationId="{01ABCD1A-2867-9789-51A0-5D7FDAF1D1A0}"/>
          </ac:spMkLst>
        </pc:spChg>
        <pc:spChg chg="mod">
          <ac:chgData name="HEMANTH REDDY" userId="6fd85bf76a63c4dc" providerId="LiveId" clId="{E4FED1A9-8B5D-490E-8A18-F0E2D0914B70}" dt="2024-10-29T03:13:11.169" v="53" actId="1076"/>
          <ac:spMkLst>
            <pc:docMk/>
            <pc:sldMk cId="2027195528" sldId="267"/>
            <ac:spMk id="32" creationId="{CE7B99A7-9AA2-51E7-D077-388F0390174C}"/>
          </ac:spMkLst>
        </pc:spChg>
      </pc:sldChg>
    </pc:docChg>
  </pc:docChgLst>
  <pc:docChgLst>
    <pc:chgData name="Guest User" providerId="Windows Live" clId="Web-{9AA7407F-1738-4082-8DCE-8E005B7B3D9A}"/>
    <pc:docChg chg="modSld">
      <pc:chgData name="Guest User" userId="" providerId="Windows Live" clId="Web-{9AA7407F-1738-4082-8DCE-8E005B7B3D9A}" dt="2024-10-29T03:28:27.623" v="0"/>
      <pc:docMkLst>
        <pc:docMk/>
      </pc:docMkLst>
      <pc:sldChg chg="delSp">
        <pc:chgData name="Guest User" userId="" providerId="Windows Live" clId="Web-{9AA7407F-1738-4082-8DCE-8E005B7B3D9A}" dt="2024-10-29T03:28:27.623" v="0"/>
        <pc:sldMkLst>
          <pc:docMk/>
          <pc:sldMk cId="2027195528" sldId="267"/>
        </pc:sldMkLst>
        <pc:spChg chg="del">
          <ac:chgData name="Guest User" userId="" providerId="Windows Live" clId="Web-{9AA7407F-1738-4082-8DCE-8E005B7B3D9A}" dt="2024-10-29T03:28:27.623" v="0"/>
          <ac:spMkLst>
            <pc:docMk/>
            <pc:sldMk cId="2027195528" sldId="267"/>
            <ac:spMk id="2" creationId="{03C09000-B38E-1D41-E5A9-2640BC5AB99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2C99D-58C5-5C77-84BA-DE9E9DBEA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42C8B3-98E1-B747-A005-73B9D107A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F423A-1632-4A82-886F-2DD44D77F4A2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0E7936-5B8F-F110-2A16-75C8E3AEA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5A56A7-4B0E-9124-6A75-06A5E0BC7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47213-C40B-4F00-8E95-05DBF6D3A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341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4014FC-4797-429F-1E11-A5EFA4E15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F423A-1632-4A82-886F-2DD44D77F4A2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7D4725-C5F8-A243-8220-26A67CAB0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06E1B-2370-E16E-3B15-D738811B4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47213-C40B-4F00-8E95-05DBF6D3A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066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701906-5483-CF83-EC0D-817F8ED61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95455-6F8A-2494-4A01-2B8B102C2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9AE2E-71BF-DC28-114F-BD21602515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F423A-1632-4A82-886F-2DD44D77F4A2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983D0-2EEB-7F01-B2CC-B3927C58F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BE91B-42FA-03B0-0F1A-E42E7AD9F5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47213-C40B-4F00-8E95-05DBF6D3A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35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AB8EC98-01D7-F48F-6B31-75DDC60D8D82}"/>
              </a:ext>
            </a:extLst>
          </p:cNvPr>
          <p:cNvSpPr/>
          <p:nvPr/>
        </p:nvSpPr>
        <p:spPr>
          <a:xfrm>
            <a:off x="9470571" y="5608637"/>
            <a:ext cx="2667412" cy="917575"/>
          </a:xfrm>
          <a:custGeom>
            <a:avLst/>
            <a:gdLst>
              <a:gd name="connsiteX0" fmla="*/ 0 w 1073150"/>
              <a:gd name="connsiteY0" fmla="*/ 0 h 917575"/>
              <a:gd name="connsiteX1" fmla="*/ 1073150 w 1073150"/>
              <a:gd name="connsiteY1" fmla="*/ 0 h 917575"/>
              <a:gd name="connsiteX2" fmla="*/ 1073150 w 1073150"/>
              <a:gd name="connsiteY2" fmla="*/ 917575 h 917575"/>
              <a:gd name="connsiteX3" fmla="*/ 0 w 1073150"/>
              <a:gd name="connsiteY3" fmla="*/ 917575 h 91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3150" h="917575">
                <a:moveTo>
                  <a:pt x="0" y="0"/>
                </a:moveTo>
                <a:lnTo>
                  <a:pt x="1073150" y="0"/>
                </a:lnTo>
                <a:lnTo>
                  <a:pt x="1073150" y="917575"/>
                </a:lnTo>
                <a:lnTo>
                  <a:pt x="0" y="917575"/>
                </a:lnTo>
                <a:close/>
              </a:path>
            </a:pathLst>
          </a:custGeom>
          <a:solidFill>
            <a:schemeClr val="bg1"/>
          </a:solidFill>
          <a:ln w="317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sz="1600" b="1">
                <a:solidFill>
                  <a:schemeClr val="bg2"/>
                </a:solidFill>
                <a:latin typeface="Montserrat" panose="00000500000000000000" pitchFamily="2" charset="0"/>
              </a:rPr>
              <a:t>DRONES IN AEROCARE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FD26490-9E2D-AC02-B89F-85FBBFC56E30}"/>
              </a:ext>
            </a:extLst>
          </p:cNvPr>
          <p:cNvSpPr/>
          <p:nvPr/>
        </p:nvSpPr>
        <p:spPr>
          <a:xfrm>
            <a:off x="12115800" y="5584825"/>
            <a:ext cx="101600" cy="965200"/>
          </a:xfrm>
          <a:custGeom>
            <a:avLst/>
            <a:gdLst>
              <a:gd name="connsiteX0" fmla="*/ 0 w 101600"/>
              <a:gd name="connsiteY0" fmla="*/ 0 h 965200"/>
              <a:gd name="connsiteX1" fmla="*/ 101600 w 101600"/>
              <a:gd name="connsiteY1" fmla="*/ 0 h 965200"/>
              <a:gd name="connsiteX2" fmla="*/ 101600 w 101600"/>
              <a:gd name="connsiteY2" fmla="*/ 965200 h 965200"/>
              <a:gd name="connsiteX3" fmla="*/ 0 w 101600"/>
              <a:gd name="connsiteY3" fmla="*/ 96520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600" h="965200">
                <a:moveTo>
                  <a:pt x="0" y="0"/>
                </a:moveTo>
                <a:lnTo>
                  <a:pt x="101600" y="0"/>
                </a:lnTo>
                <a:lnTo>
                  <a:pt x="101600" y="965200"/>
                </a:lnTo>
                <a:lnTo>
                  <a:pt x="0" y="965200"/>
                </a:lnTo>
                <a:close/>
              </a:path>
            </a:pathLst>
          </a:custGeom>
          <a:solidFill>
            <a:schemeClr val="accent3"/>
          </a:solidFill>
          <a:ln w="31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2306181-B0B9-967C-2C28-BBBA5603DEC7}"/>
              </a:ext>
            </a:extLst>
          </p:cNvPr>
          <p:cNvGrpSpPr/>
          <p:nvPr/>
        </p:nvGrpSpPr>
        <p:grpSpPr>
          <a:xfrm>
            <a:off x="1355004" y="23446"/>
            <a:ext cx="10421817" cy="5662044"/>
            <a:chOff x="1255357" y="23446"/>
            <a:chExt cx="10421817" cy="566204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71286FD-B977-1FD7-3E4D-8D8D4D600508}"/>
                </a:ext>
              </a:extLst>
            </p:cNvPr>
            <p:cNvSpPr txBox="1"/>
            <p:nvPr/>
          </p:nvSpPr>
          <p:spPr>
            <a:xfrm>
              <a:off x="1255357" y="2506756"/>
              <a:ext cx="1042181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b="1">
                  <a:solidFill>
                    <a:schemeClr val="bg1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DRONES IN AEROCARE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307BFD3-9F56-FDC4-5A71-B1144BC0C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95" t="10061" r="29039" b="21197"/>
            <a:stretch>
              <a:fillRect/>
            </a:stretch>
          </p:blipFill>
          <p:spPr>
            <a:xfrm>
              <a:off x="2827212" y="23446"/>
              <a:ext cx="6467234" cy="5662044"/>
            </a:xfrm>
            <a:prstGeom prst="rect">
              <a:avLst/>
            </a:prstGeom>
          </p:spPr>
        </p:pic>
      </p:grpSp>
      <p:sp>
        <p:nvSpPr>
          <p:cNvPr id="32" name="Oval 31">
            <a:extLst>
              <a:ext uri="{FF2B5EF4-FFF2-40B4-BE49-F238E27FC236}">
                <a16:creationId xmlns:a16="http://schemas.microsoft.com/office/drawing/2014/main" id="{CE7B99A7-9AA2-51E7-D077-388F0390174C}"/>
              </a:ext>
            </a:extLst>
          </p:cNvPr>
          <p:cNvSpPr/>
          <p:nvPr/>
        </p:nvSpPr>
        <p:spPr>
          <a:xfrm>
            <a:off x="1015592" y="2361689"/>
            <a:ext cx="745232" cy="745232"/>
          </a:xfrm>
          <a:prstGeom prst="ellipse">
            <a:avLst/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C2EEA2F-F3B9-1903-768C-01AA3F833977}"/>
              </a:ext>
            </a:extLst>
          </p:cNvPr>
          <p:cNvSpPr/>
          <p:nvPr/>
        </p:nvSpPr>
        <p:spPr>
          <a:xfrm>
            <a:off x="395643" y="-795708"/>
            <a:ext cx="1591416" cy="1591416"/>
          </a:xfrm>
          <a:prstGeom prst="ellipse">
            <a:avLst/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1F35383-51F1-C466-4D92-B6ABFB175F8D}"/>
              </a:ext>
            </a:extLst>
          </p:cNvPr>
          <p:cNvSpPr/>
          <p:nvPr/>
        </p:nvSpPr>
        <p:spPr>
          <a:xfrm>
            <a:off x="8892525" y="528352"/>
            <a:ext cx="745232" cy="745232"/>
          </a:xfrm>
          <a:prstGeom prst="ellipse">
            <a:avLst/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3118D94-0361-81C1-5DA5-A6685B7ADAE7}"/>
              </a:ext>
            </a:extLst>
          </p:cNvPr>
          <p:cNvSpPr/>
          <p:nvPr/>
        </p:nvSpPr>
        <p:spPr>
          <a:xfrm>
            <a:off x="11094343" y="1866389"/>
            <a:ext cx="1735832" cy="1735832"/>
          </a:xfrm>
          <a:prstGeom prst="ellipse">
            <a:avLst/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F94DB63-948F-6B9A-D142-52E7E73FF258}"/>
              </a:ext>
            </a:extLst>
          </p:cNvPr>
          <p:cNvSpPr/>
          <p:nvPr/>
        </p:nvSpPr>
        <p:spPr>
          <a:xfrm>
            <a:off x="-458331" y="5312873"/>
            <a:ext cx="1073149" cy="1073149"/>
          </a:xfrm>
          <a:prstGeom prst="ellipse">
            <a:avLst/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95674E-148B-C587-6B08-90F8CEB2F5B1}"/>
              </a:ext>
            </a:extLst>
          </p:cNvPr>
          <p:cNvSpPr txBox="1"/>
          <p:nvPr/>
        </p:nvSpPr>
        <p:spPr>
          <a:xfrm>
            <a:off x="307910" y="4683967"/>
            <a:ext cx="4310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[ GROUP  G12~ ]</a:t>
            </a:r>
            <a:endParaRPr lang="en-IN" sz="2400" i="1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5575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1AC0D1E-14CA-390B-58BE-5850C7DD7065}"/>
              </a:ext>
            </a:extLst>
          </p:cNvPr>
          <p:cNvSpPr/>
          <p:nvPr/>
        </p:nvSpPr>
        <p:spPr>
          <a:xfrm>
            <a:off x="4836280" y="4005474"/>
            <a:ext cx="2440820" cy="2109107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schemeClr val="bg2"/>
              </a:solidFill>
              <a:latin typeface="Montserrat" panose="000005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6461E3-6A62-8E6F-A0B1-4D980974B8DC}"/>
              </a:ext>
            </a:extLst>
          </p:cNvPr>
          <p:cNvSpPr/>
          <p:nvPr/>
        </p:nvSpPr>
        <p:spPr>
          <a:xfrm>
            <a:off x="8305800" y="0"/>
            <a:ext cx="38862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E3F410-F075-6960-2DDF-1C2691653E85}"/>
              </a:ext>
            </a:extLst>
          </p:cNvPr>
          <p:cNvSpPr/>
          <p:nvPr/>
        </p:nvSpPr>
        <p:spPr>
          <a:xfrm>
            <a:off x="18760" y="4005476"/>
            <a:ext cx="2313927" cy="2109107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2413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>
              <a:latin typeface="Montserrat" panose="00000500000000000000" pitchFamily="2" charset="0"/>
            </a:endParaRPr>
          </a:p>
        </p:txBody>
      </p:sp>
      <p:pic>
        <p:nvPicPr>
          <p:cNvPr id="2050" name="Picture 2" descr="Free photo man hold drone and remote control in iceland">
            <a:extLst>
              <a:ext uri="{FF2B5EF4-FFF2-40B4-BE49-F238E27FC236}">
                <a16:creationId xmlns:a16="http://schemas.microsoft.com/office/drawing/2014/main" id="{7B0824DE-B6DB-D6F1-7B4B-C74D8E79C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7534275" y="0"/>
            <a:ext cx="3971925" cy="596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37D6C34-50E3-16BC-A0F7-A68AC1BDB750}"/>
              </a:ext>
            </a:extLst>
          </p:cNvPr>
          <p:cNvSpPr/>
          <p:nvPr/>
        </p:nvSpPr>
        <p:spPr>
          <a:xfrm>
            <a:off x="2420432" y="4005475"/>
            <a:ext cx="2332687" cy="2109107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schemeClr val="bg2"/>
              </a:solidFill>
              <a:latin typeface="Montserrat" panose="00000500000000000000" pitchFamily="2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3E5953-EA98-CAEA-B960-946358197C5D}"/>
              </a:ext>
            </a:extLst>
          </p:cNvPr>
          <p:cNvGrpSpPr/>
          <p:nvPr/>
        </p:nvGrpSpPr>
        <p:grpSpPr>
          <a:xfrm>
            <a:off x="307975" y="577513"/>
            <a:ext cx="6969125" cy="2115128"/>
            <a:chOff x="307975" y="577513"/>
            <a:chExt cx="6969125" cy="211512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CFDDD00-3868-57E4-D412-CBE4310F5C86}"/>
                </a:ext>
              </a:extLst>
            </p:cNvPr>
            <p:cNvSpPr txBox="1"/>
            <p:nvPr/>
          </p:nvSpPr>
          <p:spPr>
            <a:xfrm>
              <a:off x="307975" y="577513"/>
              <a:ext cx="60960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3600" b="1"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FINANCIAL REQUIRMENTS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629161F-4336-1408-DF55-90B99C440492}"/>
                </a:ext>
              </a:extLst>
            </p:cNvPr>
            <p:cNvSpPr txBox="1"/>
            <p:nvPr/>
          </p:nvSpPr>
          <p:spPr>
            <a:xfrm>
              <a:off x="307975" y="1402544"/>
              <a:ext cx="6969125" cy="12900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800" spc="201"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Total Estimated Seed Money: Rs. </a:t>
              </a:r>
              <a:r>
                <a:rPr lang="en-US" spc="201"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40,00,000</a:t>
              </a:r>
              <a:r>
                <a:rPr lang="en-US" sz="1800" spc="201"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-1</a:t>
              </a:r>
              <a:r>
                <a:rPr lang="en-US" spc="201"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</a:t>
              </a:r>
              <a:r>
                <a:rPr lang="en-US" sz="1800" spc="201"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,700,000</a:t>
              </a:r>
            </a:p>
            <a:p>
              <a:pPr>
                <a:lnSpc>
                  <a:spcPct val="150000"/>
                </a:lnSpc>
              </a:pPr>
              <a:endParaRPr lang="en-US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809CEEC-241D-7B55-60A4-FD129AB09831}"/>
              </a:ext>
            </a:extLst>
          </p:cNvPr>
          <p:cNvSpPr txBox="1"/>
          <p:nvPr/>
        </p:nvSpPr>
        <p:spPr>
          <a:xfrm>
            <a:off x="109045" y="4231782"/>
            <a:ext cx="25122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1 KM RADIUS</a:t>
            </a:r>
            <a:br>
              <a:rPr lang="en-US" sz="160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sz="160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1 KG  LOAD CAPACITY</a:t>
            </a:r>
            <a:endParaRPr lang="en-IN" sz="160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DFCFB5-EAEE-08F1-9D1A-00218AFC4AAD}"/>
              </a:ext>
            </a:extLst>
          </p:cNvPr>
          <p:cNvSpPr txBox="1"/>
          <p:nvPr/>
        </p:nvSpPr>
        <p:spPr>
          <a:xfrm>
            <a:off x="2363577" y="4165360"/>
            <a:ext cx="2955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5 KM RADIUS</a:t>
            </a:r>
            <a:br>
              <a:rPr lang="en-US" sz="160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sz="160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7 KG LOAD CAPACITY</a:t>
            </a:r>
            <a:br>
              <a:rPr lang="en-US" sz="160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endParaRPr lang="en-IN" sz="160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412404-82A9-83F0-C91F-31D76ABAB573}"/>
              </a:ext>
            </a:extLst>
          </p:cNvPr>
          <p:cNvSpPr/>
          <p:nvPr/>
        </p:nvSpPr>
        <p:spPr>
          <a:xfrm>
            <a:off x="7396631" y="4005473"/>
            <a:ext cx="2332687" cy="2109107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schemeClr val="bg2"/>
              </a:solidFill>
              <a:latin typeface="Montserrat" panose="000005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374528-F335-A14F-ABBA-E664F4402067}"/>
              </a:ext>
            </a:extLst>
          </p:cNvPr>
          <p:cNvSpPr txBox="1"/>
          <p:nvPr/>
        </p:nvSpPr>
        <p:spPr>
          <a:xfrm>
            <a:off x="7208006" y="3995259"/>
            <a:ext cx="2709935" cy="926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467"/>
              </a:lnSpc>
            </a:pPr>
            <a:r>
              <a:rPr lang="en-US" sz="1600" spc="111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FOR APP DEVELOPMENT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04D1FD-E681-7546-98A9-3EE7E8249FAF}"/>
              </a:ext>
            </a:extLst>
          </p:cNvPr>
          <p:cNvSpPr txBox="1"/>
          <p:nvPr/>
        </p:nvSpPr>
        <p:spPr>
          <a:xfrm>
            <a:off x="-369367" y="5042295"/>
            <a:ext cx="2813939" cy="477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467"/>
              </a:lnSpc>
            </a:pPr>
            <a:r>
              <a:rPr lang="en-US" sz="1600" spc="111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Rs.   2 LAKHS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012D97-026C-7D1F-3C8C-B37FED09CCB0}"/>
              </a:ext>
            </a:extLst>
          </p:cNvPr>
          <p:cNvSpPr txBox="1"/>
          <p:nvPr/>
        </p:nvSpPr>
        <p:spPr>
          <a:xfrm>
            <a:off x="1978075" y="5060646"/>
            <a:ext cx="2951583" cy="48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467"/>
              </a:lnSpc>
            </a:pPr>
            <a:r>
              <a:rPr lang="en-US" sz="1600" spc="111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Rs.   15 LAKHS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EBBE06-9751-5D3F-06C9-23CED1296018}"/>
              </a:ext>
            </a:extLst>
          </p:cNvPr>
          <p:cNvSpPr txBox="1"/>
          <p:nvPr/>
        </p:nvSpPr>
        <p:spPr>
          <a:xfrm>
            <a:off x="4487300" y="5051707"/>
            <a:ext cx="2951583" cy="48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467"/>
              </a:lnSpc>
            </a:pPr>
            <a:r>
              <a:rPr lang="en-US" sz="1600" spc="111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Rs.  40 LAKHS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8DA582-E3D8-4250-C837-442B5F1C7334}"/>
              </a:ext>
            </a:extLst>
          </p:cNvPr>
          <p:cNvSpPr txBox="1"/>
          <p:nvPr/>
        </p:nvSpPr>
        <p:spPr>
          <a:xfrm>
            <a:off x="6931608" y="5060026"/>
            <a:ext cx="2951583" cy="48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467"/>
              </a:lnSpc>
            </a:pPr>
            <a:r>
              <a:rPr lang="en-US" sz="1600" spc="111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Rs.  50 LAKHS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B86FB-A105-AFC2-BF58-4E7EFC9F6689}"/>
              </a:ext>
            </a:extLst>
          </p:cNvPr>
          <p:cNvSpPr txBox="1"/>
          <p:nvPr/>
        </p:nvSpPr>
        <p:spPr>
          <a:xfrm>
            <a:off x="4836236" y="3778217"/>
            <a:ext cx="2523981" cy="1033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67"/>
              </a:lnSpc>
            </a:pPr>
            <a:endParaRPr lang="en-US" sz="1600" spc="111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IN" sz="160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10 KM RADIUS</a:t>
            </a:r>
          </a:p>
          <a:p>
            <a:r>
              <a:rPr lang="en-IN" sz="160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20 KG LOAD CAPACITY</a:t>
            </a:r>
          </a:p>
        </p:txBody>
      </p:sp>
    </p:spTree>
    <p:extLst>
      <p:ext uri="{BB962C8B-B14F-4D97-AF65-F5344CB8AC3E}">
        <p14:creationId xmlns:p14="http://schemas.microsoft.com/office/powerpoint/2010/main" val="18539441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BC110C-549E-AF48-3E3B-288209258BEF}"/>
              </a:ext>
            </a:extLst>
          </p:cNvPr>
          <p:cNvSpPr/>
          <p:nvPr/>
        </p:nvSpPr>
        <p:spPr>
          <a:xfrm>
            <a:off x="0" y="0"/>
            <a:ext cx="2794000" cy="5905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1E86B0-9AB8-4236-4C4E-B4890683E47F}"/>
              </a:ext>
            </a:extLst>
          </p:cNvPr>
          <p:cNvSpPr txBox="1"/>
          <p:nvPr/>
        </p:nvSpPr>
        <p:spPr>
          <a:xfrm rot="16200000">
            <a:off x="-2350369" y="2633666"/>
            <a:ext cx="54117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spc="600">
                <a:solidFill>
                  <a:schemeClr val="bg1"/>
                </a:solidFill>
                <a:latin typeface="Montserrat" panose="00000500000000000000" pitchFamily="2" charset="0"/>
              </a:rPr>
              <a:t>DRONES IN AEROCARE 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D17481-D6ED-F3C0-A019-94C7296B1E56}"/>
              </a:ext>
            </a:extLst>
          </p:cNvPr>
          <p:cNvGrpSpPr/>
          <p:nvPr/>
        </p:nvGrpSpPr>
        <p:grpSpPr>
          <a:xfrm>
            <a:off x="5588000" y="621014"/>
            <a:ext cx="7001997" cy="1567332"/>
            <a:chOff x="5173548" y="1134622"/>
            <a:chExt cx="7001997" cy="1567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CFE2AC6-E35A-7A22-A8BE-CBBF96641F9D}"/>
                </a:ext>
              </a:extLst>
            </p:cNvPr>
            <p:cNvSpPr txBox="1"/>
            <p:nvPr/>
          </p:nvSpPr>
          <p:spPr>
            <a:xfrm>
              <a:off x="5173548" y="1134622"/>
              <a:ext cx="70019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200" b="1">
                  <a:solidFill>
                    <a:schemeClr val="bg2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TESTING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771D3D6-478D-D100-1C81-6BC2A281C4BF}"/>
                </a:ext>
              </a:extLst>
            </p:cNvPr>
            <p:cNvSpPr txBox="1"/>
            <p:nvPr/>
          </p:nvSpPr>
          <p:spPr>
            <a:xfrm>
              <a:off x="5190002" y="1825432"/>
              <a:ext cx="6608298" cy="8765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b="0" i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anose="00000500000000000000" pitchFamily="2" charset="0"/>
                </a:rPr>
                <a:t>Understanding the safety guidelines and regulations for operating drones.</a:t>
              </a: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979FAFB-6273-2FB5-58D8-8AB3811E99A6}"/>
              </a:ext>
            </a:extLst>
          </p:cNvPr>
          <p:cNvSpPr txBox="1"/>
          <p:nvPr/>
        </p:nvSpPr>
        <p:spPr>
          <a:xfrm>
            <a:off x="5588000" y="2874838"/>
            <a:ext cx="618709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38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Testing a prototype involves evaluating its effectiveness in  concepts. This process typically involves user testing, where individuals from the target audience interact with the prototype and provide feedback.</a:t>
            </a:r>
          </a:p>
          <a:p>
            <a:endParaRPr lang="en-IN" sz="280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5" name="Picture 4" descr="A yellow drone with propellers&#10;&#10;Description automatically generated">
            <a:extLst>
              <a:ext uri="{FF2B5EF4-FFF2-40B4-BE49-F238E27FC236}">
                <a16:creationId xmlns:a16="http://schemas.microsoft.com/office/drawing/2014/main" id="{C19A46F7-9843-9BE3-ED19-DC79EFC71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77" y="3042455"/>
            <a:ext cx="4526594" cy="3815545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8BD92BBB-288D-F37D-2CF2-6302363ADE92}"/>
              </a:ext>
            </a:extLst>
          </p:cNvPr>
          <p:cNvSpPr/>
          <p:nvPr/>
        </p:nvSpPr>
        <p:spPr>
          <a:xfrm>
            <a:off x="2173445" y="-213997"/>
            <a:ext cx="745232" cy="745232"/>
          </a:xfrm>
          <a:prstGeom prst="ellipse">
            <a:avLst/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0A463BE-DC45-9885-7308-7E2CBF65131D}"/>
              </a:ext>
            </a:extLst>
          </p:cNvPr>
          <p:cNvSpPr/>
          <p:nvPr/>
        </p:nvSpPr>
        <p:spPr>
          <a:xfrm>
            <a:off x="-822968" y="3154356"/>
            <a:ext cx="1066113" cy="1081742"/>
          </a:xfrm>
          <a:prstGeom prst="ellipse">
            <a:avLst/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236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79E65BE-6EDB-4EBF-C54E-67149E42CBC5}"/>
              </a:ext>
            </a:extLst>
          </p:cNvPr>
          <p:cNvSpPr/>
          <p:nvPr/>
        </p:nvSpPr>
        <p:spPr>
          <a:xfrm>
            <a:off x="0" y="0"/>
            <a:ext cx="477202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4" descr="Free photo aerial shot of a beautiful green little island in the middle of the ocean">
            <a:extLst>
              <a:ext uri="{FF2B5EF4-FFF2-40B4-BE49-F238E27FC236}">
                <a16:creationId xmlns:a16="http://schemas.microsoft.com/office/drawing/2014/main" id="{BDAE55CC-AD95-55FC-AFD4-73BB26621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13056" b="1"/>
          <a:stretch>
            <a:fillRect/>
          </a:stretch>
        </p:blipFill>
        <p:spPr bwMode="auto">
          <a:xfrm>
            <a:off x="256275" y="184150"/>
            <a:ext cx="4515750" cy="648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Photo drone quad copter flying in the skies with a high quality digital camera">
            <a:extLst>
              <a:ext uri="{FF2B5EF4-FFF2-40B4-BE49-F238E27FC236}">
                <a16:creationId xmlns:a16="http://schemas.microsoft.com/office/drawing/2014/main" id="{55B2FF73-6134-160C-70AD-BB00226D2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2" t="22546" r="-1712" b="15945"/>
          <a:stretch>
            <a:fillRect/>
          </a:stretch>
        </p:blipFill>
        <p:spPr bwMode="auto">
          <a:xfrm>
            <a:off x="4772026" y="3781425"/>
            <a:ext cx="7419974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2ED6DE5-D988-B47E-540F-35CFFF7069E4}"/>
              </a:ext>
            </a:extLst>
          </p:cNvPr>
          <p:cNvGrpSpPr/>
          <p:nvPr/>
        </p:nvGrpSpPr>
        <p:grpSpPr>
          <a:xfrm>
            <a:off x="4876314" y="883418"/>
            <a:ext cx="6800849" cy="2007338"/>
            <a:chOff x="6779725" y="1363219"/>
            <a:chExt cx="6800849" cy="200733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C32ABF7-6FE4-5299-2741-DAD3CC237DCF}"/>
                </a:ext>
              </a:extLst>
            </p:cNvPr>
            <p:cNvSpPr txBox="1"/>
            <p:nvPr/>
          </p:nvSpPr>
          <p:spPr>
            <a:xfrm>
              <a:off x="6779725" y="1363219"/>
              <a:ext cx="434340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4800" b="1">
                  <a:solidFill>
                    <a:schemeClr val="bg2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THANK YOU</a:t>
              </a:r>
              <a:endParaRPr lang="en-US" sz="4800" b="1">
                <a:solidFill>
                  <a:schemeClr val="tx1">
                    <a:lumMod val="75000"/>
                    <a:lumOff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9D813B8-FA77-7141-379C-0B610F7AB08D}"/>
                </a:ext>
              </a:extLst>
            </p:cNvPr>
            <p:cNvSpPr txBox="1"/>
            <p:nvPr/>
          </p:nvSpPr>
          <p:spPr>
            <a:xfrm>
              <a:off x="6779725" y="2909533"/>
              <a:ext cx="6800849" cy="4610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anose="00000500000000000000" pitchFamily="2" charset="0"/>
                </a:rPr>
                <a:t>WE HOPE YOU LIKE OUR PRESENTATION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34420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AB8EC98-01D7-F48F-6B31-75DDC60D8D82}"/>
              </a:ext>
            </a:extLst>
          </p:cNvPr>
          <p:cNvSpPr/>
          <p:nvPr/>
        </p:nvSpPr>
        <p:spPr>
          <a:xfrm>
            <a:off x="8014996" y="5610225"/>
            <a:ext cx="4230979" cy="917575"/>
          </a:xfrm>
          <a:custGeom>
            <a:avLst/>
            <a:gdLst>
              <a:gd name="connsiteX0" fmla="*/ 0 w 1073150"/>
              <a:gd name="connsiteY0" fmla="*/ 0 h 917575"/>
              <a:gd name="connsiteX1" fmla="*/ 1073150 w 1073150"/>
              <a:gd name="connsiteY1" fmla="*/ 0 h 917575"/>
              <a:gd name="connsiteX2" fmla="*/ 1073150 w 1073150"/>
              <a:gd name="connsiteY2" fmla="*/ 917575 h 917575"/>
              <a:gd name="connsiteX3" fmla="*/ 0 w 1073150"/>
              <a:gd name="connsiteY3" fmla="*/ 917575 h 91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3150" h="917575">
                <a:moveTo>
                  <a:pt x="0" y="0"/>
                </a:moveTo>
                <a:lnTo>
                  <a:pt x="1073150" y="0"/>
                </a:lnTo>
                <a:lnTo>
                  <a:pt x="1073150" y="917575"/>
                </a:lnTo>
                <a:lnTo>
                  <a:pt x="0" y="917575"/>
                </a:lnTo>
                <a:close/>
              </a:path>
            </a:pathLst>
          </a:custGeom>
          <a:solidFill>
            <a:schemeClr val="bg1"/>
          </a:solidFill>
          <a:ln w="317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sz="1600" b="1">
                <a:solidFill>
                  <a:schemeClr val="bg2"/>
                </a:solidFill>
                <a:latin typeface="Montserrat" panose="00000500000000000000" pitchFamily="2" charset="0"/>
              </a:rPr>
              <a:t>           DRONES IN AEROCARE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FD26490-9E2D-AC02-B89F-85FBBFC56E30}"/>
              </a:ext>
            </a:extLst>
          </p:cNvPr>
          <p:cNvSpPr/>
          <p:nvPr/>
        </p:nvSpPr>
        <p:spPr>
          <a:xfrm>
            <a:off x="12115800" y="5584825"/>
            <a:ext cx="101600" cy="965200"/>
          </a:xfrm>
          <a:custGeom>
            <a:avLst/>
            <a:gdLst>
              <a:gd name="connsiteX0" fmla="*/ 0 w 101600"/>
              <a:gd name="connsiteY0" fmla="*/ 0 h 965200"/>
              <a:gd name="connsiteX1" fmla="*/ 101600 w 101600"/>
              <a:gd name="connsiteY1" fmla="*/ 0 h 965200"/>
              <a:gd name="connsiteX2" fmla="*/ 101600 w 101600"/>
              <a:gd name="connsiteY2" fmla="*/ 965200 h 965200"/>
              <a:gd name="connsiteX3" fmla="*/ 0 w 101600"/>
              <a:gd name="connsiteY3" fmla="*/ 96520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600" h="965200">
                <a:moveTo>
                  <a:pt x="0" y="0"/>
                </a:moveTo>
                <a:lnTo>
                  <a:pt x="101600" y="0"/>
                </a:lnTo>
                <a:lnTo>
                  <a:pt x="101600" y="965200"/>
                </a:lnTo>
                <a:lnTo>
                  <a:pt x="0" y="965200"/>
                </a:lnTo>
                <a:close/>
              </a:path>
            </a:pathLst>
          </a:custGeom>
          <a:solidFill>
            <a:schemeClr val="accent3"/>
          </a:solidFill>
          <a:ln w="31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E7B99A7-9AA2-51E7-D077-388F0390174C}"/>
              </a:ext>
            </a:extLst>
          </p:cNvPr>
          <p:cNvSpPr/>
          <p:nvPr/>
        </p:nvSpPr>
        <p:spPr>
          <a:xfrm flipV="1">
            <a:off x="6059647" y="6067425"/>
            <a:ext cx="745232" cy="646330"/>
          </a:xfrm>
          <a:prstGeom prst="ellipse">
            <a:avLst/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C2EEA2F-F3B9-1903-768C-01AA3F833977}"/>
              </a:ext>
            </a:extLst>
          </p:cNvPr>
          <p:cNvSpPr/>
          <p:nvPr/>
        </p:nvSpPr>
        <p:spPr>
          <a:xfrm>
            <a:off x="121929" y="323758"/>
            <a:ext cx="1591416" cy="1591416"/>
          </a:xfrm>
          <a:prstGeom prst="ellipse">
            <a:avLst/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1F35383-51F1-C466-4D92-B6ABFB175F8D}"/>
              </a:ext>
            </a:extLst>
          </p:cNvPr>
          <p:cNvSpPr/>
          <p:nvPr/>
        </p:nvSpPr>
        <p:spPr>
          <a:xfrm>
            <a:off x="7443551" y="1139228"/>
            <a:ext cx="745232" cy="745232"/>
          </a:xfrm>
          <a:prstGeom prst="ellipse">
            <a:avLst/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3118D94-0361-81C1-5DA5-A6685B7ADAE7}"/>
              </a:ext>
            </a:extLst>
          </p:cNvPr>
          <p:cNvSpPr/>
          <p:nvPr/>
        </p:nvSpPr>
        <p:spPr>
          <a:xfrm>
            <a:off x="10701185" y="1903515"/>
            <a:ext cx="1735832" cy="1735832"/>
          </a:xfrm>
          <a:prstGeom prst="ellipse">
            <a:avLst/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F94DB63-948F-6B9A-D142-52E7E73FF258}"/>
              </a:ext>
            </a:extLst>
          </p:cNvPr>
          <p:cNvSpPr/>
          <p:nvPr/>
        </p:nvSpPr>
        <p:spPr>
          <a:xfrm>
            <a:off x="-234397" y="5928289"/>
            <a:ext cx="1073149" cy="1073149"/>
          </a:xfrm>
          <a:prstGeom prst="ellipse">
            <a:avLst/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D54A7CA-DB12-C59E-94E9-F0042FDF9594}"/>
              </a:ext>
            </a:extLst>
          </p:cNvPr>
          <p:cNvSpPr/>
          <p:nvPr/>
        </p:nvSpPr>
        <p:spPr>
          <a:xfrm>
            <a:off x="1794089" y="1803785"/>
            <a:ext cx="569168" cy="646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36305B-F588-C271-F48E-AC296F2742E0}"/>
              </a:ext>
            </a:extLst>
          </p:cNvPr>
          <p:cNvSpPr txBox="1"/>
          <p:nvPr/>
        </p:nvSpPr>
        <p:spPr>
          <a:xfrm>
            <a:off x="1912775" y="1915174"/>
            <a:ext cx="419877" cy="4001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2000"/>
              <a:t>1</a:t>
            </a:r>
            <a:endParaRPr lang="en-IN" sz="200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DBFC44B-3CC9-8354-5467-2827722B72BC}"/>
              </a:ext>
            </a:extLst>
          </p:cNvPr>
          <p:cNvSpPr/>
          <p:nvPr/>
        </p:nvSpPr>
        <p:spPr>
          <a:xfrm>
            <a:off x="1794089" y="2670806"/>
            <a:ext cx="569168" cy="646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EEBAE6-58BB-0CEE-98BC-F87127A4ACF2}"/>
              </a:ext>
            </a:extLst>
          </p:cNvPr>
          <p:cNvSpPr txBox="1"/>
          <p:nvPr/>
        </p:nvSpPr>
        <p:spPr>
          <a:xfrm>
            <a:off x="1922535" y="2809305"/>
            <a:ext cx="419877" cy="4001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2000"/>
              <a:t>2</a:t>
            </a:r>
            <a:endParaRPr lang="en-IN" sz="200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272FBF0-A5F9-DA96-F460-42540F437E47}"/>
              </a:ext>
            </a:extLst>
          </p:cNvPr>
          <p:cNvSpPr/>
          <p:nvPr/>
        </p:nvSpPr>
        <p:spPr>
          <a:xfrm>
            <a:off x="1784758" y="3546755"/>
            <a:ext cx="569168" cy="646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A330E6-6566-FD90-9C41-129DB42BF879}"/>
              </a:ext>
            </a:extLst>
          </p:cNvPr>
          <p:cNvSpPr txBox="1"/>
          <p:nvPr/>
        </p:nvSpPr>
        <p:spPr>
          <a:xfrm>
            <a:off x="1912776" y="3685254"/>
            <a:ext cx="419877" cy="4001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2000"/>
              <a:t>3</a:t>
            </a:r>
            <a:endParaRPr lang="en-IN" sz="200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0E890F2-FFE4-F02F-ED4E-8F82CA55E43D}"/>
              </a:ext>
            </a:extLst>
          </p:cNvPr>
          <p:cNvSpPr/>
          <p:nvPr/>
        </p:nvSpPr>
        <p:spPr>
          <a:xfrm>
            <a:off x="1794089" y="4423661"/>
            <a:ext cx="569168" cy="646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5D6C4E9-4159-FCA8-BFB5-7E8929F9BD24}"/>
              </a:ext>
            </a:extLst>
          </p:cNvPr>
          <p:cNvSpPr txBox="1"/>
          <p:nvPr/>
        </p:nvSpPr>
        <p:spPr>
          <a:xfrm>
            <a:off x="1912775" y="4575367"/>
            <a:ext cx="419877" cy="4001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2000"/>
              <a:t>4</a:t>
            </a:r>
            <a:endParaRPr lang="en-IN" sz="200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D1F1197-2443-CAE1-C5F0-12C1FE5C85C5}"/>
              </a:ext>
            </a:extLst>
          </p:cNvPr>
          <p:cNvSpPr/>
          <p:nvPr/>
        </p:nvSpPr>
        <p:spPr>
          <a:xfrm>
            <a:off x="6313577" y="1819904"/>
            <a:ext cx="569168" cy="646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9DEA9F-1E4F-A2CE-FF5A-90FD81202ABA}"/>
              </a:ext>
            </a:extLst>
          </p:cNvPr>
          <p:cNvSpPr txBox="1"/>
          <p:nvPr/>
        </p:nvSpPr>
        <p:spPr>
          <a:xfrm>
            <a:off x="6432263" y="1944851"/>
            <a:ext cx="419877" cy="4001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2000"/>
              <a:t>5</a:t>
            </a:r>
            <a:endParaRPr lang="en-IN" sz="2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62375C-BA03-CF50-A3F1-1AB058C4AF3E}"/>
              </a:ext>
            </a:extLst>
          </p:cNvPr>
          <p:cNvSpPr txBox="1"/>
          <p:nvPr/>
        </p:nvSpPr>
        <p:spPr>
          <a:xfrm>
            <a:off x="2444002" y="1819904"/>
            <a:ext cx="1881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ighlight>
                  <a:srgbClr val="C0C0C0"/>
                </a:highligh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K. Sai </a:t>
            </a:r>
            <a:r>
              <a:rPr lang="en-US" err="1">
                <a:highlight>
                  <a:srgbClr val="C0C0C0"/>
                </a:highligh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teja</a:t>
            </a:r>
            <a:r>
              <a:rPr lang="en-US">
                <a:highlight>
                  <a:srgbClr val="C0C0C0"/>
                </a:highligh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</a:p>
          <a:p>
            <a:r>
              <a:rPr lang="en-US">
                <a:highlight>
                  <a:srgbClr val="C0C0C0"/>
                </a:highligh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2320030333</a:t>
            </a:r>
            <a:r>
              <a:rPr lang="en-US">
                <a:highlight>
                  <a:srgbClr val="C0C0C0"/>
                </a:highlight>
              </a:rPr>
              <a:t> </a:t>
            </a:r>
            <a:endParaRPr lang="en-IN">
              <a:highlight>
                <a:srgbClr val="C0C0C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AF2CA3-03F6-B0BE-8E39-F05750DC13B4}"/>
              </a:ext>
            </a:extLst>
          </p:cNvPr>
          <p:cNvSpPr txBox="1"/>
          <p:nvPr/>
        </p:nvSpPr>
        <p:spPr>
          <a:xfrm>
            <a:off x="2444002" y="2670805"/>
            <a:ext cx="1735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ighlight>
                  <a:srgbClr val="C0C0C0"/>
                </a:highligh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S. Sandeep</a:t>
            </a:r>
          </a:p>
          <a:p>
            <a:r>
              <a:rPr lang="en-US">
                <a:highlight>
                  <a:srgbClr val="C0C0C0"/>
                </a:highligh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2320030317</a:t>
            </a:r>
            <a:endParaRPr lang="en-IN">
              <a:highlight>
                <a:srgbClr val="C0C0C0"/>
              </a:highlight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1D182-2836-31B5-79A9-49FA0A294052}"/>
              </a:ext>
            </a:extLst>
          </p:cNvPr>
          <p:cNvSpPr txBox="1"/>
          <p:nvPr/>
        </p:nvSpPr>
        <p:spPr>
          <a:xfrm>
            <a:off x="2444002" y="3540865"/>
            <a:ext cx="1601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ighlight>
                  <a:srgbClr val="C0C0C0"/>
                </a:highligh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S. Hemanth</a:t>
            </a:r>
          </a:p>
          <a:p>
            <a:r>
              <a:rPr lang="en-US">
                <a:highlight>
                  <a:srgbClr val="C0C0C0"/>
                </a:highligh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2320030462</a:t>
            </a:r>
            <a:endParaRPr lang="en-IN">
              <a:highlight>
                <a:srgbClr val="C0C0C0"/>
              </a:highlight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E9A63B-6B6E-6133-2B90-B7E360567630}"/>
              </a:ext>
            </a:extLst>
          </p:cNvPr>
          <p:cNvSpPr txBox="1"/>
          <p:nvPr/>
        </p:nvSpPr>
        <p:spPr>
          <a:xfrm>
            <a:off x="2467234" y="4454460"/>
            <a:ext cx="1610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ighlight>
                  <a:srgbClr val="C0C0C0"/>
                </a:highligh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Y. Hemanth</a:t>
            </a:r>
          </a:p>
          <a:p>
            <a:r>
              <a:rPr lang="en-US">
                <a:highlight>
                  <a:srgbClr val="C0C0C0"/>
                </a:highligh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2320030468</a:t>
            </a:r>
            <a:endParaRPr lang="en-IN">
              <a:highlight>
                <a:srgbClr val="C0C0C0"/>
              </a:highlight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ABCD1A-2867-9789-51A0-5D7FDAF1D1A0}"/>
              </a:ext>
            </a:extLst>
          </p:cNvPr>
          <p:cNvSpPr txBox="1"/>
          <p:nvPr/>
        </p:nvSpPr>
        <p:spPr>
          <a:xfrm>
            <a:off x="7114032" y="1819904"/>
            <a:ext cx="1625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ighlight>
                  <a:srgbClr val="C0C0C0"/>
                </a:highligh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G. </a:t>
            </a:r>
            <a:r>
              <a:rPr lang="en-US" err="1">
                <a:highlight>
                  <a:srgbClr val="C0C0C0"/>
                </a:highligh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Likith</a:t>
            </a:r>
            <a:endParaRPr lang="en-US">
              <a:highlight>
                <a:srgbClr val="C0C0C0"/>
              </a:highlight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>
                <a:highlight>
                  <a:srgbClr val="C0C0C0"/>
                </a:highligh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2320090069</a:t>
            </a:r>
            <a:endParaRPr lang="en-IN">
              <a:highlight>
                <a:srgbClr val="C0C0C0"/>
              </a:highlight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1955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51673B7-4D9F-5A44-1B3A-EEBEEB424DAE}"/>
              </a:ext>
            </a:extLst>
          </p:cNvPr>
          <p:cNvSpPr/>
          <p:nvPr/>
        </p:nvSpPr>
        <p:spPr>
          <a:xfrm>
            <a:off x="0" y="2416628"/>
            <a:ext cx="12192000" cy="44413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339513-03FD-C464-BAC4-9CC98842365B}"/>
              </a:ext>
            </a:extLst>
          </p:cNvPr>
          <p:cNvSpPr txBox="1"/>
          <p:nvPr/>
        </p:nvSpPr>
        <p:spPr>
          <a:xfrm>
            <a:off x="-3384718" y="851541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2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PROBLEM STATEMENT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95E1C48-AD37-7DFD-2F51-547693D59E5B}"/>
              </a:ext>
            </a:extLst>
          </p:cNvPr>
          <p:cNvSpPr/>
          <p:nvPr/>
        </p:nvSpPr>
        <p:spPr>
          <a:xfrm>
            <a:off x="-156326" y="5886926"/>
            <a:ext cx="745232" cy="745232"/>
          </a:xfrm>
          <a:prstGeom prst="ellipse">
            <a:avLst/>
          </a:prstGeom>
          <a:solidFill>
            <a:schemeClr val="bg2">
              <a:lumMod val="50000"/>
              <a:lumOff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54377E-6AFE-A6CB-992B-FAB2579ABC49}"/>
              </a:ext>
            </a:extLst>
          </p:cNvPr>
          <p:cNvSpPr/>
          <p:nvPr/>
        </p:nvSpPr>
        <p:spPr>
          <a:xfrm>
            <a:off x="-343077" y="1739743"/>
            <a:ext cx="1333826" cy="1324946"/>
          </a:xfrm>
          <a:prstGeom prst="ellipse">
            <a:avLst/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3E34497-125A-CC4F-2E36-72339E37B4CC}"/>
              </a:ext>
            </a:extLst>
          </p:cNvPr>
          <p:cNvSpPr/>
          <p:nvPr/>
        </p:nvSpPr>
        <p:spPr>
          <a:xfrm>
            <a:off x="4026760" y="3639656"/>
            <a:ext cx="1021102" cy="1009830"/>
          </a:xfrm>
          <a:prstGeom prst="ellipse">
            <a:avLst/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571FCE-976F-B584-F9CB-4CD23460C8C8}"/>
              </a:ext>
            </a:extLst>
          </p:cNvPr>
          <p:cNvSpPr txBox="1"/>
          <p:nvPr/>
        </p:nvSpPr>
        <p:spPr>
          <a:xfrm>
            <a:off x="1352550" y="3359741"/>
            <a:ext cx="10172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Utilization Of Drones In Medical Sector For Emergency Rescues</a:t>
            </a:r>
            <a:endParaRPr lang="en-IN" sz="480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2136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51673B7-4D9F-5A44-1B3A-EEBEEB424DAE}"/>
              </a:ext>
            </a:extLst>
          </p:cNvPr>
          <p:cNvSpPr/>
          <p:nvPr/>
        </p:nvSpPr>
        <p:spPr>
          <a:xfrm>
            <a:off x="0" y="2416628"/>
            <a:ext cx="12192000" cy="44413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339513-03FD-C464-BAC4-9CC98842365B}"/>
              </a:ext>
            </a:extLst>
          </p:cNvPr>
          <p:cNvSpPr txBox="1"/>
          <p:nvPr/>
        </p:nvSpPr>
        <p:spPr>
          <a:xfrm>
            <a:off x="-233871" y="-17572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IDEATE</a:t>
            </a:r>
            <a:endParaRPr lang="en-US" sz="3600" b="1">
              <a:solidFill>
                <a:schemeClr val="bg2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36954717-EF3C-7D88-282A-A909267B5AF9}"/>
              </a:ext>
            </a:extLst>
          </p:cNvPr>
          <p:cNvSpPr>
            <a:spLocks/>
          </p:cNvSpPr>
          <p:nvPr/>
        </p:nvSpPr>
        <p:spPr>
          <a:xfrm>
            <a:off x="674828" y="1032630"/>
            <a:ext cx="4276355" cy="791834"/>
          </a:xfrm>
          <a:custGeom>
            <a:avLst/>
            <a:gdLst/>
            <a:ahLst/>
            <a:cxnLst/>
            <a:rect l="l" t="t" r="r" b="b"/>
            <a:pathLst>
              <a:path w="4941937" h="943461">
                <a:moveTo>
                  <a:pt x="0" y="0"/>
                </a:moveTo>
                <a:lnTo>
                  <a:pt x="4941937" y="0"/>
                </a:lnTo>
                <a:lnTo>
                  <a:pt x="4941937" y="943460"/>
                </a:lnTo>
                <a:lnTo>
                  <a:pt x="0" y="943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4C1B5E-2739-D282-F112-38A6BD3AE2A6}"/>
              </a:ext>
            </a:extLst>
          </p:cNvPr>
          <p:cNvSpPr txBox="1">
            <a:spLocks/>
          </p:cNvSpPr>
          <p:nvPr/>
        </p:nvSpPr>
        <p:spPr>
          <a:xfrm>
            <a:off x="2002710" y="1153361"/>
            <a:ext cx="3237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1O GM</a:t>
            </a:r>
            <a:endParaRPr lang="en-IN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6" name="TextBox 5">
            <a:extLst>
              <a:ext uri="{FF2B5EF4-FFF2-40B4-BE49-F238E27FC236}">
                <a16:creationId xmlns:a16="http://schemas.microsoft.com/office/drawing/2014/main" id="{F6F40BC6-6747-108D-B03A-5D3D4D930BE9}"/>
              </a:ext>
            </a:extLst>
          </p:cNvPr>
          <p:cNvSpPr txBox="1"/>
          <p:nvPr/>
        </p:nvSpPr>
        <p:spPr>
          <a:xfrm>
            <a:off x="-343077" y="3014005"/>
            <a:ext cx="6347927" cy="22611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12470" lvl="1" indent="-356235">
              <a:lnSpc>
                <a:spcPts val="4620"/>
              </a:lnSpc>
              <a:spcBef>
                <a:spcPct val="0"/>
              </a:spcBef>
              <a:buFont typeface="Arial"/>
              <a:buChar char="•"/>
            </a:pPr>
            <a:r>
              <a:rPr lang="en-US" sz="1600" spc="26">
                <a:solidFill>
                  <a:srgbClr val="FFFFFF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 sketch of a new phishing awareness training module</a:t>
            </a:r>
          </a:p>
          <a:p>
            <a:pPr marL="712470" lvl="1" indent="-356235">
              <a:lnSpc>
                <a:spcPts val="4620"/>
              </a:lnSpc>
              <a:spcBef>
                <a:spcPct val="0"/>
              </a:spcBef>
              <a:buFont typeface="Arial"/>
              <a:buChar char="•"/>
            </a:pPr>
            <a:r>
              <a:rPr lang="en-US" sz="1600" spc="26">
                <a:solidFill>
                  <a:srgbClr val="FFFFFF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 paper prototype for our solution</a:t>
            </a:r>
          </a:p>
          <a:p>
            <a:pPr marL="712470" lvl="1" indent="-356235">
              <a:lnSpc>
                <a:spcPts val="4620"/>
              </a:lnSpc>
              <a:spcBef>
                <a:spcPct val="0"/>
              </a:spcBef>
              <a:buFont typeface="Arial"/>
              <a:buChar char="•"/>
            </a:pPr>
            <a:r>
              <a:rPr lang="en-US" sz="1600" spc="26">
                <a:solidFill>
                  <a:srgbClr val="FFFFFF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 role-playing scenario for individual team members</a:t>
            </a:r>
          </a:p>
          <a:p>
            <a:pPr>
              <a:lnSpc>
                <a:spcPts val="4620"/>
              </a:lnSpc>
              <a:spcBef>
                <a:spcPct val="0"/>
              </a:spcBef>
            </a:pPr>
            <a:endParaRPr lang="en-US" sz="1600" spc="26">
              <a:solidFill>
                <a:srgbClr val="FFFFFF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95E1C48-AD37-7DFD-2F51-547693D59E5B}"/>
              </a:ext>
            </a:extLst>
          </p:cNvPr>
          <p:cNvSpPr/>
          <p:nvPr/>
        </p:nvSpPr>
        <p:spPr>
          <a:xfrm>
            <a:off x="-156326" y="5886926"/>
            <a:ext cx="745232" cy="745232"/>
          </a:xfrm>
          <a:prstGeom prst="ellipse">
            <a:avLst/>
          </a:prstGeom>
          <a:solidFill>
            <a:schemeClr val="bg2">
              <a:lumMod val="50000"/>
              <a:lumOff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54377E-6AFE-A6CB-992B-FAB2579ABC49}"/>
              </a:ext>
            </a:extLst>
          </p:cNvPr>
          <p:cNvSpPr/>
          <p:nvPr/>
        </p:nvSpPr>
        <p:spPr>
          <a:xfrm>
            <a:off x="-343077" y="1739743"/>
            <a:ext cx="1333826" cy="1324946"/>
          </a:xfrm>
          <a:prstGeom prst="ellipse">
            <a:avLst/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3E34497-125A-CC4F-2E36-72339E37B4CC}"/>
              </a:ext>
            </a:extLst>
          </p:cNvPr>
          <p:cNvSpPr/>
          <p:nvPr/>
        </p:nvSpPr>
        <p:spPr>
          <a:xfrm>
            <a:off x="4026760" y="3639656"/>
            <a:ext cx="1021102" cy="1009830"/>
          </a:xfrm>
          <a:prstGeom prst="ellipse">
            <a:avLst/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B8672C0C-F645-C1F2-ED2D-909F17205B91}"/>
              </a:ext>
            </a:extLst>
          </p:cNvPr>
          <p:cNvSpPr txBox="1"/>
          <p:nvPr/>
        </p:nvSpPr>
        <p:spPr>
          <a:xfrm>
            <a:off x="5705839" y="2266804"/>
            <a:ext cx="6347928" cy="52106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12470" lvl="1" indent="-356235">
              <a:lnSpc>
                <a:spcPts val="4620"/>
              </a:lnSpc>
              <a:buFont typeface="Arial"/>
              <a:buChar char="•"/>
            </a:pPr>
            <a:r>
              <a:rPr lang="en-US" sz="1600" spc="26">
                <a:solidFill>
                  <a:srgbClr val="FFFFFF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Interactive flowcharts: These flowcharts can be used to map out the user's journey through a  solution, allowing users to see how the different steps would work together.</a:t>
            </a:r>
          </a:p>
          <a:p>
            <a:pPr marL="712470" lvl="1" indent="-356235">
              <a:lnSpc>
                <a:spcPts val="4620"/>
              </a:lnSpc>
              <a:buFont typeface="Arial"/>
              <a:buChar char="•"/>
            </a:pPr>
            <a:r>
              <a:rPr lang="en-US" sz="1600" spc="26">
                <a:solidFill>
                  <a:srgbClr val="FFFFFF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Prototypes in PowerPoint or Keynote: These prototypes can be used to create a more polished presentation of the solution, allowing users to see how it would look and feel.</a:t>
            </a:r>
          </a:p>
          <a:p>
            <a:pPr>
              <a:lnSpc>
                <a:spcPts val="4620"/>
              </a:lnSpc>
              <a:spcBef>
                <a:spcPct val="0"/>
              </a:spcBef>
            </a:pPr>
            <a:endParaRPr lang="en-US" sz="1600" spc="26">
              <a:solidFill>
                <a:srgbClr val="FFFFFF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9" name="Freeform 2">
            <a:extLst>
              <a:ext uri="{FF2B5EF4-FFF2-40B4-BE49-F238E27FC236}">
                <a16:creationId xmlns:a16="http://schemas.microsoft.com/office/drawing/2014/main" id="{7F8CAF8F-D3A8-359B-130B-B92E492FF950}"/>
              </a:ext>
            </a:extLst>
          </p:cNvPr>
          <p:cNvSpPr/>
          <p:nvPr/>
        </p:nvSpPr>
        <p:spPr>
          <a:xfrm>
            <a:off x="6870353" y="1032630"/>
            <a:ext cx="4276355" cy="819105"/>
          </a:xfrm>
          <a:custGeom>
            <a:avLst/>
            <a:gdLst/>
            <a:ahLst/>
            <a:cxnLst/>
            <a:rect l="l" t="t" r="r" b="b"/>
            <a:pathLst>
              <a:path w="4941937" h="943461">
                <a:moveTo>
                  <a:pt x="0" y="0"/>
                </a:moveTo>
                <a:lnTo>
                  <a:pt x="4941937" y="0"/>
                </a:lnTo>
                <a:lnTo>
                  <a:pt x="4941937" y="943460"/>
                </a:lnTo>
                <a:lnTo>
                  <a:pt x="0" y="943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F9555A-DBC9-68FB-8C94-B74D4F6E516E}"/>
              </a:ext>
            </a:extLst>
          </p:cNvPr>
          <p:cNvSpPr txBox="1"/>
          <p:nvPr/>
        </p:nvSpPr>
        <p:spPr>
          <a:xfrm>
            <a:off x="7982622" y="1176617"/>
            <a:ext cx="3237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1OO  GM</a:t>
            </a:r>
            <a:endParaRPr lang="en-IN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2650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6461E3-6A62-8E6F-A0B1-4D980974B8DC}"/>
              </a:ext>
            </a:extLst>
          </p:cNvPr>
          <p:cNvSpPr/>
          <p:nvPr/>
        </p:nvSpPr>
        <p:spPr>
          <a:xfrm>
            <a:off x="8305800" y="0"/>
            <a:ext cx="38862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Free photo man hold drone and remote control in iceland">
            <a:extLst>
              <a:ext uri="{FF2B5EF4-FFF2-40B4-BE49-F238E27FC236}">
                <a16:creationId xmlns:a16="http://schemas.microsoft.com/office/drawing/2014/main" id="{7B0824DE-B6DB-D6F1-7B4B-C74D8E79C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7534275" y="0"/>
            <a:ext cx="3971925" cy="596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F0A80F7-7867-26C3-E360-656B4CD3C3F3}"/>
              </a:ext>
            </a:extLst>
          </p:cNvPr>
          <p:cNvSpPr txBox="1"/>
          <p:nvPr/>
        </p:nvSpPr>
        <p:spPr>
          <a:xfrm>
            <a:off x="140024" y="-65315"/>
            <a:ext cx="34149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>
                <a:solidFill>
                  <a:schemeClr val="bg2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IDEAS</a:t>
            </a:r>
            <a:endParaRPr lang="en-IN" sz="6000">
              <a:solidFill>
                <a:schemeClr val="bg2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60F7BF-128F-A68C-726F-A62F82990922}"/>
              </a:ext>
            </a:extLst>
          </p:cNvPr>
          <p:cNvSpPr txBox="1"/>
          <p:nvPr/>
        </p:nvSpPr>
        <p:spPr>
          <a:xfrm>
            <a:off x="817349" y="3717900"/>
            <a:ext cx="21459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MOBILE BLOOD BANKS</a:t>
            </a:r>
            <a:endParaRPr lang="en-IN" sz="320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686B05-1337-D7C6-D649-DF13ABB52A48}"/>
              </a:ext>
            </a:extLst>
          </p:cNvPr>
          <p:cNvSpPr/>
          <p:nvPr/>
        </p:nvSpPr>
        <p:spPr>
          <a:xfrm>
            <a:off x="140024" y="1226564"/>
            <a:ext cx="7394251" cy="1478894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schemeClr val="bg2"/>
              </a:solidFill>
              <a:latin typeface="Montserrat" panose="00000500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356651-5769-05A5-919D-828391AF28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73184" y="2870533"/>
            <a:ext cx="7875036" cy="1569660"/>
          </a:xfrm>
          <a:prstGeom prst="rect">
            <a:avLst/>
          </a:prstGeom>
          <a:noFill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7F86DE6-756C-AA2F-AE83-03B3C73EED55}"/>
              </a:ext>
            </a:extLst>
          </p:cNvPr>
          <p:cNvSpPr/>
          <p:nvPr/>
        </p:nvSpPr>
        <p:spPr>
          <a:xfrm>
            <a:off x="194393" y="4632387"/>
            <a:ext cx="7339882" cy="1569661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DFEE74-A8DC-EB2A-9F6E-5E0FF7CABDE4}"/>
              </a:ext>
            </a:extLst>
          </p:cNvPr>
          <p:cNvSpPr txBox="1"/>
          <p:nvPr/>
        </p:nvSpPr>
        <p:spPr>
          <a:xfrm>
            <a:off x="133343" y="1300053"/>
            <a:ext cx="74545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EMERGENCY RESPONSES: Equipping drones with first aid kits and defibrillators enables rapid response in emergencies, reaching accident sites or remote locations quickly, providing immediate medical assistance.</a:t>
            </a:r>
          </a:p>
          <a:p>
            <a:endParaRPr lang="en-US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IN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F14E1E-6D6E-B7C3-AFBE-6DDD7AD0A18A}"/>
              </a:ext>
            </a:extLst>
          </p:cNvPr>
          <p:cNvSpPr txBox="1"/>
          <p:nvPr/>
        </p:nvSpPr>
        <p:spPr>
          <a:xfrm>
            <a:off x="163485" y="3041073"/>
            <a:ext cx="73942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MEDICAL DELIVERY SUPPLIES: Drones swiftly transport critical medical supplies, including vaccines, blood samples, and organs, to remote or inaccessible areas during emergencies, ensuring timely healthcare access.</a:t>
            </a:r>
          </a:p>
          <a:p>
            <a:endParaRPr lang="en-US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IN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378EA3-3570-E4CB-0D7A-89AC185A3B4D}"/>
              </a:ext>
            </a:extLst>
          </p:cNvPr>
          <p:cNvSpPr txBox="1"/>
          <p:nvPr/>
        </p:nvSpPr>
        <p:spPr>
          <a:xfrm>
            <a:off x="194393" y="4728850"/>
            <a:ext cx="73324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MEDICAL SAMPLE TRANSPORT: Drones expedite safe transport of medical samples between facilities, minimizing transportation time and contamination risks, ensuring quicker analysis for improved healthcare efficiency.</a:t>
            </a:r>
          </a:p>
          <a:p>
            <a:endParaRPr lang="en-US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IN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2198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729DBF-659F-1D26-3584-47C2D08CC0B3}"/>
              </a:ext>
            </a:extLst>
          </p:cNvPr>
          <p:cNvSpPr/>
          <p:nvPr/>
        </p:nvSpPr>
        <p:spPr>
          <a:xfrm>
            <a:off x="0" y="2407296"/>
            <a:ext cx="6946900" cy="4450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6C71427-5F66-A659-6A64-0D9CD7C6D01E}"/>
              </a:ext>
            </a:extLst>
          </p:cNvPr>
          <p:cNvSpPr/>
          <p:nvPr/>
        </p:nvSpPr>
        <p:spPr>
          <a:xfrm>
            <a:off x="5803900" y="2407298"/>
            <a:ext cx="6388100" cy="4450702"/>
          </a:xfrm>
          <a:custGeom>
            <a:avLst/>
            <a:gdLst>
              <a:gd name="connsiteX0" fmla="*/ 660416 w 6388100"/>
              <a:gd name="connsiteY0" fmla="*/ 0 h 3759200"/>
              <a:gd name="connsiteX1" fmla="*/ 6388100 w 6388100"/>
              <a:gd name="connsiteY1" fmla="*/ 0 h 3759200"/>
              <a:gd name="connsiteX2" fmla="*/ 6388100 w 6388100"/>
              <a:gd name="connsiteY2" fmla="*/ 3759200 h 3759200"/>
              <a:gd name="connsiteX3" fmla="*/ 0 w 6388100"/>
              <a:gd name="connsiteY3" fmla="*/ 3759200 h 3759200"/>
              <a:gd name="connsiteX4" fmla="*/ 660416 w 6388100"/>
              <a:gd name="connsiteY4" fmla="*/ 0 h 375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88100" h="3759200">
                <a:moveTo>
                  <a:pt x="660416" y="0"/>
                </a:moveTo>
                <a:lnTo>
                  <a:pt x="6388100" y="0"/>
                </a:lnTo>
                <a:lnTo>
                  <a:pt x="6388100" y="3759200"/>
                </a:lnTo>
                <a:lnTo>
                  <a:pt x="0" y="3759200"/>
                </a:lnTo>
                <a:lnTo>
                  <a:pt x="66041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CB86E3-FFCB-5BAE-8FAB-AF2113C0314F}"/>
              </a:ext>
            </a:extLst>
          </p:cNvPr>
          <p:cNvSpPr txBox="1"/>
          <p:nvPr/>
        </p:nvSpPr>
        <p:spPr>
          <a:xfrm>
            <a:off x="646922" y="749853"/>
            <a:ext cx="57258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USER FEEDBACK</a:t>
            </a:r>
            <a:endParaRPr lang="en-IN" sz="440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02AE07-F8EA-8B95-9471-E5BB26401128}"/>
              </a:ext>
            </a:extLst>
          </p:cNvPr>
          <p:cNvSpPr txBox="1"/>
          <p:nvPr/>
        </p:nvSpPr>
        <p:spPr>
          <a:xfrm>
            <a:off x="177282" y="2920801"/>
            <a:ext cx="5545494" cy="29556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sz="2000" spc="26">
                <a:solidFill>
                  <a:srgbClr val="FFFFFF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Gathering user feedback on a rough prototype of our medical drone is crucial to identify potential issues, improve the user experience, and ensure the technology</a:t>
            </a:r>
          </a:p>
        </p:txBody>
      </p:sp>
      <p:pic>
        <p:nvPicPr>
          <p:cNvPr id="13" name="Picture 12" descr="A yellow drone with propellers&#10;&#10;Description automatically generated">
            <a:extLst>
              <a:ext uri="{FF2B5EF4-FFF2-40B4-BE49-F238E27FC236}">
                <a16:creationId xmlns:a16="http://schemas.microsoft.com/office/drawing/2014/main" id="{B9311F91-9AA8-6EF3-EB16-AAB35AD60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593" y="2228404"/>
            <a:ext cx="5652407" cy="40767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1DEEA725-22C3-4897-A1DA-E6E58245FE98}"/>
              </a:ext>
            </a:extLst>
          </p:cNvPr>
          <p:cNvSpPr/>
          <p:nvPr/>
        </p:nvSpPr>
        <p:spPr>
          <a:xfrm>
            <a:off x="-186432" y="2249568"/>
            <a:ext cx="745232" cy="745232"/>
          </a:xfrm>
          <a:prstGeom prst="ellipse">
            <a:avLst/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6CCC66-9C7D-59D7-5075-036F60A995C0}"/>
              </a:ext>
            </a:extLst>
          </p:cNvPr>
          <p:cNvSpPr/>
          <p:nvPr/>
        </p:nvSpPr>
        <p:spPr>
          <a:xfrm>
            <a:off x="3720063" y="6051802"/>
            <a:ext cx="1374711" cy="1296955"/>
          </a:xfrm>
          <a:prstGeom prst="ellipse">
            <a:avLst/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BFE124-85F2-5802-3911-19A5CF3EFBC2}"/>
              </a:ext>
            </a:extLst>
          </p:cNvPr>
          <p:cNvSpPr/>
          <p:nvPr/>
        </p:nvSpPr>
        <p:spPr>
          <a:xfrm>
            <a:off x="2136929" y="3666144"/>
            <a:ext cx="1044421" cy="1045816"/>
          </a:xfrm>
          <a:prstGeom prst="ellipse">
            <a:avLst/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180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ADC718-6339-1F98-163B-D4138F454D25}"/>
              </a:ext>
            </a:extLst>
          </p:cNvPr>
          <p:cNvSpPr txBox="1"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LEAN CANVAS MODEL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B66786A-4128-2E9C-1639-72E2AF285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893085"/>
              </p:ext>
            </p:extLst>
          </p:nvPr>
        </p:nvGraphicFramePr>
        <p:xfrm>
          <a:off x="0" y="1574310"/>
          <a:ext cx="12191998" cy="5283689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2081818">
                  <a:extLst>
                    <a:ext uri="{9D8B030D-6E8A-4147-A177-3AD203B41FA5}">
                      <a16:colId xmlns:a16="http://schemas.microsoft.com/office/drawing/2014/main" val="1255438826"/>
                    </a:ext>
                  </a:extLst>
                </a:gridCol>
                <a:gridCol w="1278686">
                  <a:extLst>
                    <a:ext uri="{9D8B030D-6E8A-4147-A177-3AD203B41FA5}">
                      <a16:colId xmlns:a16="http://schemas.microsoft.com/office/drawing/2014/main" val="2972904063"/>
                    </a:ext>
                  </a:extLst>
                </a:gridCol>
                <a:gridCol w="1150577">
                  <a:extLst>
                    <a:ext uri="{9D8B030D-6E8A-4147-A177-3AD203B41FA5}">
                      <a16:colId xmlns:a16="http://schemas.microsoft.com/office/drawing/2014/main" val="1487953693"/>
                    </a:ext>
                  </a:extLst>
                </a:gridCol>
                <a:gridCol w="749616">
                  <a:extLst>
                    <a:ext uri="{9D8B030D-6E8A-4147-A177-3AD203B41FA5}">
                      <a16:colId xmlns:a16="http://schemas.microsoft.com/office/drawing/2014/main" val="2987339096"/>
                    </a:ext>
                  </a:extLst>
                </a:gridCol>
                <a:gridCol w="749616">
                  <a:extLst>
                    <a:ext uri="{9D8B030D-6E8A-4147-A177-3AD203B41FA5}">
                      <a16:colId xmlns:a16="http://schemas.microsoft.com/office/drawing/2014/main" val="1415035445"/>
                    </a:ext>
                  </a:extLst>
                </a:gridCol>
                <a:gridCol w="703130">
                  <a:extLst>
                    <a:ext uri="{9D8B030D-6E8A-4147-A177-3AD203B41FA5}">
                      <a16:colId xmlns:a16="http://schemas.microsoft.com/office/drawing/2014/main" val="2796027591"/>
                    </a:ext>
                  </a:extLst>
                </a:gridCol>
                <a:gridCol w="222961">
                  <a:extLst>
                    <a:ext uri="{9D8B030D-6E8A-4147-A177-3AD203B41FA5}">
                      <a16:colId xmlns:a16="http://schemas.microsoft.com/office/drawing/2014/main" val="1087215830"/>
                    </a:ext>
                  </a:extLst>
                </a:gridCol>
                <a:gridCol w="2132078">
                  <a:extLst>
                    <a:ext uri="{9D8B030D-6E8A-4147-A177-3AD203B41FA5}">
                      <a16:colId xmlns:a16="http://schemas.microsoft.com/office/drawing/2014/main" val="3095528110"/>
                    </a:ext>
                  </a:extLst>
                </a:gridCol>
                <a:gridCol w="838432">
                  <a:extLst>
                    <a:ext uri="{9D8B030D-6E8A-4147-A177-3AD203B41FA5}">
                      <a16:colId xmlns:a16="http://schemas.microsoft.com/office/drawing/2014/main" val="1157158511"/>
                    </a:ext>
                  </a:extLst>
                </a:gridCol>
                <a:gridCol w="927037">
                  <a:extLst>
                    <a:ext uri="{9D8B030D-6E8A-4147-A177-3AD203B41FA5}">
                      <a16:colId xmlns:a16="http://schemas.microsoft.com/office/drawing/2014/main" val="1228124962"/>
                    </a:ext>
                  </a:extLst>
                </a:gridCol>
                <a:gridCol w="407059">
                  <a:extLst>
                    <a:ext uri="{9D8B030D-6E8A-4147-A177-3AD203B41FA5}">
                      <a16:colId xmlns:a16="http://schemas.microsoft.com/office/drawing/2014/main" val="1806816781"/>
                    </a:ext>
                  </a:extLst>
                </a:gridCol>
                <a:gridCol w="950988">
                  <a:extLst>
                    <a:ext uri="{9D8B030D-6E8A-4147-A177-3AD203B41FA5}">
                      <a16:colId xmlns:a16="http://schemas.microsoft.com/office/drawing/2014/main" val="2815822472"/>
                    </a:ext>
                  </a:extLst>
                </a:gridCol>
              </a:tblGrid>
              <a:tr h="342640">
                <a:tc>
                  <a:txBody>
                    <a:bodyPr/>
                    <a:lstStyle/>
                    <a:p>
                      <a:r>
                        <a:rPr lang="en-GB" sz="1000" b="0" cap="none" spc="6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IN" sz="1000" b="0" cap="none" spc="6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MS Mincho" panose="020B0400000000000000" pitchFamily="49" charset="-128"/>
                        <a:cs typeface="Arial" panose="020B0604020202020204" pitchFamily="34" charset="0"/>
                      </a:endParaRPr>
                    </a:p>
                  </a:txBody>
                  <a:tcPr marL="17227" marR="4740" marT="36625" marB="36917" anchor="ctr"/>
                </a:tc>
                <a:tc>
                  <a:txBody>
                    <a:bodyPr/>
                    <a:lstStyle/>
                    <a:p>
                      <a:r>
                        <a:rPr lang="en-GB" sz="1000" b="0" cap="none" spc="6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IN" sz="1000" b="0" cap="none" spc="6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MS Mincho" panose="020B0400000000000000" pitchFamily="49" charset="-128"/>
                        <a:cs typeface="Arial" panose="020B0604020202020204" pitchFamily="34" charset="0"/>
                      </a:endParaRPr>
                    </a:p>
                  </a:txBody>
                  <a:tcPr marL="17227" marR="4740" marT="36625" marB="36917" anchor="ctr"/>
                </a:tc>
                <a:tc gridSpan="5">
                  <a:txBody>
                    <a:bodyPr/>
                    <a:lstStyle/>
                    <a:p>
                      <a:r>
                        <a:rPr lang="en-GB" sz="1000" b="0" cap="none" spc="60">
                          <a:solidFill>
                            <a:schemeClr val="bg1"/>
                          </a:solidFill>
                          <a:effectLst/>
                        </a:rPr>
                        <a:t>Designed for:</a:t>
                      </a:r>
                      <a:endParaRPr lang="en-IN" sz="1000" b="0" cap="none" spc="6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MS Mincho" panose="020B0400000000000000" pitchFamily="49" charset="-128"/>
                        <a:cs typeface="Arial" panose="020B0604020202020204" pitchFamily="34" charset="0"/>
                      </a:endParaRPr>
                    </a:p>
                  </a:txBody>
                  <a:tcPr marL="17227" marR="4740" marT="36625" marB="36917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b="0" cap="none" spc="60">
                          <a:solidFill>
                            <a:schemeClr val="bg1"/>
                          </a:solidFill>
                          <a:effectLst/>
                        </a:rPr>
                        <a:t>Designed by:</a:t>
                      </a:r>
                      <a:endParaRPr lang="en-IN" sz="1000" b="0" cap="none" spc="6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MS Mincho" panose="020B0400000000000000" pitchFamily="49" charset="-128"/>
                        <a:cs typeface="Arial" panose="020B0604020202020204" pitchFamily="34" charset="0"/>
                      </a:endParaRPr>
                    </a:p>
                  </a:txBody>
                  <a:tcPr marL="17227" marR="4740" marT="36625" marB="36917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b="0" cap="none" spc="60">
                          <a:solidFill>
                            <a:schemeClr val="bg1"/>
                          </a:solidFill>
                          <a:effectLst/>
                        </a:rPr>
                        <a:t>Date:</a:t>
                      </a:r>
                      <a:endParaRPr lang="en-IN" sz="1000" b="0" cap="none" spc="6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MS Mincho" panose="020B0400000000000000" pitchFamily="49" charset="-128"/>
                        <a:cs typeface="Arial" panose="020B0604020202020204" pitchFamily="34" charset="0"/>
                      </a:endParaRPr>
                    </a:p>
                  </a:txBody>
                  <a:tcPr marL="17227" marR="4740" marT="36625" marB="36917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b="0" cap="none" spc="60">
                          <a:solidFill>
                            <a:schemeClr val="bg1"/>
                          </a:solidFill>
                          <a:effectLst/>
                        </a:rPr>
                        <a:t>Version:</a:t>
                      </a:r>
                      <a:endParaRPr lang="en-IN" sz="1000" b="0" cap="none" spc="6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MS Mincho" panose="020B0400000000000000" pitchFamily="49" charset="-128"/>
                        <a:cs typeface="Arial" panose="020B0604020202020204" pitchFamily="34" charset="0"/>
                      </a:endParaRPr>
                    </a:p>
                  </a:txBody>
                  <a:tcPr marL="17227" marR="4740" marT="36625" marB="36917" anchor="ctr"/>
                </a:tc>
                <a:extLst>
                  <a:ext uri="{0D108BD9-81ED-4DB2-BD59-A6C34878D82A}">
                    <a16:rowId xmlns:a16="http://schemas.microsoft.com/office/drawing/2014/main" val="2457027864"/>
                  </a:ext>
                </a:extLst>
              </a:tr>
              <a:tr h="324250">
                <a:tc gridSpan="2">
                  <a:txBody>
                    <a:bodyPr/>
                    <a:lstStyle/>
                    <a:p>
                      <a:r>
                        <a:rPr lang="en-GB" sz="900" b="1" cap="none" spc="0">
                          <a:solidFill>
                            <a:schemeClr val="tx1"/>
                          </a:solidFill>
                          <a:effectLst/>
                        </a:rPr>
                        <a:t>Lean Canvas</a:t>
                      </a:r>
                      <a:endParaRPr lang="en-IN" sz="900" b="1" cap="none" spc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B0400000000000000" pitchFamily="49" charset="-128"/>
                        <a:cs typeface="Arial" panose="020B0604020202020204" pitchFamily="34" charset="0"/>
                      </a:endParaRPr>
                    </a:p>
                  </a:txBody>
                  <a:tcPr marL="17227" marR="4740" marT="36625" marB="36917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MEDICAL SUPPLY </a:t>
                      </a:r>
                      <a:endParaRPr lang="en-IN" sz="900" cap="none" spc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B0400000000000000" pitchFamily="49" charset="-128"/>
                        <a:cs typeface="Arial" panose="020B0604020202020204" pitchFamily="34" charset="0"/>
                      </a:endParaRPr>
                    </a:p>
                  </a:txBody>
                  <a:tcPr marL="17227" marR="4740" marT="36625" marB="36917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900" cap="none" spc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B0400000000000000" pitchFamily="49" charset="-128"/>
                        <a:cs typeface="Arial" panose="020B0604020202020204" pitchFamily="34" charset="0"/>
                      </a:endParaRPr>
                    </a:p>
                  </a:txBody>
                  <a:tcPr marL="17227" marR="4740" marT="36625" marB="36917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SAI TEJA CHOWDARY</a:t>
                      </a:r>
                      <a:endParaRPr lang="en-IN" sz="900" cap="none" spc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B0400000000000000" pitchFamily="49" charset="-128"/>
                        <a:cs typeface="Arial" panose="020B0604020202020204" pitchFamily="34" charset="0"/>
                      </a:endParaRPr>
                    </a:p>
                  </a:txBody>
                  <a:tcPr marL="17227" marR="4740" marT="36625" marB="36917" anchor="ctr"/>
                </a:tc>
                <a:tc>
                  <a:txBody>
                    <a:bodyPr/>
                    <a:lstStyle/>
                    <a:p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900" cap="none" spc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B0400000000000000" pitchFamily="49" charset="-128"/>
                        <a:cs typeface="Arial" panose="020B0604020202020204" pitchFamily="34" charset="0"/>
                      </a:endParaRPr>
                    </a:p>
                  </a:txBody>
                  <a:tcPr marL="17227" marR="4740" marT="36625" marB="36917" anchor="ctr"/>
                </a:tc>
                <a:tc>
                  <a:txBody>
                    <a:bodyPr/>
                    <a:lstStyle/>
                    <a:p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5/12/2023</a:t>
                      </a:r>
                      <a:endParaRPr lang="en-IN" sz="900" cap="none" spc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B0400000000000000" pitchFamily="49" charset="-128"/>
                        <a:cs typeface="Arial" panose="020B0604020202020204" pitchFamily="34" charset="0"/>
                      </a:endParaRPr>
                    </a:p>
                  </a:txBody>
                  <a:tcPr marL="17227" marR="4740" marT="36625" marB="36917" anchor="ctr"/>
                </a:tc>
                <a:tc>
                  <a:txBody>
                    <a:bodyPr/>
                    <a:lstStyle/>
                    <a:p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900" cap="none" spc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B0400000000000000" pitchFamily="49" charset="-128"/>
                        <a:cs typeface="Arial" panose="020B0604020202020204" pitchFamily="34" charset="0"/>
                      </a:endParaRPr>
                    </a:p>
                  </a:txBody>
                  <a:tcPr marL="17227" marR="4740" marT="36625" marB="36917" anchor="ctr"/>
                </a:tc>
                <a:tc>
                  <a:txBody>
                    <a:bodyPr/>
                    <a:lstStyle/>
                    <a:p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900" cap="none" spc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B0400000000000000" pitchFamily="49" charset="-128"/>
                        <a:cs typeface="Arial" panose="020B0604020202020204" pitchFamily="34" charset="0"/>
                      </a:endParaRPr>
                    </a:p>
                  </a:txBody>
                  <a:tcPr marL="17227" marR="4740" marT="36625" marB="36917" anchor="ctr"/>
                </a:tc>
                <a:extLst>
                  <a:ext uri="{0D108BD9-81ED-4DB2-BD59-A6C34878D82A}">
                    <a16:rowId xmlns:a16="http://schemas.microsoft.com/office/drawing/2014/main" val="1057038172"/>
                  </a:ext>
                </a:extLst>
              </a:tr>
              <a:tr h="324250">
                <a:tc>
                  <a:txBody>
                    <a:bodyPr/>
                    <a:lstStyle/>
                    <a:p>
                      <a:r>
                        <a:rPr lang="en-GB" sz="900" b="1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900" b="1" cap="none" spc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B0400000000000000" pitchFamily="49" charset="-128"/>
                        <a:cs typeface="Arial" panose="020B0604020202020204" pitchFamily="34" charset="0"/>
                      </a:endParaRPr>
                    </a:p>
                  </a:txBody>
                  <a:tcPr marL="17227" marR="4740" marT="36625" marB="36917" anchor="ctr"/>
                </a:tc>
                <a:tc>
                  <a:txBody>
                    <a:bodyPr/>
                    <a:lstStyle/>
                    <a:p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900" cap="none" spc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B0400000000000000" pitchFamily="49" charset="-128"/>
                        <a:cs typeface="Arial" panose="020B0604020202020204" pitchFamily="34" charset="0"/>
                      </a:endParaRPr>
                    </a:p>
                  </a:txBody>
                  <a:tcPr marL="17227" marR="4740" marT="36625" marB="36917" anchor="ctr"/>
                </a:tc>
                <a:tc gridSpan="5">
                  <a:txBody>
                    <a:bodyPr/>
                    <a:lstStyle/>
                    <a:p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900" cap="none" spc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B0400000000000000" pitchFamily="49" charset="-128"/>
                        <a:cs typeface="Arial" panose="020B0604020202020204" pitchFamily="34" charset="0"/>
                      </a:endParaRPr>
                    </a:p>
                  </a:txBody>
                  <a:tcPr marL="17227" marR="4740" marT="36625" marB="36917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900" cap="none" spc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B0400000000000000" pitchFamily="49" charset="-128"/>
                        <a:cs typeface="Arial" panose="020B0604020202020204" pitchFamily="34" charset="0"/>
                      </a:endParaRPr>
                    </a:p>
                  </a:txBody>
                  <a:tcPr marL="17227" marR="4740" marT="36625" marB="36917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900" cap="none" spc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B0400000000000000" pitchFamily="49" charset="-128"/>
                        <a:cs typeface="Arial" panose="020B0604020202020204" pitchFamily="34" charset="0"/>
                      </a:endParaRPr>
                    </a:p>
                  </a:txBody>
                  <a:tcPr marL="17227" marR="4740" marT="36625" marB="36917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716114"/>
                  </a:ext>
                </a:extLst>
              </a:tr>
              <a:tr h="324250">
                <a:tc>
                  <a:txBody>
                    <a:bodyPr/>
                    <a:lstStyle/>
                    <a:p>
                      <a:r>
                        <a:rPr lang="en-GB" sz="900" b="1" cap="none" spc="0">
                          <a:solidFill>
                            <a:schemeClr val="tx1"/>
                          </a:solidFill>
                          <a:effectLst/>
                        </a:rPr>
                        <a:t>Problem</a:t>
                      </a:r>
                      <a:endParaRPr lang="en-IN" sz="900" b="1" cap="none" spc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B0400000000000000" pitchFamily="49" charset="-128"/>
                        <a:cs typeface="Arial" panose="020B0604020202020204" pitchFamily="34" charset="0"/>
                      </a:endParaRPr>
                    </a:p>
                  </a:txBody>
                  <a:tcPr marL="17227" marR="4740" marT="36625" marB="36917"/>
                </a:tc>
                <a:tc gridSpan="2">
                  <a:txBody>
                    <a:bodyPr/>
                    <a:lstStyle/>
                    <a:p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Solution</a:t>
                      </a:r>
                      <a:endParaRPr lang="en-IN" sz="900" cap="none" spc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B0400000000000000" pitchFamily="49" charset="-128"/>
                        <a:cs typeface="Arial" panose="020B0604020202020204" pitchFamily="34" charset="0"/>
                      </a:endParaRPr>
                    </a:p>
                  </a:txBody>
                  <a:tcPr marL="17227" marR="4740" marT="36625" marB="36917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Unique Value Proposition</a:t>
                      </a:r>
                      <a:endParaRPr lang="en-IN" sz="900" cap="none" spc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B0400000000000000" pitchFamily="49" charset="-128"/>
                        <a:cs typeface="Arial" panose="020B0604020202020204" pitchFamily="34" charset="0"/>
                      </a:endParaRPr>
                    </a:p>
                  </a:txBody>
                  <a:tcPr marL="17227" marR="4740" marT="36625" marB="36917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Unfair Advantage</a:t>
                      </a:r>
                      <a:endParaRPr lang="en-IN" sz="900" cap="none" spc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B0400000000000000" pitchFamily="49" charset="-128"/>
                        <a:cs typeface="Arial" panose="020B0604020202020204" pitchFamily="34" charset="0"/>
                      </a:endParaRPr>
                    </a:p>
                  </a:txBody>
                  <a:tcPr marL="17227" marR="4740" marT="36625" marB="36917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Customer Segments</a:t>
                      </a:r>
                      <a:endParaRPr lang="en-IN" sz="900" cap="none" spc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B0400000000000000" pitchFamily="49" charset="-128"/>
                        <a:cs typeface="Arial" panose="020B0604020202020204" pitchFamily="34" charset="0"/>
                      </a:endParaRPr>
                    </a:p>
                  </a:txBody>
                  <a:tcPr marL="17227" marR="4740" marT="36625" marB="36917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017839"/>
                  </a:ext>
                </a:extLst>
              </a:tr>
              <a:tr h="1243703">
                <a:tc>
                  <a:txBody>
                    <a:bodyPr/>
                    <a:lstStyle/>
                    <a:p>
                      <a:r>
                        <a:rPr lang="en-GB" sz="900" b="1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9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GB" sz="900" b="1" cap="none" spc="0">
                          <a:solidFill>
                            <a:schemeClr val="tx1"/>
                          </a:solidFill>
                          <a:effectLst/>
                        </a:rPr>
                        <a:t>DUE TO LATE SUPPLY OF MEDICINES PATIENT  LIFE MAY GET IN DANGER </a:t>
                      </a:r>
                      <a:endParaRPr lang="en-IN" sz="9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r>
                        <a:rPr lang="en-GB" sz="900" b="1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900" b="1" cap="none" spc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B0400000000000000" pitchFamily="49" charset="-128"/>
                        <a:cs typeface="Arial" panose="020B0604020202020204" pitchFamily="34" charset="0"/>
                      </a:endParaRPr>
                    </a:p>
                  </a:txBody>
                  <a:tcPr marL="17227" marR="4740" marT="36625" marB="36917"/>
                </a:tc>
                <a:tc gridSpan="2">
                  <a:txBody>
                    <a:bodyPr/>
                    <a:lstStyle/>
                    <a:p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9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1.USAGE OF DRONES IN MEDICINES  SUPPLY  THE TIME CONSUMPTION WILL BE LESS</a:t>
                      </a:r>
                      <a:endParaRPr lang="en-IN" sz="900" cap="none" spc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B0400000000000000" pitchFamily="49" charset="-128"/>
                        <a:cs typeface="Arial" panose="020B0604020202020204" pitchFamily="34" charset="0"/>
                      </a:endParaRPr>
                    </a:p>
                  </a:txBody>
                  <a:tcPr marL="17227" marR="4740" marT="36625" marB="36917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9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AFFORING FAST ,SAFE AND SECURE  DELIVERY OF MEDICINES  TO A REMOTE LOCATION </a:t>
                      </a:r>
                      <a:endParaRPr lang="en-IN" sz="900" cap="none" spc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B0400000000000000" pitchFamily="49" charset="-128"/>
                        <a:cs typeface="Arial" panose="020B0604020202020204" pitchFamily="34" charset="0"/>
                      </a:endParaRPr>
                    </a:p>
                  </a:txBody>
                  <a:tcPr marL="17227" marR="4740" marT="36625" marB="36917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9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1.EXPERT TEAM </a:t>
                      </a:r>
                      <a:endParaRPr lang="en-IN" sz="9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2. PARTNERSHIPS</a:t>
                      </a:r>
                      <a:endParaRPr lang="en-IN" sz="9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3.PATENTS</a:t>
                      </a:r>
                      <a:endParaRPr lang="en-IN" sz="9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IN" sz="9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900" cap="none" spc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B0400000000000000" pitchFamily="49" charset="-128"/>
                        <a:cs typeface="Arial" panose="020B0604020202020204" pitchFamily="34" charset="0"/>
                      </a:endParaRPr>
                    </a:p>
                  </a:txBody>
                  <a:tcPr marL="17227" marR="4740" marT="36625" marB="36917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9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BY PROVIDING FAST AND  SECURE DELIVERY OF MEDICINES OR BLOOD ON </a:t>
                      </a:r>
                      <a:endParaRPr lang="en-IN" sz="9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TIME . </a:t>
                      </a:r>
                      <a:endParaRPr lang="en-IN" sz="9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900" cap="none" spc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B0400000000000000" pitchFamily="49" charset="-128"/>
                        <a:cs typeface="Arial" panose="020B0604020202020204" pitchFamily="34" charset="0"/>
                      </a:endParaRPr>
                    </a:p>
                  </a:txBody>
                  <a:tcPr marL="17227" marR="4740" marT="36625" marB="36917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170943"/>
                  </a:ext>
                </a:extLst>
              </a:tr>
              <a:tr h="324250">
                <a:tc>
                  <a:txBody>
                    <a:bodyPr/>
                    <a:lstStyle/>
                    <a:p>
                      <a:r>
                        <a:rPr lang="en-GB" sz="900" b="1" cap="none" spc="0">
                          <a:solidFill>
                            <a:schemeClr val="tx1"/>
                          </a:solidFill>
                          <a:effectLst/>
                        </a:rPr>
                        <a:t>Existing Alternatives</a:t>
                      </a:r>
                      <a:endParaRPr lang="en-IN" sz="900" b="1" cap="none" spc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B0400000000000000" pitchFamily="49" charset="-128"/>
                        <a:cs typeface="Arial" panose="020B0604020202020204" pitchFamily="34" charset="0"/>
                      </a:endParaRPr>
                    </a:p>
                  </a:txBody>
                  <a:tcPr marL="17227" marR="4740" marT="36625" marB="36917"/>
                </a:tc>
                <a:tc gridSpan="2">
                  <a:txBody>
                    <a:bodyPr/>
                    <a:lstStyle/>
                    <a:p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Key Metrics</a:t>
                      </a:r>
                      <a:endParaRPr lang="en-IN" sz="900" cap="none" spc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B0400000000000000" pitchFamily="49" charset="-128"/>
                        <a:cs typeface="Arial" panose="020B0604020202020204" pitchFamily="34" charset="0"/>
                      </a:endParaRPr>
                    </a:p>
                  </a:txBody>
                  <a:tcPr marL="17227" marR="4740" marT="36625" marB="36917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High-Level Concept</a:t>
                      </a:r>
                      <a:endParaRPr lang="en-IN" sz="900" cap="none" spc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B0400000000000000" pitchFamily="49" charset="-128"/>
                        <a:cs typeface="Arial" panose="020B0604020202020204" pitchFamily="34" charset="0"/>
                      </a:endParaRPr>
                    </a:p>
                  </a:txBody>
                  <a:tcPr marL="17227" marR="4740" marT="36625" marB="36917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Channels</a:t>
                      </a:r>
                      <a:endParaRPr lang="en-IN" sz="900" cap="none" spc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B0400000000000000" pitchFamily="49" charset="-128"/>
                        <a:cs typeface="Arial" panose="020B0604020202020204" pitchFamily="34" charset="0"/>
                      </a:endParaRPr>
                    </a:p>
                  </a:txBody>
                  <a:tcPr marL="17227" marR="4740" marT="36625" marB="36917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Early Adopters</a:t>
                      </a:r>
                      <a:endParaRPr lang="en-IN" sz="900" cap="none" spc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B0400000000000000" pitchFamily="49" charset="-128"/>
                        <a:cs typeface="Arial" panose="020B0604020202020204" pitchFamily="34" charset="0"/>
                      </a:endParaRPr>
                    </a:p>
                  </a:txBody>
                  <a:tcPr marL="17227" marR="4740" marT="36625" marB="36917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4262"/>
                  </a:ext>
                </a:extLst>
              </a:tr>
              <a:tr h="875923">
                <a:tc>
                  <a:txBody>
                    <a:bodyPr/>
                    <a:lstStyle/>
                    <a:p>
                      <a:r>
                        <a:rPr lang="en-GB" sz="900" b="1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9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GB" sz="900" b="1" cap="none" spc="0">
                          <a:solidFill>
                            <a:schemeClr val="tx1"/>
                          </a:solidFill>
                          <a:effectLst/>
                        </a:rPr>
                        <a:t>BY USING ZIPLINE </a:t>
                      </a:r>
                      <a:endParaRPr lang="en-IN" sz="9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GB" sz="900" b="1" cap="none" spc="0">
                          <a:solidFill>
                            <a:schemeClr val="tx1"/>
                          </a:solidFill>
                          <a:effectLst/>
                        </a:rPr>
                        <a:t>BY USING HELICOPTERS </a:t>
                      </a:r>
                      <a:endParaRPr lang="en-IN" sz="900" b="1" cap="none" spc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B0400000000000000" pitchFamily="49" charset="-128"/>
                        <a:cs typeface="Arial" panose="020B0604020202020204" pitchFamily="34" charset="0"/>
                      </a:endParaRPr>
                    </a:p>
                  </a:txBody>
                  <a:tcPr marL="17227" marR="4740" marT="36625" marB="36917"/>
                </a:tc>
                <a:tc gridSpan="2">
                  <a:txBody>
                    <a:bodyPr/>
                    <a:lstStyle/>
                    <a:p>
                      <a:endParaRPr lang="en-GB" sz="900" cap="none" spc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B0400000000000000" pitchFamily="49" charset="-128"/>
                        <a:cs typeface="Arial" panose="020B0604020202020204" pitchFamily="34" charset="0"/>
                      </a:endParaRPr>
                    </a:p>
                    <a:p>
                      <a:r>
                        <a:rPr lang="en-GB" sz="900" b="1" cap="none" spc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MS Mincho" panose="020B0400000000000000" pitchFamily="49" charset="-128"/>
                          <a:cs typeface="Arial" panose="020B0604020202020204" pitchFamily="34" charset="0"/>
                        </a:rPr>
                        <a:t>1.Return of investment( ROI)</a:t>
                      </a:r>
                    </a:p>
                    <a:p>
                      <a:r>
                        <a:rPr lang="en-GB" sz="900" b="1" cap="none" spc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MS Mincho" panose="020B0400000000000000" pitchFamily="49" charset="-128"/>
                          <a:cs typeface="Arial" panose="020B0604020202020204" pitchFamily="34" charset="0"/>
                        </a:rPr>
                        <a:t>2.Brand awareness</a:t>
                      </a:r>
                    </a:p>
                    <a:p>
                      <a:r>
                        <a:rPr lang="en-GB" sz="900" b="1" cap="none" spc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MS Mincho" panose="020B0400000000000000" pitchFamily="49" charset="-128"/>
                          <a:cs typeface="Arial" panose="020B0604020202020204" pitchFamily="34" charset="0"/>
                        </a:rPr>
                        <a:t>3.Converstion Rate</a:t>
                      </a:r>
                      <a:endParaRPr lang="en-IN" sz="900" b="1" cap="none" spc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B0400000000000000" pitchFamily="49" charset="-128"/>
                        <a:cs typeface="Arial" panose="020B0604020202020204" pitchFamily="34" charset="0"/>
                      </a:endParaRPr>
                    </a:p>
                  </a:txBody>
                  <a:tcPr marL="17227" marR="4740" marT="36625" marB="36917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9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SAVING PATIENTS FROM  DANGEROUS AND LIFE  </a:t>
                      </a:r>
                      <a:endParaRPr lang="en-IN" sz="9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THRETENING SITUATIONS</a:t>
                      </a:r>
                      <a:endParaRPr lang="en-IN" sz="900" cap="none" spc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B0400000000000000" pitchFamily="49" charset="-128"/>
                        <a:cs typeface="Arial" panose="020B0604020202020204" pitchFamily="34" charset="0"/>
                      </a:endParaRPr>
                    </a:p>
                  </a:txBody>
                  <a:tcPr marL="17227" marR="4740" marT="36625" marB="36917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9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ONLINE PLATFORMS: WEBSITES,BLOGS AND SOCIAL MEDIA  CAN USED TO  PROMOTE OUR PROJECT</a:t>
                      </a:r>
                      <a:endParaRPr lang="en-IN" sz="900" cap="none" spc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B0400000000000000" pitchFamily="49" charset="-128"/>
                        <a:cs typeface="Arial" panose="020B0604020202020204" pitchFamily="34" charset="0"/>
                      </a:endParaRPr>
                    </a:p>
                  </a:txBody>
                  <a:tcPr marL="17227" marR="4740" marT="36625" marB="36917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9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HOSPITALS, BLOODBANK </a:t>
                      </a:r>
                      <a:endParaRPr lang="en-IN" sz="9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CENTERS,AND THIRD PARTY USERS</a:t>
                      </a:r>
                      <a:endParaRPr lang="en-IN" sz="900" cap="none" spc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B0400000000000000" pitchFamily="49" charset="-128"/>
                        <a:cs typeface="Arial" panose="020B0604020202020204" pitchFamily="34" charset="0"/>
                      </a:endParaRPr>
                    </a:p>
                  </a:txBody>
                  <a:tcPr marL="17227" marR="4740" marT="36625" marB="36917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435523"/>
                  </a:ext>
                </a:extLst>
              </a:tr>
              <a:tr h="324250">
                <a:tc gridSpan="4">
                  <a:txBody>
                    <a:bodyPr/>
                    <a:lstStyle/>
                    <a:p>
                      <a:r>
                        <a:rPr lang="en-GB" sz="900" b="1" cap="none" spc="0">
                          <a:solidFill>
                            <a:schemeClr val="tx1"/>
                          </a:solidFill>
                          <a:effectLst/>
                        </a:rPr>
                        <a:t>Cost Structure</a:t>
                      </a:r>
                      <a:endParaRPr lang="en-IN" sz="900" b="1" cap="none" spc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B0400000000000000" pitchFamily="49" charset="-128"/>
                        <a:cs typeface="Arial" panose="020B0604020202020204" pitchFamily="34" charset="0"/>
                      </a:endParaRPr>
                    </a:p>
                  </a:txBody>
                  <a:tcPr marL="17227" marR="4740" marT="36625" marB="36917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Revenue Structure</a:t>
                      </a:r>
                      <a:endParaRPr lang="en-IN" sz="900" cap="none" spc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B0400000000000000" pitchFamily="49" charset="-128"/>
                        <a:cs typeface="Arial" panose="020B0604020202020204" pitchFamily="34" charset="0"/>
                      </a:endParaRPr>
                    </a:p>
                  </a:txBody>
                  <a:tcPr marL="17227" marR="4740" marT="36625" marB="36917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938352"/>
                  </a:ext>
                </a:extLst>
              </a:tr>
              <a:tr h="875923">
                <a:tc gridSpan="4">
                  <a:txBody>
                    <a:bodyPr/>
                    <a:lstStyle/>
                    <a:p>
                      <a:r>
                        <a:rPr lang="en-GB" sz="900" b="1" cap="none" spc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IN" sz="900" b="1" cap="none" spc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B0400000000000000" pitchFamily="49" charset="-128"/>
                        <a:cs typeface="Arial" panose="020B0604020202020204" pitchFamily="34" charset="0"/>
                      </a:endParaRPr>
                    </a:p>
                  </a:txBody>
                  <a:tcPr marL="17227" marR="4740" marT="36625" marB="36917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9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1.PARTNERSHIPS</a:t>
                      </a:r>
                      <a:endParaRPr lang="en-IN" sz="9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2. ADVERTISEMENTS .</a:t>
                      </a:r>
                      <a:endParaRPr lang="en-IN" sz="9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900" cap="none" spc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B0400000000000000" pitchFamily="49" charset="-128"/>
                        <a:cs typeface="Arial" panose="020B0604020202020204" pitchFamily="34" charset="0"/>
                      </a:endParaRPr>
                    </a:p>
                  </a:txBody>
                  <a:tcPr marL="17227" marR="4740" marT="36625" marB="36917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064934"/>
                  </a:ext>
                </a:extLst>
              </a:tr>
              <a:tr h="324250">
                <a:tc gridSpan="12">
                  <a:txBody>
                    <a:bodyPr/>
                    <a:lstStyle/>
                    <a:p>
                      <a:r>
                        <a:rPr lang="en-GB" sz="900" b="1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900" b="1" cap="none" spc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B0400000000000000" pitchFamily="49" charset="-128"/>
                        <a:cs typeface="Arial" panose="020B0604020202020204" pitchFamily="34" charset="0"/>
                      </a:endParaRPr>
                    </a:p>
                  </a:txBody>
                  <a:tcPr marL="17227" marR="4740" marT="36625" marB="36917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003143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70670E48-550E-8B90-9664-114032A0A8BE}"/>
              </a:ext>
            </a:extLst>
          </p:cNvPr>
          <p:cNvSpPr/>
          <p:nvPr/>
        </p:nvSpPr>
        <p:spPr>
          <a:xfrm>
            <a:off x="11109908" y="-371123"/>
            <a:ext cx="1374711" cy="1296955"/>
          </a:xfrm>
          <a:prstGeom prst="ellipse">
            <a:avLst/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076F85B-6677-F7B8-45E6-23D0583BA9EB}"/>
              </a:ext>
            </a:extLst>
          </p:cNvPr>
          <p:cNvSpPr/>
          <p:nvPr/>
        </p:nvSpPr>
        <p:spPr>
          <a:xfrm>
            <a:off x="-353065" y="-420345"/>
            <a:ext cx="1374711" cy="1296955"/>
          </a:xfrm>
          <a:prstGeom prst="ellipse">
            <a:avLst/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B6E8BD2-E65D-5702-A9CA-F9466E8D819D}"/>
              </a:ext>
            </a:extLst>
          </p:cNvPr>
          <p:cNvSpPr/>
          <p:nvPr/>
        </p:nvSpPr>
        <p:spPr>
          <a:xfrm>
            <a:off x="1779296" y="1092904"/>
            <a:ext cx="1374711" cy="1296955"/>
          </a:xfrm>
          <a:prstGeom prst="ellipse">
            <a:avLst/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797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A31A068-D6AA-CEB1-8B8E-83A70E1BA8FD}"/>
              </a:ext>
            </a:extLst>
          </p:cNvPr>
          <p:cNvSpPr/>
          <p:nvPr/>
        </p:nvSpPr>
        <p:spPr>
          <a:xfrm>
            <a:off x="0" y="0"/>
            <a:ext cx="56261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FD26D377-4F7B-6DDB-C8CB-BA9713885943}"/>
              </a:ext>
            </a:extLst>
          </p:cNvPr>
          <p:cNvSpPr>
            <a:spLocks/>
          </p:cNvSpPr>
          <p:nvPr/>
        </p:nvSpPr>
        <p:spPr>
          <a:xfrm>
            <a:off x="889635" y="792704"/>
            <a:ext cx="4115918" cy="945909"/>
          </a:xfrm>
          <a:custGeom>
            <a:avLst/>
            <a:gdLst/>
            <a:ahLst/>
            <a:cxnLst/>
            <a:rect l="l" t="t" r="r" b="b"/>
            <a:pathLst>
              <a:path w="4954760" h="945909">
                <a:moveTo>
                  <a:pt x="0" y="0"/>
                </a:moveTo>
                <a:lnTo>
                  <a:pt x="4954760" y="0"/>
                </a:lnTo>
                <a:lnTo>
                  <a:pt x="4954760" y="945909"/>
                </a:lnTo>
                <a:lnTo>
                  <a:pt x="0" y="9459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48353A-DF34-AC80-B16E-D0030411475B}"/>
              </a:ext>
            </a:extLst>
          </p:cNvPr>
          <p:cNvSpPr txBox="1">
            <a:spLocks/>
          </p:cNvSpPr>
          <p:nvPr/>
        </p:nvSpPr>
        <p:spPr>
          <a:xfrm>
            <a:off x="1482225" y="966263"/>
            <a:ext cx="2313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OUR VISION</a:t>
            </a:r>
            <a:endParaRPr lang="en-IN" sz="240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2EA44A-A41A-022A-9AFF-607ED9DD9769}"/>
              </a:ext>
            </a:extLst>
          </p:cNvPr>
          <p:cNvSpPr txBox="1"/>
          <p:nvPr/>
        </p:nvSpPr>
        <p:spPr>
          <a:xfrm>
            <a:off x="7001975" y="4811286"/>
            <a:ext cx="4343400" cy="2046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1368"/>
              </a:lnSpc>
            </a:pPr>
            <a:r>
              <a:rPr lang="en-US" sz="320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ROUGH PROTOTYPE</a:t>
            </a:r>
          </a:p>
          <a:p>
            <a:endParaRPr lang="en-US" sz="3200" b="1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27EFC8-C93B-F050-C63F-BE611F1EE9FE}"/>
              </a:ext>
            </a:extLst>
          </p:cNvPr>
          <p:cNvSpPr txBox="1"/>
          <p:nvPr/>
        </p:nvSpPr>
        <p:spPr>
          <a:xfrm>
            <a:off x="269088" y="2394191"/>
            <a:ext cx="53570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200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sz="200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Low-fidelity prototype </a:t>
            </a:r>
            <a:r>
              <a:rPr lang="en-US" sz="2000" b="0" i="0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Medical drones, equipped with advanced technology and sensors, revolutionize healthcare by swiftly transporting life-saving supplies such as medicines and blood samples to remote or disaster-stricken areas. These aerial vehicles enhance accessibility, reduce response times. </a:t>
            </a:r>
            <a:endParaRPr lang="en-IN" sz="200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BFF76CE-B9E4-BBF2-FDC1-84D24949F9EE}"/>
              </a:ext>
            </a:extLst>
          </p:cNvPr>
          <p:cNvSpPr/>
          <p:nvPr/>
        </p:nvSpPr>
        <p:spPr>
          <a:xfrm>
            <a:off x="-372616" y="-20599"/>
            <a:ext cx="745232" cy="745232"/>
          </a:xfrm>
          <a:prstGeom prst="ellipse">
            <a:avLst/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1A4917-9081-1BCD-1472-504A51309D4C}"/>
              </a:ext>
            </a:extLst>
          </p:cNvPr>
          <p:cNvSpPr/>
          <p:nvPr/>
        </p:nvSpPr>
        <p:spPr>
          <a:xfrm>
            <a:off x="4165886" y="5999584"/>
            <a:ext cx="1517171" cy="1346386"/>
          </a:xfrm>
          <a:prstGeom prst="ellipse">
            <a:avLst/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EBBD9D0-DA3E-A94C-EF12-498AF2FD5447}"/>
              </a:ext>
            </a:extLst>
          </p:cNvPr>
          <p:cNvSpPr/>
          <p:nvPr/>
        </p:nvSpPr>
        <p:spPr>
          <a:xfrm>
            <a:off x="12557" y="2277507"/>
            <a:ext cx="1185423" cy="1155823"/>
          </a:xfrm>
          <a:prstGeom prst="ellipse">
            <a:avLst/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yellow paper with drawings of a drone and a device&#10;&#10;Description automatically generated">
            <a:extLst>
              <a:ext uri="{FF2B5EF4-FFF2-40B4-BE49-F238E27FC236}">
                <a16:creationId xmlns:a16="http://schemas.microsoft.com/office/drawing/2014/main" id="{A62B37F2-D935-80AE-1B6F-6D50B54714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631" y="182504"/>
            <a:ext cx="6176866" cy="5013049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7316215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A31A068-D6AA-CEB1-8B8E-83A70E1BA8FD}"/>
              </a:ext>
            </a:extLst>
          </p:cNvPr>
          <p:cNvSpPr/>
          <p:nvPr/>
        </p:nvSpPr>
        <p:spPr>
          <a:xfrm>
            <a:off x="0" y="0"/>
            <a:ext cx="56261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FD26D377-4F7B-6DDB-C8CB-BA9713885943}"/>
              </a:ext>
            </a:extLst>
          </p:cNvPr>
          <p:cNvSpPr>
            <a:spLocks/>
          </p:cNvSpPr>
          <p:nvPr/>
        </p:nvSpPr>
        <p:spPr>
          <a:xfrm>
            <a:off x="889635" y="792704"/>
            <a:ext cx="4115918" cy="945909"/>
          </a:xfrm>
          <a:custGeom>
            <a:avLst/>
            <a:gdLst/>
            <a:ahLst/>
            <a:cxnLst/>
            <a:rect l="l" t="t" r="r" b="b"/>
            <a:pathLst>
              <a:path w="4954760" h="945909">
                <a:moveTo>
                  <a:pt x="0" y="0"/>
                </a:moveTo>
                <a:lnTo>
                  <a:pt x="4954760" y="0"/>
                </a:lnTo>
                <a:lnTo>
                  <a:pt x="4954760" y="945909"/>
                </a:lnTo>
                <a:lnTo>
                  <a:pt x="0" y="9459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48353A-DF34-AC80-B16E-D0030411475B}"/>
              </a:ext>
            </a:extLst>
          </p:cNvPr>
          <p:cNvSpPr txBox="1">
            <a:spLocks/>
          </p:cNvSpPr>
          <p:nvPr/>
        </p:nvSpPr>
        <p:spPr>
          <a:xfrm>
            <a:off x="1656054" y="846551"/>
            <a:ext cx="2313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HIGH FIDELITY PROTOTYPE </a:t>
            </a:r>
            <a:endParaRPr lang="en-IN" sz="200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2EA44A-A41A-022A-9AFF-607ED9DD9769}"/>
              </a:ext>
            </a:extLst>
          </p:cNvPr>
          <p:cNvSpPr txBox="1"/>
          <p:nvPr/>
        </p:nvSpPr>
        <p:spPr>
          <a:xfrm>
            <a:off x="7579512" y="4299963"/>
            <a:ext cx="4343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3D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27EFC8-C93B-F050-C63F-BE611F1EE9FE}"/>
              </a:ext>
            </a:extLst>
          </p:cNvPr>
          <p:cNvSpPr txBox="1"/>
          <p:nvPr/>
        </p:nvSpPr>
        <p:spPr>
          <a:xfrm>
            <a:off x="320852" y="2362572"/>
            <a:ext cx="535701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200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sz="200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High-fidelity prototype </a:t>
            </a:r>
            <a:r>
              <a:rPr lang="en-US" sz="2000" b="0" i="0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Medical drones, equipped with advanced technology and sensors.</a:t>
            </a:r>
            <a:endParaRPr lang="en-IN" sz="200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BFF76CE-B9E4-BBF2-FDC1-84D24949F9EE}"/>
              </a:ext>
            </a:extLst>
          </p:cNvPr>
          <p:cNvSpPr/>
          <p:nvPr/>
        </p:nvSpPr>
        <p:spPr>
          <a:xfrm>
            <a:off x="-372616" y="-20599"/>
            <a:ext cx="745232" cy="745232"/>
          </a:xfrm>
          <a:prstGeom prst="ellipse">
            <a:avLst/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1A4917-9081-1BCD-1472-504A51309D4C}"/>
              </a:ext>
            </a:extLst>
          </p:cNvPr>
          <p:cNvSpPr/>
          <p:nvPr/>
        </p:nvSpPr>
        <p:spPr>
          <a:xfrm>
            <a:off x="4165886" y="5999584"/>
            <a:ext cx="1517171" cy="1346386"/>
          </a:xfrm>
          <a:prstGeom prst="ellipse">
            <a:avLst/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EBBD9D0-DA3E-A94C-EF12-498AF2FD5447}"/>
              </a:ext>
            </a:extLst>
          </p:cNvPr>
          <p:cNvSpPr/>
          <p:nvPr/>
        </p:nvSpPr>
        <p:spPr>
          <a:xfrm>
            <a:off x="12557" y="2277507"/>
            <a:ext cx="1185423" cy="1155823"/>
          </a:xfrm>
          <a:prstGeom prst="ellipse">
            <a:avLst/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00252A-EAC3-FD30-B423-AAD4D78B9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6100" y="5952"/>
            <a:ext cx="6565900" cy="41648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54D034F-6036-7104-35E5-FEE011720FA4}"/>
              </a:ext>
            </a:extLst>
          </p:cNvPr>
          <p:cNvSpPr txBox="1"/>
          <p:nvPr/>
        </p:nvSpPr>
        <p:spPr>
          <a:xfrm>
            <a:off x="242596" y="5011473"/>
            <a:ext cx="44973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https://cad.onshape.com/documents/3f6b181b984b58b9403c1753/w/f65a804b573600a22df02ce2/e/44a89a00a8cf83b19c48336e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D4554A-BD45-F116-F641-136919129AF9}"/>
              </a:ext>
            </a:extLst>
          </p:cNvPr>
          <p:cNvSpPr txBox="1"/>
          <p:nvPr/>
        </p:nvSpPr>
        <p:spPr>
          <a:xfrm>
            <a:off x="242596" y="4616872"/>
            <a:ext cx="1060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LINK:</a:t>
            </a:r>
            <a:endParaRPr lang="en-IN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5791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10.0.14393.0"/>
  <p:tag name="AS_RELEASE_DATE" val="2019.12.14"/>
  <p:tag name="AS_TITLE" val="Aspose.Slides for .NET 4.0 Client Profile"/>
  <p:tag name="AS_VERSION" val="19.12"/>
</p:tagLst>
</file>

<file path=ppt/theme/theme1.xml><?xml version="1.0" encoding="utf-8"?>
<a:theme xmlns:a="http://schemas.openxmlformats.org/drawingml/2006/main" name="Office Theme">
  <a:themeElements>
    <a:clrScheme name="Custom 465">
      <a:dk1>
        <a:sysClr val="windowText" lastClr="000000"/>
      </a:dk1>
      <a:lt1>
        <a:sysClr val="window" lastClr="FFFFFF"/>
      </a:lt1>
      <a:dk2>
        <a:srgbClr val="242852"/>
      </a:dk2>
      <a:lt2>
        <a:srgbClr val="032E42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651</Words>
  <Application>Microsoft Office PowerPoint</Application>
  <PresentationFormat>Widescreen</PresentationFormat>
  <Paragraphs>138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ADLaM Display</vt:lpstr>
      <vt:lpstr>Arial</vt:lpstr>
      <vt:lpstr>Calibri</vt:lpstr>
      <vt:lpstr>Calibri Light</vt:lpstr>
      <vt:lpstr>Cambria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Deckzi Solutions</dc:creator>
  <cp:lastModifiedBy>HEMANTH REDDY</cp:lastModifiedBy>
  <cp:revision>1</cp:revision>
  <dcterms:created xsi:type="dcterms:W3CDTF">2023-06-13T12:06:47Z</dcterms:created>
  <dcterms:modified xsi:type="dcterms:W3CDTF">2024-10-29T03:28:53Z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2023-12-03T08:43:05Z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06a0f8e8-35a3-4d6c-bf9b-46191ac16ef7</vt:lpwstr>
  </property>
  <property fmtid="{D5CDD505-2E9C-101B-9397-08002B2CF9AE}" pid="7" name="MSIP_Label_defa4170-0d19-0005-0004-bc88714345d2_ActionId">
    <vt:lpwstr>0095d483-48ce-4ab7-b98f-ab5fae17acc3</vt:lpwstr>
  </property>
  <property fmtid="{D5CDD505-2E9C-101B-9397-08002B2CF9AE}" pid="8" name="MSIP_Label_defa4170-0d19-0005-0004-bc88714345d2_ContentBits">
    <vt:lpwstr>0</vt:lpwstr>
  </property>
</Properties>
</file>