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59" r:id="rId6"/>
    <p:sldId id="262" r:id="rId7"/>
    <p:sldId id="263" r:id="rId8"/>
    <p:sldId id="265" r:id="rId9"/>
    <p:sldId id="264"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4EFE3-A420-4522-BC9A-3961A6B881C8}"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978B-857F-47C2-B18B-7213DCC9662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71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4EFE3-A420-4522-BC9A-3961A6B881C8}"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290850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4EFE3-A420-4522-BC9A-3961A6B881C8}"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133797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4EFE3-A420-4522-BC9A-3961A6B881C8}"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15702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4EFE3-A420-4522-BC9A-3961A6B881C8}"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978B-857F-47C2-B18B-7213DCC9662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50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4EFE3-A420-4522-BC9A-3961A6B881C8}"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181744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4EFE3-A420-4522-BC9A-3961A6B881C8}" type="datetimeFigureOut">
              <a:rPr lang="en-IN" smtClean="0"/>
              <a:t>20-05-2020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407751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4EFE3-A420-4522-BC9A-3961A6B881C8}" type="datetimeFigureOut">
              <a:rPr lang="en-IN" smtClean="0"/>
              <a:t>20-05-2020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49332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74EFE3-A420-4522-BC9A-3961A6B881C8}" type="datetimeFigureOut">
              <a:rPr lang="en-IN" smtClean="0"/>
              <a:t>20-05-2020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299181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74EFE3-A420-4522-BC9A-3961A6B881C8}" type="datetimeFigureOut">
              <a:rPr lang="en-IN" smtClean="0"/>
              <a:t>20-05-2020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61978B-857F-47C2-B18B-7213DCC9662D}" type="slidenum">
              <a:rPr lang="en-IN" smtClean="0"/>
              <a:t>‹#›</a:t>
            </a:fld>
            <a:endParaRPr lang="en-IN"/>
          </a:p>
        </p:txBody>
      </p:sp>
    </p:spTree>
    <p:extLst>
      <p:ext uri="{BB962C8B-B14F-4D97-AF65-F5344CB8AC3E}">
        <p14:creationId xmlns:p14="http://schemas.microsoft.com/office/powerpoint/2010/main" val="23911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4EFE3-A420-4522-BC9A-3961A6B881C8}"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1978B-857F-47C2-B18B-7213DCC9662D}" type="slidenum">
              <a:rPr lang="en-IN" smtClean="0"/>
              <a:t>‹#›</a:t>
            </a:fld>
            <a:endParaRPr lang="en-IN"/>
          </a:p>
        </p:txBody>
      </p:sp>
    </p:spTree>
    <p:extLst>
      <p:ext uri="{BB962C8B-B14F-4D97-AF65-F5344CB8AC3E}">
        <p14:creationId xmlns:p14="http://schemas.microsoft.com/office/powerpoint/2010/main" val="153636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74EFE3-A420-4522-BC9A-3961A6B881C8}" type="datetimeFigureOut">
              <a:rPr lang="en-IN" smtClean="0"/>
              <a:t>20-05-2020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61978B-857F-47C2-B18B-7213DCC9662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8692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toronto.ca/dataset/311-service-requests-customer-initia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40AF-99C3-46B7-AF0B-4B558E43392D}"/>
              </a:ext>
            </a:extLst>
          </p:cNvPr>
          <p:cNvSpPr>
            <a:spLocks noGrp="1"/>
          </p:cNvSpPr>
          <p:nvPr>
            <p:ph type="ctrTitle"/>
          </p:nvPr>
        </p:nvSpPr>
        <p:spPr>
          <a:xfrm>
            <a:off x="813581" y="0"/>
            <a:ext cx="10564837" cy="4432026"/>
          </a:xfrm>
        </p:spPr>
        <p:txBody>
          <a:bodyPr>
            <a:normAutofit/>
          </a:bodyPr>
          <a:lstStyle/>
          <a:p>
            <a:pPr algn="ctr"/>
            <a:r>
              <a:rPr lang="en-IN" b="1" dirty="0"/>
              <a:t>Toronto 311 Service Customer Initiated Data Visualization</a:t>
            </a:r>
            <a:endParaRPr lang="en-IN" dirty="0"/>
          </a:p>
        </p:txBody>
      </p:sp>
      <p:pic>
        <p:nvPicPr>
          <p:cNvPr id="6" name="Picture 5">
            <a:extLst>
              <a:ext uri="{FF2B5EF4-FFF2-40B4-BE49-F238E27FC236}">
                <a16:creationId xmlns:a16="http://schemas.microsoft.com/office/drawing/2014/main" id="{C3CB3A54-AF5A-4BA5-A57C-28E0326BA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725" y="0"/>
            <a:ext cx="2581275" cy="1266825"/>
          </a:xfrm>
          <a:prstGeom prst="rect">
            <a:avLst/>
          </a:prstGeom>
          <a:effectLst>
            <a:softEdge rad="50800"/>
          </a:effectLst>
        </p:spPr>
      </p:pic>
    </p:spTree>
    <p:extLst>
      <p:ext uri="{BB962C8B-B14F-4D97-AF65-F5344CB8AC3E}">
        <p14:creationId xmlns:p14="http://schemas.microsoft.com/office/powerpoint/2010/main" val="192426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1CE7-9A97-497A-8E64-5ED68460E2C3}"/>
              </a:ext>
            </a:extLst>
          </p:cNvPr>
          <p:cNvSpPr>
            <a:spLocks noGrp="1"/>
          </p:cNvSpPr>
          <p:nvPr>
            <p:ph type="title"/>
          </p:nvPr>
        </p:nvSpPr>
        <p:spPr/>
        <p:txBody>
          <a:bodyPr/>
          <a:lstStyle/>
          <a:p>
            <a:r>
              <a:rPr lang="en-IN" dirty="0"/>
              <a:t>Quarterly Analysis</a:t>
            </a:r>
          </a:p>
        </p:txBody>
      </p:sp>
      <p:sp>
        <p:nvSpPr>
          <p:cNvPr id="3" name="Content Placeholder 2">
            <a:extLst>
              <a:ext uri="{FF2B5EF4-FFF2-40B4-BE49-F238E27FC236}">
                <a16:creationId xmlns:a16="http://schemas.microsoft.com/office/drawing/2014/main" id="{C1CA9DC4-AAFA-40C5-A127-04EB8B3374D6}"/>
              </a:ext>
            </a:extLst>
          </p:cNvPr>
          <p:cNvSpPr>
            <a:spLocks noGrp="1"/>
          </p:cNvSpPr>
          <p:nvPr>
            <p:ph idx="1"/>
          </p:nvPr>
        </p:nvSpPr>
        <p:spPr>
          <a:xfrm>
            <a:off x="1097280" y="2028614"/>
            <a:ext cx="3196136" cy="4023360"/>
          </a:xfrm>
        </p:spPr>
        <p:txBody>
          <a:bodyPr>
            <a:normAutofit fontScale="85000" lnSpcReduction="10000"/>
          </a:bodyPr>
          <a:lstStyle/>
          <a:p>
            <a:pPr>
              <a:buFont typeface="Wingdings" panose="05000000000000000000" pitchFamily="2" charset="2"/>
              <a:buChar char="§"/>
            </a:pPr>
            <a:r>
              <a:rPr lang="en-IN" dirty="0">
                <a:latin typeface="Cambria" panose="02040503050406030204" pitchFamily="18" charset="0"/>
                <a:ea typeface="Cambria" panose="02040503050406030204" pitchFamily="18" charset="0"/>
              </a:rPr>
              <a:t>It is interesting to see how the people report problems on a monthly basis.</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With Road-Pot hole problem being the highest in first quarter, it is nowhere in picture in the last quarter. Snow is one possible reason for the same.</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In 2</a:t>
            </a:r>
            <a:r>
              <a:rPr lang="en-IN" baseline="30000" dirty="0">
                <a:latin typeface="Cambria" panose="02040503050406030204" pitchFamily="18" charset="0"/>
                <a:ea typeface="Cambria" panose="02040503050406030204" pitchFamily="18" charset="0"/>
              </a:rPr>
              <a:t>nd</a:t>
            </a:r>
            <a:r>
              <a:rPr lang="en-IN" dirty="0">
                <a:latin typeface="Cambria" panose="02040503050406030204" pitchFamily="18" charset="0"/>
                <a:ea typeface="Cambria" panose="02040503050406030204" pitchFamily="18" charset="0"/>
              </a:rPr>
              <a:t> quarter, storm was a major reason.</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In 3</a:t>
            </a:r>
            <a:r>
              <a:rPr lang="en-IN" baseline="30000" dirty="0">
                <a:latin typeface="Cambria" panose="02040503050406030204" pitchFamily="18" charset="0"/>
                <a:ea typeface="Cambria" panose="02040503050406030204" pitchFamily="18" charset="0"/>
              </a:rPr>
              <a:t>rd</a:t>
            </a:r>
            <a:r>
              <a:rPr lang="en-IN" dirty="0">
                <a:latin typeface="Cambria" panose="02040503050406030204" pitchFamily="18" charset="0"/>
                <a:ea typeface="Cambria" panose="02040503050406030204" pitchFamily="18" charset="0"/>
              </a:rPr>
              <a:t> quarter, people had to deal with wildlife.</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Last quarter observed high request rate due to noise, may be due to end of year celebrations.</a:t>
            </a:r>
          </a:p>
          <a:p>
            <a:pPr>
              <a:buFont typeface="Wingdings" panose="05000000000000000000" pitchFamily="2" charset="2"/>
              <a:buChar char="§"/>
            </a:pPr>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46BD751-7CE3-49AE-A9DD-5E2D8759542D}"/>
              </a:ext>
            </a:extLst>
          </p:cNvPr>
          <p:cNvPicPr>
            <a:picLocks noChangeAspect="1"/>
          </p:cNvPicPr>
          <p:nvPr/>
        </p:nvPicPr>
        <p:blipFill>
          <a:blip r:embed="rId2"/>
          <a:stretch>
            <a:fillRect/>
          </a:stretch>
        </p:blipFill>
        <p:spPr>
          <a:xfrm>
            <a:off x="4293416" y="2173179"/>
            <a:ext cx="7898584" cy="4023360"/>
          </a:xfrm>
          <a:prstGeom prst="rect">
            <a:avLst/>
          </a:prstGeom>
          <a:effectLst>
            <a:softEdge rad="25400"/>
          </a:effectLst>
        </p:spPr>
      </p:pic>
    </p:spTree>
    <p:extLst>
      <p:ext uri="{BB962C8B-B14F-4D97-AF65-F5344CB8AC3E}">
        <p14:creationId xmlns:p14="http://schemas.microsoft.com/office/powerpoint/2010/main" val="114143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5C9A-6A2D-4E26-8B8A-AE510F2AD6E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7877274-5EFE-471D-96EF-195F5E6A259E}"/>
              </a:ext>
            </a:extLst>
          </p:cNvPr>
          <p:cNvSpPr>
            <a:spLocks noGrp="1"/>
          </p:cNvSpPr>
          <p:nvPr>
            <p:ph idx="1"/>
          </p:nvPr>
        </p:nvSpPr>
        <p:spPr>
          <a:xfrm>
            <a:off x="1097280" y="2211494"/>
            <a:ext cx="10058400" cy="4023360"/>
          </a:xfrm>
        </p:spPr>
        <p:txBody>
          <a:bodyPr/>
          <a:lstStyle/>
          <a:p>
            <a:pPr>
              <a:buFont typeface="Wingdings" panose="05000000000000000000" pitchFamily="2" charset="2"/>
              <a:buChar char="v"/>
            </a:pPr>
            <a:r>
              <a:rPr lang="en-IN" dirty="0">
                <a:latin typeface="Cambria" panose="02040503050406030204" pitchFamily="18" charset="0"/>
                <a:ea typeface="Cambria" panose="02040503050406030204" pitchFamily="18" charset="0"/>
              </a:rPr>
              <a:t>After plotting several charts and observing the behaviour of customers based on wards, postal area, service requests type, it can be concluded that 311 was used extensively during the year 2018.</a:t>
            </a:r>
          </a:p>
          <a:p>
            <a:pPr>
              <a:buFont typeface="Wingdings" panose="05000000000000000000" pitchFamily="2" charset="2"/>
              <a:buChar char="v"/>
            </a:pPr>
            <a:r>
              <a:rPr lang="en-IN" dirty="0">
                <a:latin typeface="Cambria" panose="02040503050406030204" pitchFamily="18" charset="0"/>
                <a:ea typeface="Cambria" panose="02040503050406030204" pitchFamily="18" charset="0"/>
              </a:rPr>
              <a:t>Round the clock implementation was observed for this helpline, which reveals that the helpline is very beneficial for the audience of city of Toronto.</a:t>
            </a:r>
          </a:p>
          <a:p>
            <a:pPr>
              <a:buFont typeface="Wingdings" panose="05000000000000000000" pitchFamily="2" charset="2"/>
              <a:buChar char="v"/>
            </a:pPr>
            <a:r>
              <a:rPr lang="en-IN" dirty="0">
                <a:latin typeface="Cambria" panose="02040503050406030204" pitchFamily="18" charset="0"/>
                <a:ea typeface="Cambria" panose="02040503050406030204" pitchFamily="18" charset="0"/>
              </a:rPr>
              <a:t>However, employing more number of people during peak hours would benefit both, the stakeholders for the helpline and the general addressees.</a:t>
            </a:r>
          </a:p>
          <a:p>
            <a:pPr>
              <a:buFont typeface="Wingdings" panose="05000000000000000000" pitchFamily="2" charset="2"/>
              <a:buChar char="v"/>
            </a:pPr>
            <a:r>
              <a:rPr lang="en-IN" dirty="0">
                <a:latin typeface="Cambria" panose="02040503050406030204" pitchFamily="18" charset="0"/>
                <a:ea typeface="Cambria" panose="02040503050406030204" pitchFamily="18" charset="0"/>
              </a:rPr>
              <a:t>People can be hired based on the request type and the season in order to compensate the requests or to take preventive measures beforehand.</a:t>
            </a:r>
          </a:p>
        </p:txBody>
      </p:sp>
    </p:spTree>
    <p:extLst>
      <p:ext uri="{BB962C8B-B14F-4D97-AF65-F5344CB8AC3E}">
        <p14:creationId xmlns:p14="http://schemas.microsoft.com/office/powerpoint/2010/main" val="51090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69EE-FF4D-471D-BC3A-BAF7DE2E47E1}"/>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B753C4F-3659-444F-BF0A-A99F7870D49A}"/>
              </a:ext>
            </a:extLst>
          </p:cNvPr>
          <p:cNvSpPr>
            <a:spLocks noGrp="1"/>
          </p:cNvSpPr>
          <p:nvPr>
            <p:ph idx="1"/>
          </p:nvPr>
        </p:nvSpPr>
        <p:spPr/>
        <p:txBody>
          <a:bodyPr/>
          <a:lstStyle/>
          <a:p>
            <a:pPr>
              <a:buFont typeface="Calibri" panose="020F0502020204030204" pitchFamily="34" charset="0"/>
              <a:buChar char="∞"/>
            </a:pPr>
            <a:r>
              <a:rPr lang="en-IN" dirty="0">
                <a:latin typeface="Cambria" panose="02040503050406030204" pitchFamily="18" charset="0"/>
                <a:ea typeface="Cambria" panose="02040503050406030204" pitchFamily="18" charset="0"/>
              </a:rPr>
              <a:t>Introduction</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Total Service Requests Received</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Weekly Status</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Peak Hours</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Naughty Wards</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Busy Hour for Wards</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Area v/s Service Request Type</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Quarterly Analysis</a:t>
            </a:r>
          </a:p>
          <a:p>
            <a:pPr>
              <a:buFont typeface="Calibri" panose="020F0502020204030204" pitchFamily="34" charset="0"/>
              <a:buChar char="∞"/>
            </a:pPr>
            <a:r>
              <a:rPr lang="en-IN" dirty="0">
                <a:latin typeface="Cambria" panose="02040503050406030204" pitchFamily="18" charset="0"/>
                <a:ea typeface="Cambria" panose="02040503050406030204" pitchFamily="18" charset="0"/>
              </a:rPr>
              <a:t>Conclusion</a:t>
            </a:r>
          </a:p>
          <a:p>
            <a:pPr>
              <a:buFont typeface="Calibri" panose="020F0502020204030204" pitchFamily="34" charset="0"/>
              <a:buChar char="∞"/>
            </a:pPr>
            <a:endParaRPr lang="en-IN" dirty="0">
              <a:latin typeface="Cambria" panose="02040503050406030204" pitchFamily="18" charset="0"/>
              <a:ea typeface="Cambria" panose="02040503050406030204" pitchFamily="18" charset="0"/>
            </a:endParaRPr>
          </a:p>
          <a:p>
            <a:pPr>
              <a:buFont typeface="Calibri" panose="020F0502020204030204" pitchFamily="34" charset="0"/>
              <a:buChar char="∞"/>
            </a:pPr>
            <a:endParaRPr lang="en-IN" dirty="0">
              <a:latin typeface="Cambria" panose="02040503050406030204" pitchFamily="18" charset="0"/>
              <a:ea typeface="Cambria" panose="02040503050406030204" pitchFamily="18" charset="0"/>
            </a:endParaRPr>
          </a:p>
          <a:p>
            <a:pPr>
              <a:buFont typeface="Calibri" panose="020F0502020204030204" pitchFamily="34" charset="0"/>
              <a:buChar char="∞"/>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3350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BD8C-B834-4D37-BF30-6ABED3E5C08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B4E4F51-991C-4D56-8C41-18C3AF037AA3}"/>
              </a:ext>
            </a:extLst>
          </p:cNvPr>
          <p:cNvSpPr>
            <a:spLocks noGrp="1"/>
          </p:cNvSpPr>
          <p:nvPr>
            <p:ph idx="1"/>
          </p:nvPr>
        </p:nvSpPr>
        <p:spPr>
          <a:xfrm>
            <a:off x="1097280" y="2366239"/>
            <a:ext cx="10058400" cy="4023360"/>
          </a:xfrm>
        </p:spPr>
        <p:txBody>
          <a:bodyPr/>
          <a:lstStyle/>
          <a:p>
            <a:pPr>
              <a:buFont typeface="Wingdings" panose="05000000000000000000" pitchFamily="2" charset="2"/>
              <a:buChar char="§"/>
            </a:pPr>
            <a:r>
              <a:rPr lang="en-IN" dirty="0">
                <a:latin typeface="Cambria" panose="02040503050406030204" pitchFamily="18" charset="0"/>
                <a:ea typeface="Cambria" panose="02040503050406030204" pitchFamily="18" charset="0"/>
              </a:rPr>
              <a:t>311 manages City divisional service request data for Solid Waste Management, Transportation Services, Toronto Water, Municipal Licensing &amp; Standards, and Urban Forestry.</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The report focuses on the usage of </a:t>
            </a:r>
            <a:r>
              <a:rPr lang="en-IN" b="1" dirty="0">
                <a:latin typeface="Cambria" panose="02040503050406030204" pitchFamily="18" charset="0"/>
                <a:ea typeface="Cambria" panose="02040503050406030204" pitchFamily="18" charset="0"/>
              </a:rPr>
              <a:t>311 Service Requests - Customer Initiated. </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For the course of completion of this report, dataset from the following link has been selected:</a:t>
            </a:r>
          </a:p>
          <a:p>
            <a:r>
              <a:rPr lang="en-IN" dirty="0">
                <a:latin typeface="Cambria" panose="02040503050406030204" pitchFamily="18" charset="0"/>
                <a:ea typeface="Cambria" panose="02040503050406030204" pitchFamily="18" charset="0"/>
                <a:hlinkClick r:id="rId2"/>
              </a:rPr>
              <a:t>https://open.toronto.ca/dataset/311-service-requests-customer-initiated/</a:t>
            </a:r>
            <a:endParaRPr lang="en-IN" dirty="0">
              <a:latin typeface="Cambria" panose="02040503050406030204" pitchFamily="18" charset="0"/>
              <a:ea typeface="Cambria" panose="02040503050406030204" pitchFamily="18" charset="0"/>
            </a:endParaRP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 Data for the year 2018 has been opted and patterns are visualized.</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Visualization tools used: Tableau [95%] and Power BI [5%].</a:t>
            </a: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058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238C-1E29-45BE-AC63-3C15D3AB2E79}"/>
              </a:ext>
            </a:extLst>
          </p:cNvPr>
          <p:cNvSpPr>
            <a:spLocks noGrp="1"/>
          </p:cNvSpPr>
          <p:nvPr>
            <p:ph type="title"/>
          </p:nvPr>
        </p:nvSpPr>
        <p:spPr/>
        <p:txBody>
          <a:bodyPr/>
          <a:lstStyle/>
          <a:p>
            <a:r>
              <a:rPr lang="en-IN" dirty="0"/>
              <a:t>Total Service Requests Received</a:t>
            </a:r>
          </a:p>
        </p:txBody>
      </p:sp>
      <p:sp>
        <p:nvSpPr>
          <p:cNvPr id="12" name="Content Placeholder 11">
            <a:extLst>
              <a:ext uri="{FF2B5EF4-FFF2-40B4-BE49-F238E27FC236}">
                <a16:creationId xmlns:a16="http://schemas.microsoft.com/office/drawing/2014/main" id="{4D5C9EF2-A563-41DF-B1A8-44ED56CF854A}"/>
              </a:ext>
            </a:extLst>
          </p:cNvPr>
          <p:cNvSpPr>
            <a:spLocks noGrp="1"/>
          </p:cNvSpPr>
          <p:nvPr>
            <p:ph idx="1"/>
          </p:nvPr>
        </p:nvSpPr>
        <p:spPr>
          <a:xfrm>
            <a:off x="5341074" y="2245817"/>
            <a:ext cx="5702064" cy="2258817"/>
          </a:xfrm>
        </p:spPr>
        <p:txBody>
          <a:bodyPr>
            <a:normAutofit/>
          </a:bodyPr>
          <a:lstStyle/>
          <a:p>
            <a:pPr>
              <a:buFont typeface="Wingdings" panose="05000000000000000000" pitchFamily="2" charset="2"/>
              <a:buChar char="v"/>
            </a:pPr>
            <a:r>
              <a:rPr lang="en-IN" dirty="0">
                <a:latin typeface="Cambria" panose="02040503050406030204" pitchFamily="18" charset="0"/>
                <a:ea typeface="Cambria" panose="02040503050406030204" pitchFamily="18" charset="0"/>
              </a:rPr>
              <a:t>During the year 2018, a total of 412.10K service requests were registered.</a:t>
            </a:r>
          </a:p>
          <a:p>
            <a:pPr>
              <a:buFont typeface="Wingdings" panose="05000000000000000000" pitchFamily="2" charset="2"/>
              <a:buChar char="v"/>
            </a:pPr>
            <a:r>
              <a:rPr lang="en-IN" dirty="0">
                <a:latin typeface="Cambria" panose="02040503050406030204" pitchFamily="18" charset="0"/>
                <a:ea typeface="Cambria" panose="02040503050406030204" pitchFamily="18" charset="0"/>
              </a:rPr>
              <a:t>The status of only 3,46,524 requests was reported to be closed.</a:t>
            </a:r>
          </a:p>
          <a:p>
            <a:pPr>
              <a:buFont typeface="Wingdings" panose="05000000000000000000" pitchFamily="2" charset="2"/>
              <a:buChar char="v"/>
            </a:pPr>
            <a:r>
              <a:rPr lang="en-IN" dirty="0">
                <a:latin typeface="Cambria" panose="02040503050406030204" pitchFamily="18" charset="0"/>
                <a:ea typeface="Cambria" panose="02040503050406030204" pitchFamily="18" charset="0"/>
              </a:rPr>
              <a:t>Out of the total, 45,560 requests got cancelled.</a:t>
            </a:r>
          </a:p>
          <a:p>
            <a:pPr marL="0" indent="0">
              <a:buNone/>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C228F955-85D5-4582-8864-61FEBB133E85}"/>
              </a:ext>
            </a:extLst>
          </p:cNvPr>
          <p:cNvPicPr>
            <a:picLocks noChangeAspect="1"/>
          </p:cNvPicPr>
          <p:nvPr/>
        </p:nvPicPr>
        <p:blipFill>
          <a:blip r:embed="rId2"/>
          <a:stretch>
            <a:fillRect/>
          </a:stretch>
        </p:blipFill>
        <p:spPr>
          <a:xfrm>
            <a:off x="0" y="4748411"/>
            <a:ext cx="12192000" cy="1450757"/>
          </a:xfrm>
          <a:prstGeom prst="rect">
            <a:avLst/>
          </a:prstGeom>
          <a:effectLst>
            <a:softEdge rad="50800"/>
          </a:effectLst>
        </p:spPr>
      </p:pic>
      <p:pic>
        <p:nvPicPr>
          <p:cNvPr id="15" name="Picture 14">
            <a:extLst>
              <a:ext uri="{FF2B5EF4-FFF2-40B4-BE49-F238E27FC236}">
                <a16:creationId xmlns:a16="http://schemas.microsoft.com/office/drawing/2014/main" id="{6FF670AE-640E-4C72-BA6D-7503A1221DD7}"/>
              </a:ext>
            </a:extLst>
          </p:cNvPr>
          <p:cNvPicPr>
            <a:picLocks noChangeAspect="1"/>
          </p:cNvPicPr>
          <p:nvPr/>
        </p:nvPicPr>
        <p:blipFill>
          <a:blip r:embed="rId3"/>
          <a:stretch>
            <a:fillRect/>
          </a:stretch>
        </p:blipFill>
        <p:spPr>
          <a:xfrm>
            <a:off x="229300" y="2150077"/>
            <a:ext cx="4446378" cy="2258817"/>
          </a:xfrm>
          <a:prstGeom prst="rect">
            <a:avLst/>
          </a:prstGeom>
          <a:effectLst>
            <a:softEdge rad="50800"/>
          </a:effectLst>
        </p:spPr>
      </p:pic>
    </p:spTree>
    <p:extLst>
      <p:ext uri="{BB962C8B-B14F-4D97-AF65-F5344CB8AC3E}">
        <p14:creationId xmlns:p14="http://schemas.microsoft.com/office/powerpoint/2010/main" val="250415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326A-7450-444B-A093-21F777703E64}"/>
              </a:ext>
            </a:extLst>
          </p:cNvPr>
          <p:cNvSpPr>
            <a:spLocks noGrp="1"/>
          </p:cNvSpPr>
          <p:nvPr>
            <p:ph type="title"/>
          </p:nvPr>
        </p:nvSpPr>
        <p:spPr/>
        <p:txBody>
          <a:bodyPr/>
          <a:lstStyle/>
          <a:p>
            <a:r>
              <a:rPr lang="en-IN" dirty="0"/>
              <a:t>Weekly Status</a:t>
            </a:r>
          </a:p>
        </p:txBody>
      </p:sp>
      <p:pic>
        <p:nvPicPr>
          <p:cNvPr id="5" name="Picture 4">
            <a:extLst>
              <a:ext uri="{FF2B5EF4-FFF2-40B4-BE49-F238E27FC236}">
                <a16:creationId xmlns:a16="http://schemas.microsoft.com/office/drawing/2014/main" id="{482CA5AB-60A3-46CC-9E90-3722D49DB282}"/>
              </a:ext>
            </a:extLst>
          </p:cNvPr>
          <p:cNvPicPr>
            <a:picLocks noChangeAspect="1"/>
          </p:cNvPicPr>
          <p:nvPr/>
        </p:nvPicPr>
        <p:blipFill>
          <a:blip r:embed="rId2"/>
          <a:stretch>
            <a:fillRect/>
          </a:stretch>
        </p:blipFill>
        <p:spPr>
          <a:xfrm>
            <a:off x="3294134" y="5483331"/>
            <a:ext cx="1571625" cy="771525"/>
          </a:xfrm>
          <a:prstGeom prst="rect">
            <a:avLst/>
          </a:prstGeom>
          <a:effectLst>
            <a:softEdge rad="63500"/>
          </a:effectLst>
        </p:spPr>
      </p:pic>
      <p:sp>
        <p:nvSpPr>
          <p:cNvPr id="7" name="Content Placeholder 6">
            <a:extLst>
              <a:ext uri="{FF2B5EF4-FFF2-40B4-BE49-F238E27FC236}">
                <a16:creationId xmlns:a16="http://schemas.microsoft.com/office/drawing/2014/main" id="{A41AD7A2-45A9-43D8-A4B0-EC069240E142}"/>
              </a:ext>
            </a:extLst>
          </p:cNvPr>
          <p:cNvSpPr>
            <a:spLocks noGrp="1"/>
          </p:cNvSpPr>
          <p:nvPr>
            <p:ph idx="1"/>
          </p:nvPr>
        </p:nvSpPr>
        <p:spPr>
          <a:xfrm>
            <a:off x="1095617" y="2315802"/>
            <a:ext cx="3588925" cy="2804839"/>
          </a:xfrm>
        </p:spPr>
        <p:txBody>
          <a:bodyPr/>
          <a:lstStyle/>
          <a:p>
            <a:pPr>
              <a:buFont typeface="Wingdings" panose="05000000000000000000" pitchFamily="2" charset="2"/>
              <a:buChar char="q"/>
            </a:pPr>
            <a:r>
              <a:rPr lang="en-IN" dirty="0">
                <a:latin typeface="Cambria" panose="02040503050406030204" pitchFamily="18" charset="0"/>
                <a:ea typeface="Cambria" panose="02040503050406030204" pitchFamily="18" charset="0"/>
                <a:cs typeface="Times New Roman" panose="02020603050405020304" pitchFamily="18" charset="0"/>
              </a:rPr>
              <a:t>When comparing the weekly trends for each month using heat map, it was observed that Tuesdays, Wednesdays and Thursdays happen to be the busiest days of the week. </a:t>
            </a:r>
          </a:p>
          <a:p>
            <a:pPr>
              <a:buFont typeface="Wingdings" panose="05000000000000000000" pitchFamily="2" charset="2"/>
              <a:buChar char="q"/>
            </a:pPr>
            <a:r>
              <a:rPr lang="en-IN" dirty="0">
                <a:latin typeface="Cambria" panose="02040503050406030204" pitchFamily="18" charset="0"/>
                <a:ea typeface="Cambria" panose="02040503050406030204" pitchFamily="18" charset="0"/>
                <a:cs typeface="Times New Roman" panose="02020603050405020304" pitchFamily="18" charset="0"/>
              </a:rPr>
              <a:t>Weekends were generally slow in terms of receiving the requests.</a:t>
            </a:r>
          </a:p>
          <a:p>
            <a:endParaRPr lang="en-IN" dirty="0">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9FDC6C1-0047-418E-B192-9A71562807D8}"/>
              </a:ext>
            </a:extLst>
          </p:cNvPr>
          <p:cNvPicPr>
            <a:picLocks noChangeAspect="1"/>
          </p:cNvPicPr>
          <p:nvPr/>
        </p:nvPicPr>
        <p:blipFill>
          <a:blip r:embed="rId3"/>
          <a:stretch>
            <a:fillRect/>
          </a:stretch>
        </p:blipFill>
        <p:spPr>
          <a:xfrm>
            <a:off x="4865759" y="1866185"/>
            <a:ext cx="7326241" cy="4408006"/>
          </a:xfrm>
          <a:prstGeom prst="rect">
            <a:avLst/>
          </a:prstGeom>
          <a:effectLst>
            <a:softEdge rad="38100"/>
          </a:effectLst>
        </p:spPr>
      </p:pic>
    </p:spTree>
    <p:extLst>
      <p:ext uri="{BB962C8B-B14F-4D97-AF65-F5344CB8AC3E}">
        <p14:creationId xmlns:p14="http://schemas.microsoft.com/office/powerpoint/2010/main" val="333767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39D5-6973-4A0D-9A3C-D62977664143}"/>
              </a:ext>
            </a:extLst>
          </p:cNvPr>
          <p:cNvSpPr>
            <a:spLocks noGrp="1"/>
          </p:cNvSpPr>
          <p:nvPr>
            <p:ph type="title"/>
          </p:nvPr>
        </p:nvSpPr>
        <p:spPr/>
        <p:txBody>
          <a:bodyPr/>
          <a:lstStyle/>
          <a:p>
            <a:r>
              <a:rPr lang="en-IN" dirty="0"/>
              <a:t>Peak Hours</a:t>
            </a:r>
          </a:p>
        </p:txBody>
      </p:sp>
      <p:pic>
        <p:nvPicPr>
          <p:cNvPr id="4" name="Content Placeholder 3">
            <a:extLst>
              <a:ext uri="{FF2B5EF4-FFF2-40B4-BE49-F238E27FC236}">
                <a16:creationId xmlns:a16="http://schemas.microsoft.com/office/drawing/2014/main" id="{E8F0F766-DF42-4B86-92CD-FF73D6D17FDE}"/>
              </a:ext>
            </a:extLst>
          </p:cNvPr>
          <p:cNvPicPr>
            <a:picLocks noGrp="1" noChangeAspect="1"/>
          </p:cNvPicPr>
          <p:nvPr>
            <p:ph idx="1"/>
          </p:nvPr>
        </p:nvPicPr>
        <p:blipFill>
          <a:blip r:embed="rId2"/>
          <a:stretch>
            <a:fillRect/>
          </a:stretch>
        </p:blipFill>
        <p:spPr>
          <a:xfrm>
            <a:off x="6096000" y="2127617"/>
            <a:ext cx="6048641" cy="4022725"/>
          </a:xfrm>
          <a:prstGeom prst="rect">
            <a:avLst/>
          </a:prstGeom>
        </p:spPr>
      </p:pic>
      <p:sp>
        <p:nvSpPr>
          <p:cNvPr id="5" name="Content Placeholder 6">
            <a:extLst>
              <a:ext uri="{FF2B5EF4-FFF2-40B4-BE49-F238E27FC236}">
                <a16:creationId xmlns:a16="http://schemas.microsoft.com/office/drawing/2014/main" id="{EC81B465-7339-4FD6-A543-37C3178CF122}"/>
              </a:ext>
            </a:extLst>
          </p:cNvPr>
          <p:cNvSpPr txBox="1">
            <a:spLocks/>
          </p:cNvSpPr>
          <p:nvPr/>
        </p:nvSpPr>
        <p:spPr>
          <a:xfrm>
            <a:off x="1095617" y="2315802"/>
            <a:ext cx="3588925" cy="2804839"/>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dirty="0">
                <a:latin typeface="Cambria" panose="02040503050406030204" pitchFamily="18" charset="0"/>
                <a:ea typeface="Cambria" panose="02040503050406030204" pitchFamily="18" charset="0"/>
                <a:cs typeface="Times New Roman" panose="02020603050405020304" pitchFamily="18" charset="0"/>
              </a:rPr>
              <a:t>Morning hours from 9 am to 11 am were busy hours for 311 representatives as they have received a lot of requests during this time interval.</a:t>
            </a:r>
          </a:p>
          <a:p>
            <a:pPr>
              <a:buFont typeface="Wingdings" panose="05000000000000000000" pitchFamily="2" charset="2"/>
              <a:buChar char="§"/>
            </a:pPr>
            <a:r>
              <a:rPr lang="en-IN" dirty="0">
                <a:latin typeface="Cambria" panose="02040503050406030204" pitchFamily="18" charset="0"/>
                <a:ea typeface="Cambria" panose="02040503050406030204" pitchFamily="18" charset="0"/>
                <a:cs typeface="Times New Roman" panose="02020603050405020304" pitchFamily="18" charset="0"/>
              </a:rPr>
              <a:t>Surprisingly, even during night hours after 12 and before 6 in the morning, there were certain number of 311 requests received.</a:t>
            </a:r>
          </a:p>
          <a:p>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2018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180E-B412-49A0-A498-2F7C0CC4095E}"/>
              </a:ext>
            </a:extLst>
          </p:cNvPr>
          <p:cNvSpPr>
            <a:spLocks noGrp="1"/>
          </p:cNvSpPr>
          <p:nvPr>
            <p:ph type="title"/>
          </p:nvPr>
        </p:nvSpPr>
        <p:spPr/>
        <p:txBody>
          <a:bodyPr/>
          <a:lstStyle/>
          <a:p>
            <a:r>
              <a:rPr lang="en-IN" dirty="0"/>
              <a:t>Naughty Wards</a:t>
            </a:r>
          </a:p>
        </p:txBody>
      </p:sp>
      <p:sp>
        <p:nvSpPr>
          <p:cNvPr id="3" name="Content Placeholder 2">
            <a:extLst>
              <a:ext uri="{FF2B5EF4-FFF2-40B4-BE49-F238E27FC236}">
                <a16:creationId xmlns:a16="http://schemas.microsoft.com/office/drawing/2014/main" id="{AD5A4EA0-B85B-40AE-9AB4-37CA7B4CF74E}"/>
              </a:ext>
            </a:extLst>
          </p:cNvPr>
          <p:cNvSpPr>
            <a:spLocks noGrp="1"/>
          </p:cNvSpPr>
          <p:nvPr>
            <p:ph idx="1"/>
          </p:nvPr>
        </p:nvSpPr>
        <p:spPr>
          <a:xfrm>
            <a:off x="731520" y="4489399"/>
            <a:ext cx="10260037" cy="1847635"/>
          </a:xfrm>
        </p:spPr>
        <p:txBody>
          <a:bodyPr/>
          <a:lstStyle/>
          <a:p>
            <a:pPr>
              <a:buFont typeface="Wingdings" panose="05000000000000000000" pitchFamily="2" charset="2"/>
              <a:buChar char="§"/>
            </a:pPr>
            <a:r>
              <a:rPr lang="en-IN" dirty="0">
                <a:latin typeface="Cambria" panose="02040503050406030204" pitchFamily="18" charset="0"/>
                <a:ea typeface="Cambria" panose="02040503050406030204" pitchFamily="18" charset="0"/>
              </a:rPr>
              <a:t>Top 10 wards that often use 311 helpline were reported.</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Toronto-</a:t>
            </a:r>
            <a:r>
              <a:rPr lang="en-IN" dirty="0" err="1">
                <a:latin typeface="Cambria" panose="02040503050406030204" pitchFamily="18" charset="0"/>
                <a:ea typeface="Cambria" panose="02040503050406030204" pitchFamily="18" charset="0"/>
              </a:rPr>
              <a:t>Danforth</a:t>
            </a:r>
            <a:r>
              <a:rPr lang="en-IN" dirty="0">
                <a:latin typeface="Cambria" panose="02040503050406030204" pitchFamily="18" charset="0"/>
                <a:ea typeface="Cambria" panose="02040503050406030204" pitchFamily="18" charset="0"/>
              </a:rPr>
              <a:t> ward topped the list for using 311, the most. It also had a high request cancelled rate associated with it.</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Ward Etobicoke-Lakeshore was observed to be second on the list with a comparatively better request completion rate.</a:t>
            </a:r>
          </a:p>
        </p:txBody>
      </p:sp>
      <p:pic>
        <p:nvPicPr>
          <p:cNvPr id="6" name="Picture 5">
            <a:extLst>
              <a:ext uri="{FF2B5EF4-FFF2-40B4-BE49-F238E27FC236}">
                <a16:creationId xmlns:a16="http://schemas.microsoft.com/office/drawing/2014/main" id="{C40F455B-3771-4DE4-A997-38DA2CEE2771}"/>
              </a:ext>
            </a:extLst>
          </p:cNvPr>
          <p:cNvPicPr>
            <a:picLocks noChangeAspect="1"/>
          </p:cNvPicPr>
          <p:nvPr/>
        </p:nvPicPr>
        <p:blipFill>
          <a:blip r:embed="rId2"/>
          <a:stretch>
            <a:fillRect/>
          </a:stretch>
        </p:blipFill>
        <p:spPr>
          <a:xfrm>
            <a:off x="616267" y="1873248"/>
            <a:ext cx="11020425" cy="2714625"/>
          </a:xfrm>
          <a:prstGeom prst="rect">
            <a:avLst/>
          </a:prstGeom>
          <a:effectLst>
            <a:softEdge rad="88900"/>
          </a:effectLst>
        </p:spPr>
      </p:pic>
      <p:pic>
        <p:nvPicPr>
          <p:cNvPr id="7" name="Picture 6">
            <a:extLst>
              <a:ext uri="{FF2B5EF4-FFF2-40B4-BE49-F238E27FC236}">
                <a16:creationId xmlns:a16="http://schemas.microsoft.com/office/drawing/2014/main" id="{A90E8B4B-0AFD-478C-B339-D8CD7D6E0F3D}"/>
              </a:ext>
            </a:extLst>
          </p:cNvPr>
          <p:cNvPicPr>
            <a:picLocks noChangeAspect="1"/>
          </p:cNvPicPr>
          <p:nvPr/>
        </p:nvPicPr>
        <p:blipFill>
          <a:blip r:embed="rId3"/>
          <a:stretch>
            <a:fillRect/>
          </a:stretch>
        </p:blipFill>
        <p:spPr>
          <a:xfrm>
            <a:off x="10709702" y="3003147"/>
            <a:ext cx="1295230" cy="1011188"/>
          </a:xfrm>
          <a:prstGeom prst="rect">
            <a:avLst/>
          </a:prstGeom>
          <a:effectLst>
            <a:softEdge rad="38100"/>
          </a:effectLst>
        </p:spPr>
      </p:pic>
    </p:spTree>
    <p:extLst>
      <p:ext uri="{BB962C8B-B14F-4D97-AF65-F5344CB8AC3E}">
        <p14:creationId xmlns:p14="http://schemas.microsoft.com/office/powerpoint/2010/main" val="11902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22B2-99B6-4610-B2AC-5201DDF006C0}"/>
              </a:ext>
            </a:extLst>
          </p:cNvPr>
          <p:cNvSpPr>
            <a:spLocks noGrp="1"/>
          </p:cNvSpPr>
          <p:nvPr>
            <p:ph type="title"/>
          </p:nvPr>
        </p:nvSpPr>
        <p:spPr/>
        <p:txBody>
          <a:bodyPr/>
          <a:lstStyle/>
          <a:p>
            <a:r>
              <a:rPr lang="en-IN" dirty="0"/>
              <a:t>Busy Hour for Wards</a:t>
            </a:r>
          </a:p>
        </p:txBody>
      </p:sp>
      <p:sp>
        <p:nvSpPr>
          <p:cNvPr id="3" name="Content Placeholder 2">
            <a:extLst>
              <a:ext uri="{FF2B5EF4-FFF2-40B4-BE49-F238E27FC236}">
                <a16:creationId xmlns:a16="http://schemas.microsoft.com/office/drawing/2014/main" id="{FCCC5C1C-C6BF-45B7-952B-0E46C9FE1BB1}"/>
              </a:ext>
            </a:extLst>
          </p:cNvPr>
          <p:cNvSpPr>
            <a:spLocks noGrp="1"/>
          </p:cNvSpPr>
          <p:nvPr>
            <p:ph idx="1"/>
          </p:nvPr>
        </p:nvSpPr>
        <p:spPr>
          <a:xfrm>
            <a:off x="1097280" y="2423026"/>
            <a:ext cx="3826412" cy="2894562"/>
          </a:xfrm>
        </p:spPr>
        <p:txBody>
          <a:bodyPr>
            <a:normAutofit/>
          </a:bodyPr>
          <a:lstStyle/>
          <a:p>
            <a:pPr>
              <a:buFont typeface="Wingdings" panose="05000000000000000000" pitchFamily="2" charset="2"/>
              <a:buChar char="§"/>
            </a:pPr>
            <a:r>
              <a:rPr lang="en-IN" dirty="0">
                <a:latin typeface="Cambria" panose="02040503050406030204" pitchFamily="18" charset="0"/>
                <a:ea typeface="Cambria" panose="02040503050406030204" pitchFamily="18" charset="0"/>
              </a:rPr>
              <a:t>Trend of top 5 wards making 311 requests was plotted.</a:t>
            </a:r>
          </a:p>
          <a:p>
            <a:pPr>
              <a:buFont typeface="Wingdings" panose="05000000000000000000" pitchFamily="2" charset="2"/>
              <a:buChar char="§"/>
            </a:pPr>
            <a:r>
              <a:rPr lang="en-IN" dirty="0">
                <a:latin typeface="Cambria" panose="02040503050406030204" pitchFamily="18" charset="0"/>
                <a:ea typeface="Cambria" panose="02040503050406030204" pitchFamily="18" charset="0"/>
              </a:rPr>
              <a:t>All the wards demonstrate a general trend of becoming active from 9 am to 11 am and then reducing slowly towards the end of the day.</a:t>
            </a:r>
          </a:p>
        </p:txBody>
      </p:sp>
      <p:pic>
        <p:nvPicPr>
          <p:cNvPr id="4" name="Picture 3">
            <a:extLst>
              <a:ext uri="{FF2B5EF4-FFF2-40B4-BE49-F238E27FC236}">
                <a16:creationId xmlns:a16="http://schemas.microsoft.com/office/drawing/2014/main" id="{5935618E-8AD1-4130-8829-B8AA850D81CB}"/>
              </a:ext>
            </a:extLst>
          </p:cNvPr>
          <p:cNvPicPr>
            <a:picLocks noChangeAspect="1"/>
          </p:cNvPicPr>
          <p:nvPr/>
        </p:nvPicPr>
        <p:blipFill>
          <a:blip r:embed="rId2"/>
          <a:stretch>
            <a:fillRect/>
          </a:stretch>
        </p:blipFill>
        <p:spPr>
          <a:xfrm>
            <a:off x="9679305" y="564306"/>
            <a:ext cx="1476375" cy="447675"/>
          </a:xfrm>
          <a:prstGeom prst="rect">
            <a:avLst/>
          </a:prstGeom>
        </p:spPr>
      </p:pic>
      <p:pic>
        <p:nvPicPr>
          <p:cNvPr id="5" name="Picture 4">
            <a:extLst>
              <a:ext uri="{FF2B5EF4-FFF2-40B4-BE49-F238E27FC236}">
                <a16:creationId xmlns:a16="http://schemas.microsoft.com/office/drawing/2014/main" id="{26E1327D-AEE8-498A-B286-ACBF4D91C6A4}"/>
              </a:ext>
            </a:extLst>
          </p:cNvPr>
          <p:cNvPicPr>
            <a:picLocks noChangeAspect="1"/>
          </p:cNvPicPr>
          <p:nvPr/>
        </p:nvPicPr>
        <p:blipFill>
          <a:blip r:embed="rId3"/>
          <a:stretch>
            <a:fillRect/>
          </a:stretch>
        </p:blipFill>
        <p:spPr>
          <a:xfrm>
            <a:off x="5208750" y="2015063"/>
            <a:ext cx="6983250" cy="4229466"/>
          </a:xfrm>
          <a:prstGeom prst="rect">
            <a:avLst/>
          </a:prstGeom>
          <a:effectLst>
            <a:softEdge rad="38100"/>
          </a:effectLst>
        </p:spPr>
      </p:pic>
    </p:spTree>
    <p:extLst>
      <p:ext uri="{BB962C8B-B14F-4D97-AF65-F5344CB8AC3E}">
        <p14:creationId xmlns:p14="http://schemas.microsoft.com/office/powerpoint/2010/main" val="325774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CCFF-7E8E-40F0-8561-C996D1166D8E}"/>
              </a:ext>
            </a:extLst>
          </p:cNvPr>
          <p:cNvSpPr>
            <a:spLocks noGrp="1"/>
          </p:cNvSpPr>
          <p:nvPr>
            <p:ph type="title"/>
          </p:nvPr>
        </p:nvSpPr>
        <p:spPr/>
        <p:txBody>
          <a:bodyPr/>
          <a:lstStyle/>
          <a:p>
            <a:r>
              <a:rPr lang="en-IN" dirty="0"/>
              <a:t>Area v/s Service Request Type</a:t>
            </a:r>
          </a:p>
        </p:txBody>
      </p:sp>
      <p:sp>
        <p:nvSpPr>
          <p:cNvPr id="3" name="Content Placeholder 2">
            <a:extLst>
              <a:ext uri="{FF2B5EF4-FFF2-40B4-BE49-F238E27FC236}">
                <a16:creationId xmlns:a16="http://schemas.microsoft.com/office/drawing/2014/main" id="{C32BCCD5-4FC3-468B-A223-89A30FEEDA8A}"/>
              </a:ext>
            </a:extLst>
          </p:cNvPr>
          <p:cNvSpPr>
            <a:spLocks noGrp="1"/>
          </p:cNvSpPr>
          <p:nvPr>
            <p:ph idx="1"/>
          </p:nvPr>
        </p:nvSpPr>
        <p:spPr>
          <a:xfrm>
            <a:off x="886265" y="2495715"/>
            <a:ext cx="4998720" cy="2641860"/>
          </a:xfrm>
        </p:spPr>
        <p:txBody>
          <a:bodyPr>
            <a:normAutofit/>
          </a:bodyPr>
          <a:lstStyle/>
          <a:p>
            <a:pPr>
              <a:buFont typeface="Wingdings" panose="05000000000000000000" pitchFamily="2" charset="2"/>
              <a:buChar char="Ø"/>
            </a:pPr>
            <a:r>
              <a:rPr lang="en-IN" dirty="0">
                <a:latin typeface="Cambria" panose="02040503050406030204" pitchFamily="18" charset="0"/>
                <a:ea typeface="Cambria" panose="02040503050406030204" pitchFamily="18" charset="0"/>
              </a:rPr>
              <a:t>Map was plotted to observe the type of service request raised by each postal are in the city of Toronto.</a:t>
            </a:r>
          </a:p>
          <a:p>
            <a:pPr>
              <a:buFont typeface="Wingdings" panose="05000000000000000000" pitchFamily="2" charset="2"/>
              <a:buChar char="Ø"/>
            </a:pPr>
            <a:r>
              <a:rPr lang="en-IN" dirty="0">
                <a:latin typeface="Cambria" panose="02040503050406030204" pitchFamily="18" charset="0"/>
                <a:ea typeface="Cambria" panose="02040503050406030204" pitchFamily="18" charset="0"/>
              </a:rPr>
              <a:t>The city vividly used 311 helpline for several type of requests.</a:t>
            </a:r>
          </a:p>
          <a:p>
            <a:pPr>
              <a:buFont typeface="Wingdings" panose="05000000000000000000" pitchFamily="2" charset="2"/>
              <a:buChar char="Ø"/>
            </a:pPr>
            <a:r>
              <a:rPr lang="en-IN" dirty="0">
                <a:latin typeface="Cambria" panose="02040503050406030204" pitchFamily="18" charset="0"/>
                <a:ea typeface="Cambria" panose="02040503050406030204" pitchFamily="18" charset="0"/>
              </a:rPr>
              <a:t>Rarely there is any area which didn’t use the helpline.</a:t>
            </a:r>
          </a:p>
          <a:p>
            <a:pPr marL="0" indent="0">
              <a:buNone/>
            </a:pPr>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1DFDF02-EFF4-46AF-A15B-06D30DF2E2A5}"/>
              </a:ext>
            </a:extLst>
          </p:cNvPr>
          <p:cNvPicPr>
            <a:picLocks noChangeAspect="1"/>
          </p:cNvPicPr>
          <p:nvPr/>
        </p:nvPicPr>
        <p:blipFill>
          <a:blip r:embed="rId2"/>
          <a:stretch>
            <a:fillRect/>
          </a:stretch>
        </p:blipFill>
        <p:spPr>
          <a:xfrm>
            <a:off x="6200555" y="1845734"/>
            <a:ext cx="5991445" cy="4500249"/>
          </a:xfrm>
          <a:prstGeom prst="rect">
            <a:avLst/>
          </a:prstGeom>
          <a:effectLst>
            <a:softEdge rad="76200"/>
          </a:effectLst>
        </p:spPr>
      </p:pic>
      <p:pic>
        <p:nvPicPr>
          <p:cNvPr id="5" name="Picture 4">
            <a:extLst>
              <a:ext uri="{FF2B5EF4-FFF2-40B4-BE49-F238E27FC236}">
                <a16:creationId xmlns:a16="http://schemas.microsoft.com/office/drawing/2014/main" id="{569DDF0B-8D7A-4E75-8408-764698583306}"/>
              </a:ext>
            </a:extLst>
          </p:cNvPr>
          <p:cNvPicPr>
            <a:picLocks noChangeAspect="1"/>
          </p:cNvPicPr>
          <p:nvPr/>
        </p:nvPicPr>
        <p:blipFill>
          <a:blip r:embed="rId3"/>
          <a:stretch>
            <a:fillRect/>
          </a:stretch>
        </p:blipFill>
        <p:spPr>
          <a:xfrm>
            <a:off x="10417492" y="5603053"/>
            <a:ext cx="1476375" cy="447675"/>
          </a:xfrm>
          <a:prstGeom prst="rect">
            <a:avLst/>
          </a:prstGeom>
          <a:effectLst>
            <a:softEdge rad="25400"/>
          </a:effectLst>
        </p:spPr>
      </p:pic>
    </p:spTree>
    <p:extLst>
      <p:ext uri="{BB962C8B-B14F-4D97-AF65-F5344CB8AC3E}">
        <p14:creationId xmlns:p14="http://schemas.microsoft.com/office/powerpoint/2010/main" val="31183301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541</TotalTime>
  <Words>616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Cambria</vt:lpstr>
      <vt:lpstr>Wingdings</vt:lpstr>
      <vt:lpstr>Retrospect</vt:lpstr>
      <vt:lpstr>Toronto 311 Service Customer Initiated Data Visualization</vt:lpstr>
      <vt:lpstr>Agenda</vt:lpstr>
      <vt:lpstr>Introduction</vt:lpstr>
      <vt:lpstr>Total Service Requests Received</vt:lpstr>
      <vt:lpstr>Weekly Status</vt:lpstr>
      <vt:lpstr>Peak Hours</vt:lpstr>
      <vt:lpstr>Naughty Wards</vt:lpstr>
      <vt:lpstr>Busy Hour for Wards</vt:lpstr>
      <vt:lpstr>Area v/s Service Request Type</vt:lpstr>
      <vt:lpstr>Quarterly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311 Service Customer Intiated Data Visualization</dc:title>
  <dc:creator>Sandeep Singh</dc:creator>
  <cp:lastModifiedBy>Sandeep Singh</cp:lastModifiedBy>
  <cp:revision>23</cp:revision>
  <dcterms:created xsi:type="dcterms:W3CDTF">2019-07-29T19:42:33Z</dcterms:created>
  <dcterms:modified xsi:type="dcterms:W3CDTF">2020-05-20T21:42:54Z</dcterms:modified>
</cp:coreProperties>
</file>