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BB62-6522-4947-9F0A-E73441522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87AE7E-F6F5-4A85-B78E-5A4D22A89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4F468A-57BB-4804-8277-D6A55CA9CE1A}"/>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6B589587-8CC2-4ED2-8E59-BE0F0E30A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BA0DA-B9B2-4F62-BB5B-883F65249B1B}"/>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50428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3DF5-2ED8-4046-94F1-1DC6A67732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1BDF7-D60B-400A-B6D7-698EC40B9D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262FE-7F63-4C9C-A94D-341D2EC786C8}"/>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25AB1C0F-D24A-4E29-8DCD-845F7FDBB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95545-3B49-460E-8CB8-4385563B4D15}"/>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240155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5600A-81AC-4E43-891D-1A3F587B9E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2B5C2-51FB-4E0F-99FE-1B2DC69D9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491CD-B87D-419E-BE95-5D35DBB4B5C9}"/>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6CD16AC8-E623-4CD5-B919-84F06610D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6EB2D-A434-46AD-BB9F-A876A624D65A}"/>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367939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BBB2-E308-4470-89E9-18035A2D8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4F5363-8ECB-4949-921A-F9229C5D6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E39A1-18DF-437B-B479-7F5C4DBAC344}"/>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ABF9D33F-F9E6-4DBE-8431-A95648A23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A35DF-7C6A-456D-86C8-E530949FFFC0}"/>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360177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1235-67BF-4EF1-B7AA-92DEDBA98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C6426B-49E9-4A61-A42B-146CB7E76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E5A82-DD9F-4B8B-A68E-3D66F1B091FE}"/>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31E607D8-0CF7-4810-B622-4882A7E05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A62FE-B963-4FC3-8F9E-95794476DA6A}"/>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5329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A2AB-995B-4E95-A386-115A90185E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C1E89F-D35A-4E02-B9F8-8B7D0BA0F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82D1A5-AF90-47A9-907A-9FC7DF16B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91A6BD-E0EF-4263-812C-F58BA53F37D9}"/>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6" name="Footer Placeholder 5">
            <a:extLst>
              <a:ext uri="{FF2B5EF4-FFF2-40B4-BE49-F238E27FC236}">
                <a16:creationId xmlns:a16="http://schemas.microsoft.com/office/drawing/2014/main" id="{A9E220D6-B329-4AB9-9208-F2BFE0866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7B6B40-9F2E-46F2-9EF2-6C175352B083}"/>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160234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AEDA-A58E-4F51-ABAB-7EB883FF26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06AC04-35A9-40A8-B0C7-25ABCABAA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451572-CF45-4D10-9D41-3330656F5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B30E3-9DE1-4819-B125-88825602D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2118B-CD93-4331-BC1E-770B25A4C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C12910-77B1-4256-8B07-146471A54A8B}"/>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8" name="Footer Placeholder 7">
            <a:extLst>
              <a:ext uri="{FF2B5EF4-FFF2-40B4-BE49-F238E27FC236}">
                <a16:creationId xmlns:a16="http://schemas.microsoft.com/office/drawing/2014/main" id="{3207D0E2-C98E-40FF-B62D-2CD8004DA1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E44B28-92D5-4F58-86A9-1C4329A7633B}"/>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9802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1C0C-1A51-4639-A3CC-0F30CD16E7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C91FD-DBDD-4118-85E2-6385469E7454}"/>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4" name="Footer Placeholder 3">
            <a:extLst>
              <a:ext uri="{FF2B5EF4-FFF2-40B4-BE49-F238E27FC236}">
                <a16:creationId xmlns:a16="http://schemas.microsoft.com/office/drawing/2014/main" id="{C61E0E10-A503-4BF9-A999-6F6027169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83749D-B099-4D89-BB88-AE68F9AFCAA4}"/>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389865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A8567-9135-455F-8F68-52F6F02F574F}"/>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3" name="Footer Placeholder 2">
            <a:extLst>
              <a:ext uri="{FF2B5EF4-FFF2-40B4-BE49-F238E27FC236}">
                <a16:creationId xmlns:a16="http://schemas.microsoft.com/office/drawing/2014/main" id="{737D19C8-1C23-468D-BD6B-EF3470FEA0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1AD82B-6C46-4058-BCBF-41364B4564B4}"/>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271747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B865-2B21-4D4B-92FC-6778E3E7B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BC74E7-494D-45BF-BC98-728CBB2A7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FB08A1-E0BE-4A72-B451-FAC68B519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8A0C7-B5BC-449F-A89F-058EFA63306C}"/>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6" name="Footer Placeholder 5">
            <a:extLst>
              <a:ext uri="{FF2B5EF4-FFF2-40B4-BE49-F238E27FC236}">
                <a16:creationId xmlns:a16="http://schemas.microsoft.com/office/drawing/2014/main" id="{0F170E60-3575-4E69-8EBD-0CFD2CE9C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BCACA-B820-4F5C-8AC1-6E98B28F918E}"/>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118591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2DFC-78EA-4508-807F-AC543BE59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8C8FA-4973-4F1D-9CBC-1E9B64DDB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A25DA2-F145-4FCF-982D-BD975FE0C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A7C6-58FA-4536-90EE-07CE24EC17DA}"/>
              </a:ext>
            </a:extLst>
          </p:cNvPr>
          <p:cNvSpPr>
            <a:spLocks noGrp="1"/>
          </p:cNvSpPr>
          <p:nvPr>
            <p:ph type="dt" sz="half" idx="10"/>
          </p:nvPr>
        </p:nvSpPr>
        <p:spPr/>
        <p:txBody>
          <a:bodyPr/>
          <a:lstStyle/>
          <a:p>
            <a:fld id="{58583E9D-FCA7-439E-8ABD-D8B758D2EAB7}" type="datetimeFigureOut">
              <a:rPr lang="en-IN" smtClean="0"/>
              <a:t>20-05-2020</a:t>
            </a:fld>
            <a:endParaRPr lang="en-IN"/>
          </a:p>
        </p:txBody>
      </p:sp>
      <p:sp>
        <p:nvSpPr>
          <p:cNvPr id="6" name="Footer Placeholder 5">
            <a:extLst>
              <a:ext uri="{FF2B5EF4-FFF2-40B4-BE49-F238E27FC236}">
                <a16:creationId xmlns:a16="http://schemas.microsoft.com/office/drawing/2014/main" id="{B500D3DD-4F00-43D4-B352-BF0FE09C8B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07205-3DC8-4ABB-88B2-8302EC338D8C}"/>
              </a:ext>
            </a:extLst>
          </p:cNvPr>
          <p:cNvSpPr>
            <a:spLocks noGrp="1"/>
          </p:cNvSpPr>
          <p:nvPr>
            <p:ph type="sldNum" sz="quarter" idx="12"/>
          </p:nvPr>
        </p:nvSpPr>
        <p:spPr/>
        <p:txBody>
          <a:bodyPr/>
          <a:lstStyle/>
          <a:p>
            <a:fld id="{1595DA8E-12C3-41F0-ACDA-C4EF84C294B0}" type="slidenum">
              <a:rPr lang="en-IN" smtClean="0"/>
              <a:t>‹#›</a:t>
            </a:fld>
            <a:endParaRPr lang="en-IN"/>
          </a:p>
        </p:txBody>
      </p:sp>
    </p:spTree>
    <p:extLst>
      <p:ext uri="{BB962C8B-B14F-4D97-AF65-F5344CB8AC3E}">
        <p14:creationId xmlns:p14="http://schemas.microsoft.com/office/powerpoint/2010/main" val="102715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157C2-A2D7-4A93-B83D-CD2F873A3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C44A49-B980-4738-BC6F-AB1EAD0D8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9F7E4-2E3D-4920-8E20-28151441A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83E9D-FCA7-439E-8ABD-D8B758D2EAB7}" type="datetimeFigureOut">
              <a:rPr lang="en-IN" smtClean="0"/>
              <a:t>20-05-2020</a:t>
            </a:fld>
            <a:endParaRPr lang="en-IN"/>
          </a:p>
        </p:txBody>
      </p:sp>
      <p:sp>
        <p:nvSpPr>
          <p:cNvPr id="5" name="Footer Placeholder 4">
            <a:extLst>
              <a:ext uri="{FF2B5EF4-FFF2-40B4-BE49-F238E27FC236}">
                <a16:creationId xmlns:a16="http://schemas.microsoft.com/office/drawing/2014/main" id="{B3871131-61B2-4868-9E17-F0CC1B7A7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EC2F4A-EB52-498B-AD62-4BEC72CE4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5DA8E-12C3-41F0-ACDA-C4EF84C294B0}" type="slidenum">
              <a:rPr lang="en-IN" smtClean="0"/>
              <a:t>‹#›</a:t>
            </a:fld>
            <a:endParaRPr lang="en-IN"/>
          </a:p>
        </p:txBody>
      </p:sp>
    </p:spTree>
    <p:extLst>
      <p:ext uri="{BB962C8B-B14F-4D97-AF65-F5344CB8AC3E}">
        <p14:creationId xmlns:p14="http://schemas.microsoft.com/office/powerpoint/2010/main" val="340226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D21D-4E8B-4DEA-850F-B1F4EB48A551}"/>
              </a:ext>
            </a:extLst>
          </p:cNvPr>
          <p:cNvSpPr>
            <a:spLocks noGrp="1"/>
          </p:cNvSpPr>
          <p:nvPr>
            <p:ph type="ctrTitle"/>
          </p:nvPr>
        </p:nvSpPr>
        <p:spPr/>
        <p:txBody>
          <a:bodyPr/>
          <a:lstStyle/>
          <a:p>
            <a:r>
              <a:rPr lang="en-GB" b="1" dirty="0"/>
              <a:t>TTC Subway Delay Analysis</a:t>
            </a:r>
            <a:br>
              <a:rPr lang="en-IN" b="1" dirty="0"/>
            </a:br>
            <a:endParaRPr lang="en-IN" dirty="0"/>
          </a:p>
        </p:txBody>
      </p:sp>
      <p:pic>
        <p:nvPicPr>
          <p:cNvPr id="4" name="Picture 3">
            <a:extLst>
              <a:ext uri="{FF2B5EF4-FFF2-40B4-BE49-F238E27FC236}">
                <a16:creationId xmlns:a16="http://schemas.microsoft.com/office/drawing/2014/main" id="{12446FDE-AEC0-4AE4-BA43-D920963B017D}"/>
              </a:ext>
            </a:extLst>
          </p:cNvPr>
          <p:cNvPicPr>
            <a:picLocks noChangeAspect="1"/>
          </p:cNvPicPr>
          <p:nvPr/>
        </p:nvPicPr>
        <p:blipFill>
          <a:blip r:embed="rId2"/>
          <a:stretch>
            <a:fillRect/>
          </a:stretch>
        </p:blipFill>
        <p:spPr>
          <a:xfrm>
            <a:off x="2257425" y="2570797"/>
            <a:ext cx="7677150" cy="2905125"/>
          </a:xfrm>
          <a:prstGeom prst="rect">
            <a:avLst/>
          </a:prstGeom>
        </p:spPr>
      </p:pic>
    </p:spTree>
    <p:extLst>
      <p:ext uri="{BB962C8B-B14F-4D97-AF65-F5344CB8AC3E}">
        <p14:creationId xmlns:p14="http://schemas.microsoft.com/office/powerpoint/2010/main" val="278663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CB6B-BBB0-496B-A503-3647CFAB1B3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0D203A1-E6A1-4363-A646-BB02434ACEA6}"/>
              </a:ext>
            </a:extLst>
          </p:cNvPr>
          <p:cNvSpPr>
            <a:spLocks noGrp="1"/>
          </p:cNvSpPr>
          <p:nvPr>
            <p:ph idx="1"/>
          </p:nvPr>
        </p:nvSpPr>
        <p:spPr/>
        <p:txBody>
          <a:bodyPr/>
          <a:lstStyle/>
          <a:p>
            <a:r>
              <a:rPr lang="en-IN" dirty="0"/>
              <a:t>Overall Delay</a:t>
            </a:r>
          </a:p>
          <a:p>
            <a:r>
              <a:rPr lang="en-IN" dirty="0"/>
              <a:t>Delay by Weekday</a:t>
            </a:r>
          </a:p>
          <a:p>
            <a:r>
              <a:rPr lang="en-IN" dirty="0"/>
              <a:t>Delay by Issue Type</a:t>
            </a:r>
          </a:p>
          <a:p>
            <a:r>
              <a:rPr lang="en-IN" dirty="0"/>
              <a:t>Delay by Line</a:t>
            </a:r>
          </a:p>
          <a:p>
            <a:r>
              <a:rPr lang="en-IN" dirty="0"/>
              <a:t>Delay by Station</a:t>
            </a:r>
          </a:p>
          <a:p>
            <a:r>
              <a:rPr lang="en-IN" dirty="0"/>
              <a:t>Delay by hour of the day</a:t>
            </a:r>
          </a:p>
          <a:p>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364064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3F8-A899-4CB7-A002-AEE1E2CB977E}"/>
              </a:ext>
            </a:extLst>
          </p:cNvPr>
          <p:cNvSpPr>
            <a:spLocks noGrp="1"/>
          </p:cNvSpPr>
          <p:nvPr>
            <p:ph type="title"/>
          </p:nvPr>
        </p:nvSpPr>
        <p:spPr/>
        <p:txBody>
          <a:bodyPr/>
          <a:lstStyle/>
          <a:p>
            <a:r>
              <a:rPr lang="en-IN" dirty="0"/>
              <a:t>Overall Delay</a:t>
            </a:r>
          </a:p>
        </p:txBody>
      </p:sp>
      <p:pic>
        <p:nvPicPr>
          <p:cNvPr id="4" name="Content Placeholder 3">
            <a:extLst>
              <a:ext uri="{FF2B5EF4-FFF2-40B4-BE49-F238E27FC236}">
                <a16:creationId xmlns:a16="http://schemas.microsoft.com/office/drawing/2014/main" id="{7F3A12CF-2DFA-4C7E-8B32-9FEE33EC8D5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57157" y="3234393"/>
            <a:ext cx="3958590" cy="2883376"/>
          </a:xfrm>
          <a:prstGeom prst="rect">
            <a:avLst/>
          </a:prstGeom>
        </p:spPr>
      </p:pic>
      <p:sp>
        <p:nvSpPr>
          <p:cNvPr id="5" name="TextBox 4">
            <a:extLst>
              <a:ext uri="{FF2B5EF4-FFF2-40B4-BE49-F238E27FC236}">
                <a16:creationId xmlns:a16="http://schemas.microsoft.com/office/drawing/2014/main" id="{00585AEB-87E5-44CB-A0D3-1D92A893596C}"/>
              </a:ext>
            </a:extLst>
          </p:cNvPr>
          <p:cNvSpPr txBox="1"/>
          <p:nvPr/>
        </p:nvSpPr>
        <p:spPr>
          <a:xfrm>
            <a:off x="511445" y="2034064"/>
            <a:ext cx="11468746"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Toronto subway is a rapid transit system serving Toronto and the neighbouring city of Vaughan in Ontario, Canada, operated by the Toronto Transit Commission (TTC).</a:t>
            </a:r>
          </a:p>
          <a:p>
            <a:pPr marL="285750" indent="-285750">
              <a:buFont typeface="Arial" panose="020B0604020202020204" pitchFamily="34" charset="0"/>
              <a:buChar char="•"/>
            </a:pPr>
            <a:r>
              <a:rPr lang="en-IN" sz="2400" dirty="0"/>
              <a:t>Canada’s first and busiest railway line.</a:t>
            </a:r>
          </a:p>
          <a:p>
            <a:pPr marL="285750" indent="-285750">
              <a:buFont typeface="Arial" panose="020B0604020202020204" pitchFamily="34" charset="0"/>
              <a:buChar char="•"/>
            </a:pPr>
            <a:r>
              <a:rPr lang="en-IN" sz="2400" dirty="0"/>
              <a:t>During the month of </a:t>
            </a:r>
            <a:r>
              <a:rPr lang="en-IN" sz="2400" b="1" dirty="0"/>
              <a:t>April 2019</a:t>
            </a:r>
            <a:r>
              <a:rPr lang="en-IN" sz="2400" dirty="0"/>
              <a:t>, TTC Subway was delayed for a total of </a:t>
            </a:r>
            <a:r>
              <a:rPr lang="en-IN" sz="2400" b="1" dirty="0"/>
              <a:t>3461</a:t>
            </a:r>
            <a:r>
              <a:rPr lang="en-IN" sz="2400" dirty="0"/>
              <a:t> minutes.</a:t>
            </a:r>
          </a:p>
        </p:txBody>
      </p:sp>
    </p:spTree>
    <p:extLst>
      <p:ext uri="{BB962C8B-B14F-4D97-AF65-F5344CB8AC3E}">
        <p14:creationId xmlns:p14="http://schemas.microsoft.com/office/powerpoint/2010/main" val="46484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5053-5D8A-469F-B263-23A69D59779D}"/>
              </a:ext>
            </a:extLst>
          </p:cNvPr>
          <p:cNvSpPr>
            <a:spLocks noGrp="1"/>
          </p:cNvSpPr>
          <p:nvPr>
            <p:ph type="title"/>
          </p:nvPr>
        </p:nvSpPr>
        <p:spPr/>
        <p:txBody>
          <a:bodyPr/>
          <a:lstStyle/>
          <a:p>
            <a:r>
              <a:rPr lang="en-IN" dirty="0"/>
              <a:t>Delay by Weekday</a:t>
            </a:r>
          </a:p>
        </p:txBody>
      </p:sp>
      <p:pic>
        <p:nvPicPr>
          <p:cNvPr id="6" name="Picture 5">
            <a:extLst>
              <a:ext uri="{FF2B5EF4-FFF2-40B4-BE49-F238E27FC236}">
                <a16:creationId xmlns:a16="http://schemas.microsoft.com/office/drawing/2014/main" id="{88F4AF54-3376-4080-966D-0834A88EFFF6}"/>
              </a:ext>
            </a:extLst>
          </p:cNvPr>
          <p:cNvPicPr>
            <a:picLocks noChangeAspect="1"/>
          </p:cNvPicPr>
          <p:nvPr/>
        </p:nvPicPr>
        <p:blipFill>
          <a:blip r:embed="rId2"/>
          <a:stretch>
            <a:fillRect/>
          </a:stretch>
        </p:blipFill>
        <p:spPr>
          <a:xfrm>
            <a:off x="6477000" y="1452562"/>
            <a:ext cx="5493484" cy="3952876"/>
          </a:xfrm>
          <a:prstGeom prst="rect">
            <a:avLst/>
          </a:prstGeom>
        </p:spPr>
      </p:pic>
      <p:sp>
        <p:nvSpPr>
          <p:cNvPr id="8" name="Content Placeholder 7">
            <a:extLst>
              <a:ext uri="{FF2B5EF4-FFF2-40B4-BE49-F238E27FC236}">
                <a16:creationId xmlns:a16="http://schemas.microsoft.com/office/drawing/2014/main" id="{63CBA8B6-C6CF-4C69-8F55-84D1D8A210B8}"/>
              </a:ext>
            </a:extLst>
          </p:cNvPr>
          <p:cNvSpPr>
            <a:spLocks noGrp="1"/>
          </p:cNvSpPr>
          <p:nvPr>
            <p:ph idx="1"/>
          </p:nvPr>
        </p:nvSpPr>
        <p:spPr>
          <a:xfrm>
            <a:off x="962025" y="1895475"/>
            <a:ext cx="5514975" cy="3509963"/>
          </a:xfrm>
        </p:spPr>
        <p:txBody>
          <a:bodyPr>
            <a:normAutofit fontScale="85000" lnSpcReduction="20000"/>
          </a:bodyPr>
          <a:lstStyle/>
          <a:p>
            <a:r>
              <a:rPr lang="en-IN" dirty="0"/>
              <a:t>It was observed that Monday, Tuesday and Saturday are the days where most number of delays occur.</a:t>
            </a:r>
          </a:p>
          <a:p>
            <a:r>
              <a:rPr lang="en-IN" b="1" dirty="0"/>
              <a:t>Mondays</a:t>
            </a:r>
            <a:r>
              <a:rPr lang="en-IN" dirty="0"/>
              <a:t> experienced  a total of </a:t>
            </a:r>
            <a:r>
              <a:rPr lang="en-IN" b="1" dirty="0"/>
              <a:t>621</a:t>
            </a:r>
            <a:r>
              <a:rPr lang="en-IN" dirty="0"/>
              <a:t> minutes of delay (17.94%)</a:t>
            </a:r>
          </a:p>
          <a:p>
            <a:r>
              <a:rPr lang="en-IN" b="1" dirty="0"/>
              <a:t>Tuesday</a:t>
            </a:r>
            <a:r>
              <a:rPr lang="en-IN" dirty="0"/>
              <a:t> experienced  a total of </a:t>
            </a:r>
            <a:r>
              <a:rPr lang="en-IN" b="1" dirty="0"/>
              <a:t>597</a:t>
            </a:r>
            <a:r>
              <a:rPr lang="en-IN" dirty="0"/>
              <a:t> minutes of delay (17.25%)</a:t>
            </a:r>
          </a:p>
          <a:p>
            <a:r>
              <a:rPr lang="en-IN" b="1" dirty="0"/>
              <a:t>Saturday</a:t>
            </a:r>
            <a:r>
              <a:rPr lang="en-IN" dirty="0"/>
              <a:t> experienced  a total of </a:t>
            </a:r>
            <a:r>
              <a:rPr lang="en-IN" b="1" dirty="0"/>
              <a:t>591</a:t>
            </a:r>
            <a:r>
              <a:rPr lang="en-IN" dirty="0"/>
              <a:t> minutes of delay (17.08%)</a:t>
            </a:r>
          </a:p>
          <a:p>
            <a:r>
              <a:rPr lang="en-IN" b="1" dirty="0"/>
              <a:t>Sunday</a:t>
            </a:r>
            <a:r>
              <a:rPr lang="en-IN" dirty="0"/>
              <a:t> being the lowest, experienced  a total of </a:t>
            </a:r>
            <a:r>
              <a:rPr lang="en-IN" b="1" dirty="0"/>
              <a:t>296</a:t>
            </a:r>
            <a:r>
              <a:rPr lang="en-IN" dirty="0"/>
              <a:t> minutes of delay (8.55%)</a:t>
            </a:r>
          </a:p>
        </p:txBody>
      </p:sp>
    </p:spTree>
    <p:extLst>
      <p:ext uri="{BB962C8B-B14F-4D97-AF65-F5344CB8AC3E}">
        <p14:creationId xmlns:p14="http://schemas.microsoft.com/office/powerpoint/2010/main" val="44400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8B4F-1FAB-4EB5-9A91-E964CB271EA4}"/>
              </a:ext>
            </a:extLst>
          </p:cNvPr>
          <p:cNvSpPr>
            <a:spLocks noGrp="1"/>
          </p:cNvSpPr>
          <p:nvPr>
            <p:ph type="title"/>
          </p:nvPr>
        </p:nvSpPr>
        <p:spPr/>
        <p:txBody>
          <a:bodyPr/>
          <a:lstStyle/>
          <a:p>
            <a:r>
              <a:rPr lang="en-IN" dirty="0"/>
              <a:t>Delay by Issue Type</a:t>
            </a:r>
          </a:p>
        </p:txBody>
      </p:sp>
      <p:pic>
        <p:nvPicPr>
          <p:cNvPr id="4" name="Content Placeholder 3">
            <a:extLst>
              <a:ext uri="{FF2B5EF4-FFF2-40B4-BE49-F238E27FC236}">
                <a16:creationId xmlns:a16="http://schemas.microsoft.com/office/drawing/2014/main" id="{15AA07FC-B404-4C52-867A-C7FBBAAF9D54}"/>
              </a:ext>
            </a:extLst>
          </p:cNvPr>
          <p:cNvPicPr>
            <a:picLocks noGrp="1" noChangeAspect="1"/>
          </p:cNvPicPr>
          <p:nvPr>
            <p:ph idx="1"/>
          </p:nvPr>
        </p:nvPicPr>
        <p:blipFill>
          <a:blip r:embed="rId2"/>
          <a:stretch>
            <a:fillRect/>
          </a:stretch>
        </p:blipFill>
        <p:spPr>
          <a:xfrm>
            <a:off x="980110" y="1359535"/>
            <a:ext cx="10231779" cy="4338793"/>
          </a:xfrm>
          <a:prstGeom prst="rect">
            <a:avLst/>
          </a:prstGeom>
        </p:spPr>
      </p:pic>
      <p:sp>
        <p:nvSpPr>
          <p:cNvPr id="5" name="TextBox 4">
            <a:extLst>
              <a:ext uri="{FF2B5EF4-FFF2-40B4-BE49-F238E27FC236}">
                <a16:creationId xmlns:a16="http://schemas.microsoft.com/office/drawing/2014/main" id="{D1862850-0E85-4B81-9D58-168E80C551C8}"/>
              </a:ext>
            </a:extLst>
          </p:cNvPr>
          <p:cNvSpPr txBox="1"/>
          <p:nvPr/>
        </p:nvSpPr>
        <p:spPr>
          <a:xfrm>
            <a:off x="980110" y="5861741"/>
            <a:ext cx="10515600" cy="830997"/>
          </a:xfrm>
          <a:prstGeom prst="rect">
            <a:avLst/>
          </a:prstGeom>
          <a:noFill/>
        </p:spPr>
        <p:txBody>
          <a:bodyPr wrap="square" rtlCol="0">
            <a:spAutoFit/>
          </a:bodyPr>
          <a:lstStyle/>
          <a:p>
            <a:r>
              <a:rPr lang="en-IN" sz="2400" dirty="0"/>
              <a:t>Most interesting insight about the causes of delay was observed to be passengers getting injured.</a:t>
            </a:r>
          </a:p>
        </p:txBody>
      </p:sp>
    </p:spTree>
    <p:extLst>
      <p:ext uri="{BB962C8B-B14F-4D97-AF65-F5344CB8AC3E}">
        <p14:creationId xmlns:p14="http://schemas.microsoft.com/office/powerpoint/2010/main" val="59985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A414-F52C-4FC7-960F-CA62227D1F4E}"/>
              </a:ext>
            </a:extLst>
          </p:cNvPr>
          <p:cNvSpPr>
            <a:spLocks noGrp="1"/>
          </p:cNvSpPr>
          <p:nvPr>
            <p:ph type="title"/>
          </p:nvPr>
        </p:nvSpPr>
        <p:spPr/>
        <p:txBody>
          <a:bodyPr/>
          <a:lstStyle/>
          <a:p>
            <a:r>
              <a:rPr lang="en-IN" dirty="0"/>
              <a:t>Delay by Line</a:t>
            </a:r>
          </a:p>
        </p:txBody>
      </p:sp>
      <p:pic>
        <p:nvPicPr>
          <p:cNvPr id="4" name="Content Placeholder 3">
            <a:extLst>
              <a:ext uri="{FF2B5EF4-FFF2-40B4-BE49-F238E27FC236}">
                <a16:creationId xmlns:a16="http://schemas.microsoft.com/office/drawing/2014/main" id="{80ADBB39-9FEE-4420-B4DA-CF4D50030460}"/>
              </a:ext>
            </a:extLst>
          </p:cNvPr>
          <p:cNvPicPr>
            <a:picLocks noGrp="1" noChangeAspect="1"/>
          </p:cNvPicPr>
          <p:nvPr>
            <p:ph idx="1"/>
          </p:nvPr>
        </p:nvPicPr>
        <p:blipFill>
          <a:blip r:embed="rId2"/>
          <a:stretch>
            <a:fillRect/>
          </a:stretch>
        </p:blipFill>
        <p:spPr>
          <a:xfrm>
            <a:off x="575151" y="1690687"/>
            <a:ext cx="7903831" cy="4555034"/>
          </a:xfrm>
          <a:prstGeom prst="rect">
            <a:avLst/>
          </a:prstGeom>
        </p:spPr>
      </p:pic>
      <p:sp>
        <p:nvSpPr>
          <p:cNvPr id="5" name="TextBox 4">
            <a:extLst>
              <a:ext uri="{FF2B5EF4-FFF2-40B4-BE49-F238E27FC236}">
                <a16:creationId xmlns:a16="http://schemas.microsoft.com/office/drawing/2014/main" id="{823AA642-9256-40E6-A275-205A23525EFA}"/>
              </a:ext>
            </a:extLst>
          </p:cNvPr>
          <p:cNvSpPr txBox="1"/>
          <p:nvPr/>
        </p:nvSpPr>
        <p:spPr>
          <a:xfrm>
            <a:off x="8742031" y="1690686"/>
            <a:ext cx="3145170" cy="3785652"/>
          </a:xfrm>
          <a:prstGeom prst="rect">
            <a:avLst/>
          </a:prstGeom>
          <a:noFill/>
        </p:spPr>
        <p:txBody>
          <a:bodyPr wrap="square" rtlCol="0">
            <a:spAutoFit/>
          </a:bodyPr>
          <a:lstStyle/>
          <a:p>
            <a:r>
              <a:rPr lang="en-IN" sz="2400" dirty="0"/>
              <a:t>Yonge-University line which has 38 stations and is 38.8 km (24.1 mi) in length, making it the longest line on the subway system is also the line that experienced longest duration of delay (</a:t>
            </a:r>
            <a:r>
              <a:rPr lang="en-IN" sz="2400" b="1" dirty="0"/>
              <a:t>1873</a:t>
            </a:r>
            <a:r>
              <a:rPr lang="en-IN" sz="2400" dirty="0"/>
              <a:t> minutes)</a:t>
            </a:r>
          </a:p>
        </p:txBody>
      </p:sp>
    </p:spTree>
    <p:extLst>
      <p:ext uri="{BB962C8B-B14F-4D97-AF65-F5344CB8AC3E}">
        <p14:creationId xmlns:p14="http://schemas.microsoft.com/office/powerpoint/2010/main" val="148822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1573-16BB-4377-8156-4459BF35325E}"/>
              </a:ext>
            </a:extLst>
          </p:cNvPr>
          <p:cNvSpPr>
            <a:spLocks noGrp="1"/>
          </p:cNvSpPr>
          <p:nvPr>
            <p:ph type="title"/>
          </p:nvPr>
        </p:nvSpPr>
        <p:spPr/>
        <p:txBody>
          <a:bodyPr/>
          <a:lstStyle/>
          <a:p>
            <a:r>
              <a:rPr lang="en-IN" dirty="0"/>
              <a:t>Delay by Station</a:t>
            </a:r>
          </a:p>
        </p:txBody>
      </p:sp>
      <p:pic>
        <p:nvPicPr>
          <p:cNvPr id="5" name="Picture 4">
            <a:extLst>
              <a:ext uri="{FF2B5EF4-FFF2-40B4-BE49-F238E27FC236}">
                <a16:creationId xmlns:a16="http://schemas.microsoft.com/office/drawing/2014/main" id="{894E31DA-F184-4055-8B3D-C3FC34337CF2}"/>
              </a:ext>
            </a:extLst>
          </p:cNvPr>
          <p:cNvPicPr>
            <a:picLocks noChangeAspect="1"/>
          </p:cNvPicPr>
          <p:nvPr/>
        </p:nvPicPr>
        <p:blipFill>
          <a:blip r:embed="rId2"/>
          <a:stretch>
            <a:fillRect/>
          </a:stretch>
        </p:blipFill>
        <p:spPr>
          <a:xfrm>
            <a:off x="4973781" y="1082242"/>
            <a:ext cx="6956961" cy="4842632"/>
          </a:xfrm>
          <a:prstGeom prst="rect">
            <a:avLst/>
          </a:prstGeom>
        </p:spPr>
      </p:pic>
      <p:sp>
        <p:nvSpPr>
          <p:cNvPr id="7" name="Content Placeholder 6">
            <a:extLst>
              <a:ext uri="{FF2B5EF4-FFF2-40B4-BE49-F238E27FC236}">
                <a16:creationId xmlns:a16="http://schemas.microsoft.com/office/drawing/2014/main" id="{9C1D2E93-167F-41B7-8F42-9A6A9D26AF76}"/>
              </a:ext>
            </a:extLst>
          </p:cNvPr>
          <p:cNvSpPr>
            <a:spLocks noGrp="1"/>
          </p:cNvSpPr>
          <p:nvPr>
            <p:ph idx="1"/>
          </p:nvPr>
        </p:nvSpPr>
        <p:spPr>
          <a:xfrm>
            <a:off x="969818" y="1936729"/>
            <a:ext cx="3872345" cy="4145684"/>
          </a:xfrm>
        </p:spPr>
        <p:txBody>
          <a:bodyPr/>
          <a:lstStyle/>
          <a:p>
            <a:r>
              <a:rPr lang="en-IN" sz="2400" dirty="0"/>
              <a:t>Chart displays top 10 stations w.r.t minutes of delay.</a:t>
            </a:r>
          </a:p>
          <a:p>
            <a:r>
              <a:rPr lang="en-IN" sz="2400" b="1" dirty="0"/>
              <a:t>Wilson Station </a:t>
            </a:r>
            <a:r>
              <a:rPr lang="en-IN" sz="2400" dirty="0"/>
              <a:t>accounts to </a:t>
            </a:r>
            <a:r>
              <a:rPr lang="en-IN" sz="2400" b="1" dirty="0"/>
              <a:t>93</a:t>
            </a:r>
            <a:r>
              <a:rPr lang="en-IN" sz="2400" dirty="0"/>
              <a:t> minutes of delay followed by </a:t>
            </a:r>
            <a:r>
              <a:rPr lang="en-IN" sz="2400" b="1" dirty="0"/>
              <a:t>York Mills Station</a:t>
            </a:r>
            <a:r>
              <a:rPr lang="en-IN" sz="2400" dirty="0"/>
              <a:t>.</a:t>
            </a:r>
          </a:p>
        </p:txBody>
      </p:sp>
    </p:spTree>
    <p:extLst>
      <p:ext uri="{BB962C8B-B14F-4D97-AF65-F5344CB8AC3E}">
        <p14:creationId xmlns:p14="http://schemas.microsoft.com/office/powerpoint/2010/main" val="386126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2D76-F6E4-4858-84A1-52B2B0D9EA68}"/>
              </a:ext>
            </a:extLst>
          </p:cNvPr>
          <p:cNvSpPr>
            <a:spLocks noGrp="1"/>
          </p:cNvSpPr>
          <p:nvPr>
            <p:ph type="title"/>
          </p:nvPr>
        </p:nvSpPr>
        <p:spPr/>
        <p:txBody>
          <a:bodyPr/>
          <a:lstStyle/>
          <a:p>
            <a:r>
              <a:rPr lang="en-IN" dirty="0"/>
              <a:t>Delay by Hour of the Day</a:t>
            </a:r>
          </a:p>
        </p:txBody>
      </p:sp>
      <p:sp>
        <p:nvSpPr>
          <p:cNvPr id="3" name="Content Placeholder 2">
            <a:extLst>
              <a:ext uri="{FF2B5EF4-FFF2-40B4-BE49-F238E27FC236}">
                <a16:creationId xmlns:a16="http://schemas.microsoft.com/office/drawing/2014/main" id="{635373D8-AF3A-4031-9B83-7237DBC82381}"/>
              </a:ext>
            </a:extLst>
          </p:cNvPr>
          <p:cNvSpPr>
            <a:spLocks noGrp="1"/>
          </p:cNvSpPr>
          <p:nvPr>
            <p:ph idx="1"/>
          </p:nvPr>
        </p:nvSpPr>
        <p:spPr>
          <a:xfrm>
            <a:off x="950768" y="5963948"/>
            <a:ext cx="9012382" cy="718272"/>
          </a:xfrm>
        </p:spPr>
        <p:txBody>
          <a:bodyPr>
            <a:normAutofit fontScale="70000" lnSpcReduction="20000"/>
          </a:bodyPr>
          <a:lstStyle/>
          <a:p>
            <a:r>
              <a:rPr lang="en-IN" dirty="0"/>
              <a:t>Early morning ~</a:t>
            </a:r>
            <a:r>
              <a:rPr lang="en-IN" b="1" dirty="0"/>
              <a:t>6:00 am </a:t>
            </a:r>
            <a:r>
              <a:rPr lang="en-IN" dirty="0"/>
              <a:t>appears to be the peak delay hour.</a:t>
            </a:r>
          </a:p>
          <a:p>
            <a:r>
              <a:rPr lang="en-IN" dirty="0"/>
              <a:t>It is also the onset of peak rush hours since most offices start after this time.</a:t>
            </a:r>
          </a:p>
        </p:txBody>
      </p:sp>
      <p:pic>
        <p:nvPicPr>
          <p:cNvPr id="4" name="Picture 3">
            <a:extLst>
              <a:ext uri="{FF2B5EF4-FFF2-40B4-BE49-F238E27FC236}">
                <a16:creationId xmlns:a16="http://schemas.microsoft.com/office/drawing/2014/main" id="{32499ABB-5F7C-48EC-9774-00D94E0E8FBC}"/>
              </a:ext>
            </a:extLst>
          </p:cNvPr>
          <p:cNvPicPr>
            <a:picLocks noChangeAspect="1"/>
          </p:cNvPicPr>
          <p:nvPr/>
        </p:nvPicPr>
        <p:blipFill>
          <a:blip r:embed="rId2"/>
          <a:stretch>
            <a:fillRect/>
          </a:stretch>
        </p:blipFill>
        <p:spPr>
          <a:xfrm>
            <a:off x="838200" y="1392816"/>
            <a:ext cx="9124950" cy="4410075"/>
          </a:xfrm>
          <a:prstGeom prst="rect">
            <a:avLst/>
          </a:prstGeom>
        </p:spPr>
      </p:pic>
    </p:spTree>
    <p:extLst>
      <p:ext uri="{BB962C8B-B14F-4D97-AF65-F5344CB8AC3E}">
        <p14:creationId xmlns:p14="http://schemas.microsoft.com/office/powerpoint/2010/main" val="183976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C68B-C3A8-414C-B6F4-2226758198A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4F5792C-0978-4036-8DDD-3746F5364D80}"/>
              </a:ext>
            </a:extLst>
          </p:cNvPr>
          <p:cNvSpPr>
            <a:spLocks noGrp="1"/>
          </p:cNvSpPr>
          <p:nvPr>
            <p:ph idx="1"/>
          </p:nvPr>
        </p:nvSpPr>
        <p:spPr/>
        <p:txBody>
          <a:bodyPr/>
          <a:lstStyle/>
          <a:p>
            <a:r>
              <a:rPr lang="en-IN" dirty="0"/>
              <a:t>After visualizing various causes of delay, we can now work on strategies for minimising the delay.</a:t>
            </a:r>
          </a:p>
          <a:p>
            <a:r>
              <a:rPr lang="en-IN" dirty="0"/>
              <a:t>Measures such as increasing the security at certain stations will help in reducing passengers getting injured and thereby minimise delay time.</a:t>
            </a:r>
          </a:p>
          <a:p>
            <a:r>
              <a:rPr lang="en-IN" dirty="0"/>
              <a:t>Increasing the availability of engineers during peak hours can help minimising the delay caused by certain defects in the trains.</a:t>
            </a:r>
          </a:p>
        </p:txBody>
      </p:sp>
    </p:spTree>
    <p:extLst>
      <p:ext uri="{BB962C8B-B14F-4D97-AF65-F5344CB8AC3E}">
        <p14:creationId xmlns:p14="http://schemas.microsoft.com/office/powerpoint/2010/main" val="417326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351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TTC Subway Delay Analysis </vt:lpstr>
      <vt:lpstr>Agenda</vt:lpstr>
      <vt:lpstr>Overall Delay</vt:lpstr>
      <vt:lpstr>Delay by Weekday</vt:lpstr>
      <vt:lpstr>Delay by Issue Type</vt:lpstr>
      <vt:lpstr>Delay by Line</vt:lpstr>
      <vt:lpstr>Delay by Station</vt:lpstr>
      <vt:lpstr>Delay by Hour of the Day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TTC Subway Delay Analysis</dc:title>
  <dc:creator>Sandeep Singh</dc:creator>
  <cp:lastModifiedBy>Sandeep Singh</cp:lastModifiedBy>
  <cp:revision>8</cp:revision>
  <dcterms:created xsi:type="dcterms:W3CDTF">2019-06-11T01:49:43Z</dcterms:created>
  <dcterms:modified xsi:type="dcterms:W3CDTF">2020-05-20T21:44:27Z</dcterms:modified>
</cp:coreProperties>
</file>