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1" r:id="rId16"/>
    <p:sldId id="433"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12</a:t>
            </a:fld>
            <a:endParaRPr lang="en-IN"/>
          </a:p>
        </p:txBody>
      </p:sp>
    </p:spTree>
    <p:extLst>
      <p:ext uri="{BB962C8B-B14F-4D97-AF65-F5344CB8AC3E}">
        <p14:creationId xmlns:p14="http://schemas.microsoft.com/office/powerpoint/2010/main" val="421597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mdpi.com/2072-4292/6/6/5019" TargetMode="External"/><Relationship Id="rId3" Type="http://schemas.openxmlformats.org/officeDocument/2006/relationships/hyperlink" Target="https://link.springer.com/article/10.1007/s11119-007-9037-x" TargetMode="External"/><Relationship Id="rId7" Type="http://schemas.openxmlformats.org/officeDocument/2006/relationships/hyperlink" Target="https://www.tandfonline.com/doi/abs/10.1080/01431160600746456" TargetMode="External"/><Relationship Id="rId2" Type="http://schemas.openxmlformats.org/officeDocument/2006/relationships/hyperlink" Target="https://www.frontiersin.org/journals/plant-science/articles/10.3389/fpls.2023.1196634/full" TargetMode="External"/><Relationship Id="rId1" Type="http://schemas.openxmlformats.org/officeDocument/2006/relationships/slideLayout" Target="../slideLayouts/slideLayout1.xml"/><Relationship Id="rId6" Type="http://schemas.openxmlformats.org/officeDocument/2006/relationships/hyperlink" Target="https://ieeexplore.ieee.org/abstract/document/4812037/" TargetMode="External"/><Relationship Id="rId5" Type="http://schemas.openxmlformats.org/officeDocument/2006/relationships/hyperlink" Target="https://citeseerx.ist.psu.edu/document?repid=rep1&amp;type=pdf&amp;doi=8123d1b6b7f06fef7dac5eca6f313d486620352a" TargetMode="External"/><Relationship Id="rId4" Type="http://schemas.openxmlformats.org/officeDocument/2006/relationships/hyperlink" Target="https://ieeexplore.ieee.org/abstract/document/6993023/" TargetMode="External"/><Relationship Id="rId9" Type="http://schemas.openxmlformats.org/officeDocument/2006/relationships/hyperlink" Target="https://www.tandfonline.com/doi/abs/10.1080/0143116031000159504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256" y="1464000"/>
            <a:ext cx="9144000" cy="584775"/>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rPr>
              <a:t>Agriculture Crop Image Classification</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K. Laxmi Sandeep (21H51A7332)</a:t>
            </a:r>
          </a:p>
          <a:p>
            <a:r>
              <a:rPr lang="en-US" b="1" dirty="0">
                <a:solidFill>
                  <a:schemeClr val="tx2">
                    <a:lumMod val="75000"/>
                  </a:schemeClr>
                </a:solidFill>
              </a:rPr>
              <a:t>L. Sathwik (21H51A7333)</a:t>
            </a:r>
          </a:p>
          <a:p>
            <a:r>
              <a:rPr lang="en-US" b="1" dirty="0">
                <a:solidFill>
                  <a:schemeClr val="tx2">
                    <a:lumMod val="75000"/>
                  </a:schemeClr>
                </a:solidFill>
              </a:rPr>
              <a:t>P. Naveen Kumar (21H51A7342)</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Dr. J. Sasi Bhanu</a:t>
            </a:r>
          </a:p>
          <a:p>
            <a:r>
              <a:rPr lang="en-US" sz="2000" b="1" dirty="0"/>
              <a: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CSE(AI&amp;ML)</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No.:AIM3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2021-2025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F01989D7-4473-7A30-93D1-C6DE2BC5CF46}"/>
              </a:ext>
            </a:extLst>
          </p:cNvPr>
          <p:cNvSpPr txBox="1"/>
          <p:nvPr/>
        </p:nvSpPr>
        <p:spPr>
          <a:xfrm>
            <a:off x="611560" y="1772816"/>
            <a:ext cx="7793423" cy="3002745"/>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Traditional crop identification and monitoring methods involve extensive manual labor and expert knowledge, making them time-intensive, expensive, and prone to human error. These challenges are especially significant in large-scale farming, where timely, accurate identification of crops and their health status is essential for managing resources effectively.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research aims to address these issues by developing a deep learning model for agricultural crop image classification, with a focus on creating a model that is both accurate and computationally efficient for real-world agricultural applications.</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68A772C2-AB59-3106-9C01-A6AA0EEDFBEC}"/>
              </a:ext>
            </a:extLst>
          </p:cNvPr>
          <p:cNvSpPr txBox="1"/>
          <p:nvPr/>
        </p:nvSpPr>
        <p:spPr>
          <a:xfrm>
            <a:off x="457200" y="1708752"/>
            <a:ext cx="8155632" cy="450216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explores the use of deep learning, specifically convolutional neural networks (CNNs), to develop a robust and efficient model for classifying agricultural crops based on image data. The scope includes gathering a diverse dataset of crop images, applying preprocessing and augmentation to improve model adaptability, and implementing a CNN-based architecture, potentially enhanced with transfer learning for improved accuracy. </a:t>
            </a:r>
          </a:p>
          <a:p>
            <a:pPr algn="just">
              <a:lnSpc>
                <a:spcPct val="150000"/>
              </a:lnSpc>
            </a:pPr>
            <a:r>
              <a:rPr lang="en-US" sz="1600" dirty="0">
                <a:latin typeface="Times New Roman" panose="02020603050405020304" pitchFamily="18" charset="0"/>
                <a:cs typeface="Times New Roman" panose="02020603050405020304" pitchFamily="18" charset="0"/>
              </a:rPr>
              <a:t>The model will be optimized for real-time or near-real-time classification, enabling deployment on mobile devices or IoT platforms for on-field use. Field testing and validation in real agricultural settings will assess the model’s reliability under varied conditions, and a user-friendly interface will facilitate access for farmers, agronomists, and researchers. This project aims to create a scalable, automated solution that supports precision agriculture and enhances data-driven crop management practices.</a:t>
            </a:r>
          </a:p>
          <a:p>
            <a:pPr>
              <a:lnSpc>
                <a:spcPct val="150000"/>
              </a:lnSpc>
            </a:pPr>
            <a:endParaRPr lang="en-IN" sz="1600"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xmlns=""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487222584"/>
              </p:ext>
            </p:extLst>
          </p:nvPr>
        </p:nvGraphicFramePr>
        <p:xfrm>
          <a:off x="76200" y="392093"/>
          <a:ext cx="8991600" cy="6333987"/>
        </p:xfrm>
        <a:graphic>
          <a:graphicData uri="http://schemas.openxmlformats.org/drawingml/2006/table">
            <a:tbl>
              <a:tblPr firstRow="1" bandRow="1">
                <a:tableStyleId>{5C22544A-7EE6-4342-B048-85BDC9FD1C3A}</a:tableStyleId>
              </a:tblPr>
              <a:tblGrid>
                <a:gridCol w="391344">
                  <a:extLst>
                    <a:ext uri="{9D8B030D-6E8A-4147-A177-3AD203B41FA5}">
                      <a16:colId xmlns:a16="http://schemas.microsoft.com/office/drawing/2014/main" val="432745929"/>
                    </a:ext>
                  </a:extLst>
                </a:gridCol>
                <a:gridCol w="1317577">
                  <a:extLst>
                    <a:ext uri="{9D8B030D-6E8A-4147-A177-3AD203B41FA5}">
                      <a16:colId xmlns:a16="http://schemas.microsoft.com/office/drawing/2014/main" val="1998233565"/>
                    </a:ext>
                  </a:extLst>
                </a:gridCol>
                <a:gridCol w="1316654">
                  <a:extLst>
                    <a:ext uri="{9D8B030D-6E8A-4147-A177-3AD203B41FA5}">
                      <a16:colId xmlns:a16="http://schemas.microsoft.com/office/drawing/2014/main" val="3760181125"/>
                    </a:ext>
                  </a:extLst>
                </a:gridCol>
                <a:gridCol w="1698122">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49110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499771">
                <a:tc>
                  <a:txBody>
                    <a:bodyPr/>
                    <a:lstStyle/>
                    <a:p>
                      <a:r>
                        <a:rPr lang="en-US" dirty="0"/>
                        <a:t>1</a:t>
                      </a:r>
                      <a:endParaRPr lang="en-IN" dirty="0"/>
                    </a:p>
                  </a:txBody>
                  <a:tcPr/>
                </a:tc>
                <a:tc>
                  <a:txBody>
                    <a:bodyPr/>
                    <a:lstStyle/>
                    <a:p>
                      <a:r>
                        <a:rPr lang="en-US" sz="1300" dirty="0">
                          <a:latin typeface="Times New Roman" panose="02020603050405020304" pitchFamily="18" charset="0"/>
                          <a:cs typeface="Times New Roman" panose="02020603050405020304" pitchFamily="18" charset="0"/>
                        </a:rPr>
                        <a:t>Expert Farmers (No Formal Publication).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Manual, labor-intensive process of identifying crop types based on visual and physical inspection by human experts</a:t>
                      </a:r>
                      <a:r>
                        <a:rPr lang="en-US" sz="11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Manual Identification</a:t>
                      </a:r>
                    </a:p>
                  </a:txBody>
                  <a:tcPr/>
                </a:tc>
                <a:tc>
                  <a:txBody>
                    <a:bodyPr/>
                    <a:lstStyle/>
                    <a:p>
                      <a:r>
                        <a:rPr lang="en-US" sz="1200" dirty="0">
                          <a:latin typeface="Times New Roman" panose="02020603050405020304" pitchFamily="18" charset="0"/>
                          <a:cs typeface="Times New Roman" panose="02020603050405020304" pitchFamily="18" charset="0"/>
                        </a:rPr>
                        <a:t>Relied on human expertise and physical crop characteristics to identify and classify crops.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Highly accurate for localized use cases but labor-intensive, time-consuming, and impractical for large-scale implementation.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85278">
                <a:tc>
                  <a:txBody>
                    <a:bodyPr/>
                    <a:lstStyle/>
                    <a:p>
                      <a:r>
                        <a:rPr lang="en-US" dirty="0"/>
                        <a:t>2</a:t>
                      </a:r>
                      <a:endParaRPr lang="en-IN" dirty="0"/>
                    </a:p>
                  </a:txBody>
                  <a:tcPr/>
                </a:tc>
                <a:tc>
                  <a:txBody>
                    <a:bodyPr/>
                    <a:lstStyle/>
                    <a:p>
                      <a:r>
                        <a:rPr lang="en-US" sz="1200" b="1" dirty="0">
                          <a:latin typeface="Times New Roman" panose="02020603050405020304" pitchFamily="18" charset="0"/>
                          <a:cs typeface="Times New Roman" panose="02020603050405020304" pitchFamily="18" charset="0"/>
                        </a:rPr>
                        <a:t>Otsu, N.</a:t>
                      </a:r>
                      <a:r>
                        <a:rPr lang="en-US" sz="1200" dirty="0">
                          <a:latin typeface="Times New Roman" panose="02020603050405020304" pitchFamily="18" charset="0"/>
                          <a:cs typeface="Times New Roman" panose="02020603050405020304" pitchFamily="18" charset="0"/>
                        </a:rPr>
                        <a:t> (IEEE Transactions on Systems, Man, and Cybernetics, 1979).</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Difficulty in threshold selection for crop classification in grayscale images.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Rule-Based Thresholding.</a:t>
                      </a:r>
                    </a:p>
                  </a:txBody>
                  <a:tcPr/>
                </a:tc>
                <a:tc>
                  <a:txBody>
                    <a:bodyPr/>
                    <a:lstStyle/>
                    <a:p>
                      <a:r>
                        <a:rPr lang="en-US" sz="1200" dirty="0">
                          <a:latin typeface="Times New Roman" panose="02020603050405020304" pitchFamily="18" charset="0"/>
                          <a:cs typeface="Times New Roman" panose="02020603050405020304" pitchFamily="18" charset="0"/>
                        </a:rPr>
                        <a:t>Introduced Otsu's method for automatic thresholding to segment images based on grayscale intensity values.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Effective for simple, small-scale image classification tasks. Struggles with noisy data and scalability. Limited flexibility for complex patterns.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676214">
                <a:tc>
                  <a:txBody>
                    <a:bodyPr/>
                    <a:lstStyle/>
                    <a:p>
                      <a:r>
                        <a:rPr lang="en-US" dirty="0"/>
                        <a:t>3</a:t>
                      </a:r>
                      <a:endParaRPr lang="en-IN" dirty="0"/>
                    </a:p>
                  </a:txBody>
                  <a:tcPr/>
                </a:tc>
                <a:tc>
                  <a:txBody>
                    <a:bodyPr/>
                    <a:lstStyle/>
                    <a:p>
                      <a:r>
                        <a:rPr lang="en-IN" sz="1200" b="1" dirty="0">
                          <a:latin typeface="Times New Roman" panose="02020603050405020304" pitchFamily="18" charset="0"/>
                          <a:cs typeface="Times New Roman" panose="02020603050405020304" pitchFamily="18" charset="0"/>
                        </a:rPr>
                        <a:t>Zhang, L., &amp; </a:t>
                      </a:r>
                      <a:r>
                        <a:rPr lang="en-IN" sz="1200" b="1" dirty="0" err="1">
                          <a:latin typeface="Times New Roman" panose="02020603050405020304" pitchFamily="18" charset="0"/>
                          <a:cs typeface="Times New Roman" panose="02020603050405020304" pitchFamily="18" charset="0"/>
                        </a:rPr>
                        <a:t>Xie</a:t>
                      </a:r>
                      <a:r>
                        <a:rPr lang="en-IN" sz="1200" b="1" dirty="0">
                          <a:latin typeface="Times New Roman" panose="02020603050405020304" pitchFamily="18" charset="0"/>
                          <a:cs typeface="Times New Roman" panose="02020603050405020304" pitchFamily="18" charset="0"/>
                        </a:rPr>
                        <a:t>, Z.</a:t>
                      </a:r>
                      <a:r>
                        <a:rPr lang="en-IN" sz="1200" dirty="0">
                          <a:latin typeface="Times New Roman" panose="02020603050405020304" pitchFamily="18" charset="0"/>
                          <a:cs typeface="Times New Roman" panose="02020603050405020304" pitchFamily="18" charset="0"/>
                        </a:rPr>
                        <a:t> (Computers, Environment and Urban Systems, 2020).</a:t>
                      </a:r>
                    </a:p>
                  </a:txBody>
                  <a:tcPr/>
                </a:tc>
                <a:tc>
                  <a:txBody>
                    <a:bodyPr/>
                    <a:lstStyle/>
                    <a:p>
                      <a:r>
                        <a:rPr lang="en-US" sz="1200" dirty="0">
                          <a:latin typeface="Times New Roman" panose="02020603050405020304" pitchFamily="18" charset="0"/>
                          <a:cs typeface="Times New Roman" panose="02020603050405020304" pitchFamily="18" charset="0"/>
                        </a:rPr>
                        <a:t>Existing classification methods struggle with large-scale datasets and integration of heterogeneous data for crop mapping.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Machine Learning - SVM.</a:t>
                      </a:r>
                    </a:p>
                  </a:txBody>
                  <a:tcPr/>
                </a:tc>
                <a:tc>
                  <a:txBody>
                    <a:bodyPr/>
                    <a:lstStyle/>
                    <a:p>
                      <a:r>
                        <a:rPr lang="en-US" sz="1200" dirty="0">
                          <a:latin typeface="Times New Roman" panose="02020603050405020304" pitchFamily="18" charset="0"/>
                          <a:cs typeface="Times New Roman" panose="02020603050405020304" pitchFamily="18" charset="0"/>
                        </a:rPr>
                        <a:t>Applied Support Vector Machines (SVMs) to classify crops using labeled datasets, emphasizing boundary-based classification.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Works well for medium-sized structured data with linear separability but struggles with large datasets and non-linear relationships.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35288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268" y="486907"/>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293617" y="1099029"/>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65AAAB01-E4FE-E0AD-3B47-801E81A7DE93}"/>
              </a:ext>
            </a:extLst>
          </p:cNvPr>
          <p:cNvSpPr txBox="1"/>
          <p:nvPr/>
        </p:nvSpPr>
        <p:spPr>
          <a:xfrm flipH="1">
            <a:off x="647563" y="1468707"/>
            <a:ext cx="7848873" cy="189474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600" b="1" dirty="0">
                <a:effectLst/>
                <a:latin typeface="Times New Roman" panose="02020603050405020304" pitchFamily="18" charset="0"/>
                <a:ea typeface="Times New Roman" panose="02020603050405020304" pitchFamily="18" charset="0"/>
              </a:rPr>
              <a:t>Manual crop classification is typically implemented through the following steps:</a:t>
            </a:r>
            <a:endParaRPr lang="en-IN" sz="1600" b="1"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200"/>
              <a:buFont typeface="+mj-lt"/>
              <a:buAutoNum type="arabicPeriod"/>
            </a:pPr>
            <a:r>
              <a:rPr lang="en-US" sz="1600" b="1" dirty="0">
                <a:effectLst/>
                <a:latin typeface="Times New Roman" panose="02020603050405020304" pitchFamily="18" charset="0"/>
                <a:ea typeface="Carlito"/>
                <a:cs typeface="Times New Roman" panose="02020603050405020304" pitchFamily="18" charset="0"/>
              </a:rPr>
              <a:t>Data Collection:</a:t>
            </a:r>
            <a:r>
              <a:rPr lang="en-US" sz="1600" dirty="0">
                <a:effectLst/>
                <a:latin typeface="Times New Roman" panose="02020603050405020304" pitchFamily="18" charset="0"/>
                <a:ea typeface="Carlito"/>
                <a:cs typeface="Times New Roman" panose="02020603050405020304" pitchFamily="18" charset="0"/>
              </a:rPr>
              <a:t> Experts visit farms to gather observations on crop characteristics.</a:t>
            </a:r>
            <a:endParaRPr lang="en-IN" sz="1600" dirty="0">
              <a:effectLst/>
              <a:latin typeface="Times New Roman" panose="02020603050405020304" pitchFamily="18" charset="0"/>
              <a:ea typeface="Carlito"/>
              <a:cs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sz="1600" b="1" dirty="0">
                <a:effectLst/>
                <a:latin typeface="Times New Roman" panose="02020603050405020304" pitchFamily="18" charset="0"/>
                <a:ea typeface="Carlito"/>
                <a:cs typeface="Times New Roman" panose="02020603050405020304" pitchFamily="18" charset="0"/>
              </a:rPr>
              <a:t>Classification:</a:t>
            </a:r>
            <a:r>
              <a:rPr lang="en-US" sz="1600" dirty="0">
                <a:effectLst/>
                <a:latin typeface="Times New Roman" panose="02020603050405020304" pitchFamily="18" charset="0"/>
                <a:ea typeface="Carlito"/>
                <a:cs typeface="Times New Roman" panose="02020603050405020304" pitchFamily="18" charset="0"/>
              </a:rPr>
              <a:t> Based on visual inspection and predefined criteria, experts assign crops to categories.</a:t>
            </a:r>
            <a:endParaRPr lang="en-IN" sz="1600" dirty="0">
              <a:effectLst/>
              <a:latin typeface="Times New Roman" panose="02020603050405020304" pitchFamily="18" charset="0"/>
              <a:ea typeface="Carlito"/>
              <a:cs typeface="Times New Roman" panose="02020603050405020304" pitchFamily="18" charset="0"/>
            </a:endParaRPr>
          </a:p>
          <a:p>
            <a:pPr marL="342900" indent="-342900" algn="just">
              <a:lnSpc>
                <a:spcPct val="150000"/>
              </a:lnSpc>
              <a:buFont typeface="+mj-lt"/>
              <a:buAutoNum type="arabicPeriod"/>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Reporting: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results are documented and analyzed for decision-making purposes.</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42B671-2F9A-5EA6-4BA0-499A736A8F08}"/>
              </a:ext>
            </a:extLst>
          </p:cNvPr>
          <p:cNvSpPr txBox="1"/>
          <p:nvPr/>
        </p:nvSpPr>
        <p:spPr>
          <a:xfrm>
            <a:off x="622925" y="3792633"/>
            <a:ext cx="7488833" cy="226408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Rule-Based Classification is typically implemented through the following steps:</a:t>
            </a:r>
          </a:p>
          <a:p>
            <a:pPr marL="342900" lvl="0" indent="-342900">
              <a:lnSpc>
                <a:spcPct val="150000"/>
              </a:lnSpc>
              <a:buSzPts val="1000"/>
              <a:buFont typeface="+mj-lt"/>
              <a:buAutoNum type="arabicPeriod"/>
              <a:tabLst>
                <a:tab pos="457200" algn="l"/>
              </a:tabLst>
            </a:pPr>
            <a:r>
              <a:rPr lang="en-IN" sz="1600" b="1" dirty="0">
                <a:effectLst/>
                <a:latin typeface="Times New Roman" panose="02020603050405020304" pitchFamily="18" charset="0"/>
                <a:ea typeface="Carlito"/>
                <a:cs typeface="Times New Roman" panose="02020603050405020304" pitchFamily="18" charset="0"/>
              </a:rPr>
              <a:t>Define Rules:</a:t>
            </a:r>
            <a:r>
              <a:rPr lang="en-IN" sz="1600" dirty="0">
                <a:effectLst/>
                <a:latin typeface="Times New Roman" panose="02020603050405020304" pitchFamily="18" charset="0"/>
                <a:ea typeface="Carlito"/>
                <a:cs typeface="Times New Roman" panose="02020603050405020304" pitchFamily="18" charset="0"/>
              </a:rPr>
              <a:t> Establish specific rules based on crop characteristics like </a:t>
            </a:r>
            <a:r>
              <a:rPr lang="en-IN" sz="1600" dirty="0" err="1">
                <a:effectLst/>
                <a:latin typeface="Times New Roman" panose="02020603050405020304" pitchFamily="18" charset="0"/>
                <a:ea typeface="Carlito"/>
                <a:cs typeface="Times New Roman" panose="02020603050405020304" pitchFamily="18" charset="0"/>
              </a:rPr>
              <a:t>color</a:t>
            </a:r>
            <a:r>
              <a:rPr lang="en-IN" sz="1600" dirty="0">
                <a:effectLst/>
                <a:latin typeface="Times New Roman" panose="02020603050405020304" pitchFamily="18" charset="0"/>
                <a:ea typeface="Carlito"/>
                <a:cs typeface="Times New Roman" panose="02020603050405020304" pitchFamily="18" charset="0"/>
              </a:rPr>
              <a:t> and texture.</a:t>
            </a:r>
          </a:p>
          <a:p>
            <a:pPr marL="342900" lvl="0" indent="-342900">
              <a:lnSpc>
                <a:spcPct val="150000"/>
              </a:lnSpc>
              <a:buSzPts val="1000"/>
              <a:buFont typeface="+mj-lt"/>
              <a:buAutoNum type="arabicPeriod"/>
              <a:tabLst>
                <a:tab pos="457200" algn="l"/>
              </a:tabLst>
            </a:pPr>
            <a:r>
              <a:rPr lang="en-IN" sz="1600" b="1" dirty="0">
                <a:effectLst/>
                <a:latin typeface="Times New Roman" panose="02020603050405020304" pitchFamily="18" charset="0"/>
                <a:ea typeface="Carlito"/>
                <a:cs typeface="Times New Roman" panose="02020603050405020304" pitchFamily="18" charset="0"/>
              </a:rPr>
              <a:t>Apply Rules:</a:t>
            </a:r>
            <a:r>
              <a:rPr lang="en-IN" sz="1600" dirty="0">
                <a:effectLst/>
                <a:latin typeface="Times New Roman" panose="02020603050405020304" pitchFamily="18" charset="0"/>
                <a:ea typeface="Carlito"/>
                <a:cs typeface="Times New Roman" panose="02020603050405020304" pitchFamily="18" charset="0"/>
              </a:rPr>
              <a:t> </a:t>
            </a:r>
            <a:r>
              <a:rPr lang="en-IN" sz="1600" dirty="0" err="1">
                <a:effectLst/>
                <a:latin typeface="Times New Roman" panose="02020603050405020304" pitchFamily="18" charset="0"/>
                <a:ea typeface="Carlito"/>
                <a:cs typeface="Times New Roman" panose="02020603050405020304" pitchFamily="18" charset="0"/>
              </a:rPr>
              <a:t>Analyze</a:t>
            </a:r>
            <a:r>
              <a:rPr lang="en-IN" sz="1600" dirty="0">
                <a:effectLst/>
                <a:latin typeface="Times New Roman" panose="02020603050405020304" pitchFamily="18" charset="0"/>
                <a:ea typeface="Carlito"/>
                <a:cs typeface="Times New Roman" panose="02020603050405020304" pitchFamily="18" charset="0"/>
              </a:rPr>
              <a:t> image data using the defined rules.</a:t>
            </a:r>
          </a:p>
          <a:p>
            <a:pPr marL="342900" lvl="0" indent="-342900">
              <a:lnSpc>
                <a:spcPct val="150000"/>
              </a:lnSpc>
              <a:buSzPts val="1000"/>
              <a:buFont typeface="+mj-lt"/>
              <a:buAutoNum type="arabicPeriod"/>
              <a:tabLst>
                <a:tab pos="457200" algn="l"/>
              </a:tabLst>
            </a:pPr>
            <a:r>
              <a:rPr lang="en-IN" sz="1600" b="1" dirty="0">
                <a:effectLst/>
                <a:latin typeface="Times New Roman" panose="02020603050405020304" pitchFamily="18" charset="0"/>
                <a:ea typeface="Carlito"/>
                <a:cs typeface="Times New Roman" panose="02020603050405020304" pitchFamily="18" charset="0"/>
              </a:rPr>
              <a:t>Output: </a:t>
            </a:r>
            <a:r>
              <a:rPr lang="en-IN" sz="1600" dirty="0">
                <a:effectLst/>
                <a:latin typeface="Times New Roman" panose="02020603050405020304" pitchFamily="18" charset="0"/>
                <a:ea typeface="Carlito"/>
                <a:cs typeface="Times New Roman" panose="02020603050405020304" pitchFamily="18" charset="0"/>
              </a:rPr>
              <a:t>Classify crops based on the criteria</a:t>
            </a:r>
            <a:r>
              <a:rPr lang="en-IN" sz="1600" b="1" dirty="0">
                <a:effectLst/>
                <a:latin typeface="Times New Roman" panose="02020603050405020304" pitchFamily="18" charset="0"/>
                <a:ea typeface="Carlito"/>
                <a:cs typeface="Times New Roman" panose="02020603050405020304" pitchFamily="18" charset="0"/>
              </a:rPr>
              <a:t>.</a:t>
            </a:r>
          </a:p>
          <a:p>
            <a:pPr>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5D6F4828-6E16-315F-E87A-81E7FCE45A5C}"/>
              </a:ext>
            </a:extLst>
          </p:cNvPr>
          <p:cNvSpPr/>
          <p:nvPr/>
        </p:nvSpPr>
        <p:spPr>
          <a:xfrm>
            <a:off x="381420" y="620688"/>
            <a:ext cx="838116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98A4D2DE-1ED0-C5A9-1571-3F535965EB71}"/>
              </a:ext>
            </a:extLst>
          </p:cNvPr>
          <p:cNvSpPr txBox="1"/>
          <p:nvPr/>
        </p:nvSpPr>
        <p:spPr>
          <a:xfrm>
            <a:off x="971600" y="1412776"/>
            <a:ext cx="7200800" cy="226408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Machine Learning Based Classification is typically implemented through the following steps:</a:t>
            </a:r>
          </a:p>
          <a:p>
            <a:pPr marL="342900" lvl="0" indent="-342900">
              <a:lnSpc>
                <a:spcPct val="150000"/>
              </a:lnSpc>
              <a:buFont typeface="+mj-lt"/>
              <a:buAutoNum type="arabicPeriod"/>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Gather and preprocess crop images to extract features.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Train machine learning models using labeled datasets.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Prediction: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Use the trained model to classify new crop images.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68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1DDE6A78-03CB-4956-93EE-9D31E44054AE}"/>
              </a:ext>
            </a:extLst>
          </p:cNvPr>
          <p:cNvSpPr txBox="1"/>
          <p:nvPr/>
        </p:nvSpPr>
        <p:spPr>
          <a:xfrm>
            <a:off x="601341" y="1249298"/>
            <a:ext cx="7704856" cy="1538883"/>
          </a:xfrm>
          <a:prstGeom prst="rect">
            <a:avLst/>
          </a:prstGeom>
          <a:noFill/>
        </p:spPr>
        <p:txBody>
          <a:bodyPr wrap="square" rtlCol="0">
            <a:spAutoFit/>
          </a:bodyPr>
          <a:lstStyle/>
          <a:p>
            <a:r>
              <a:rPr lang="en-US" sz="2000" b="1" dirty="0">
                <a:latin typeface="Times New Roman" panose="02020603050405020304" pitchFamily="18" charset="0"/>
                <a:cs typeface="Times New Roman" pitchFamily="18" charset="0"/>
              </a:rPr>
              <a:t>Result of  Existing System -1:</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Manual Identification: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accuracy for localized tasks due to reliance on human expertise.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Extremely time-consuming and labor-intensive.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scalable for large datasets or automation.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272D1A-A0D0-41FB-91C8-456857366DA6}"/>
              </a:ext>
            </a:extLst>
          </p:cNvPr>
          <p:cNvSpPr txBox="1"/>
          <p:nvPr/>
        </p:nvSpPr>
        <p:spPr>
          <a:xfrm>
            <a:off x="611560" y="2839305"/>
            <a:ext cx="7992888" cy="1754326"/>
          </a:xfrm>
          <a:prstGeom prst="rect">
            <a:avLst/>
          </a:prstGeom>
          <a:noFill/>
        </p:spPr>
        <p:txBody>
          <a:bodyPr wrap="square" rtlCol="0">
            <a:spAutoFit/>
          </a:bodyPr>
          <a:lstStyle/>
          <a:p>
            <a:r>
              <a:rPr lang="en-US" b="1" dirty="0">
                <a:latin typeface="Times New Roman" panose="02020603050405020304" pitchFamily="18" charset="0"/>
                <a:cs typeface="Times New Roman" pitchFamily="18" charset="0"/>
              </a:rPr>
              <a:t>Result of  Existing System – 2:</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Rule-Based Thresholding: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Achieved decent segmentation for simple images with clear grayscale intensity differences.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Struggled with noisy data and images with overlapping grayscale values.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Inappropriate for diverse or high-complexity datasets.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3B4DC4-DF6A-4A37-BE8B-E85852691349}"/>
              </a:ext>
            </a:extLst>
          </p:cNvPr>
          <p:cNvSpPr txBox="1"/>
          <p:nvPr/>
        </p:nvSpPr>
        <p:spPr>
          <a:xfrm>
            <a:off x="632472" y="4731539"/>
            <a:ext cx="7920880" cy="1477328"/>
          </a:xfrm>
          <a:prstGeom prst="rect">
            <a:avLst/>
          </a:prstGeom>
          <a:noFill/>
        </p:spPr>
        <p:txBody>
          <a:bodyPr wrap="square" rtlCol="0">
            <a:spAutoFit/>
          </a:bodyPr>
          <a:lstStyle/>
          <a:p>
            <a:r>
              <a:rPr lang="en-US" b="1" dirty="0">
                <a:latin typeface="Times New Roman" panose="02020603050405020304" pitchFamily="18" charset="0"/>
                <a:cs typeface="Times New Roman" pitchFamily="18" charset="0"/>
              </a:rPr>
              <a:t>Result of  Existing System – 3:</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Machine Learning (SVM):</a:t>
            </a:r>
          </a:p>
          <a:p>
            <a:r>
              <a:rPr lang="en-US" dirty="0">
                <a:latin typeface="Times New Roman" panose="02020603050405020304" pitchFamily="18" charset="0"/>
                <a:cs typeface="Times New Roman" panose="02020603050405020304" pitchFamily="18" charset="0"/>
              </a:rPr>
              <a:t>- Achieved good accuracy for datasets with clear margins (linear separability).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Moderate performance (~75-85%) for non-linear or large datasets.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Struggles with high-dimensional data.</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08C7670F-6C56-40AC-821E-8E922D10B29A}"/>
              </a:ext>
            </a:extLst>
          </p:cNvPr>
          <p:cNvSpPr txBox="1"/>
          <p:nvPr/>
        </p:nvSpPr>
        <p:spPr>
          <a:xfrm>
            <a:off x="530608" y="1340768"/>
            <a:ext cx="8307752" cy="5028556"/>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Technology Integration in Agriculture:</a:t>
            </a:r>
            <a:r>
              <a:rPr lang="en-US" dirty="0">
                <a:latin typeface="Times New Roman" panose="02020603050405020304" pitchFamily="18" charset="0"/>
                <a:cs typeface="Times New Roman" panose="02020603050405020304" pitchFamily="18" charset="0"/>
              </a:rPr>
              <a:t> The adoption of advanced technologies like deep learning and remote sensing is essential for tackling modern agricultural challenges such as food security, resource optimization, and climate adaptation.</a:t>
            </a:r>
          </a:p>
          <a:p>
            <a:pPr>
              <a:lnSpc>
                <a:spcPct val="150000"/>
              </a:lnSpc>
            </a:pPr>
            <a:r>
              <a:rPr lang="en-US" b="1" dirty="0">
                <a:latin typeface="Times New Roman" panose="02020603050405020304" pitchFamily="18" charset="0"/>
                <a:cs typeface="Times New Roman" panose="02020603050405020304" pitchFamily="18" charset="0"/>
              </a:rPr>
              <a:t>Domain-Specific Customization:</a:t>
            </a:r>
            <a:r>
              <a:rPr lang="en-US" dirty="0">
                <a:latin typeface="Times New Roman" panose="02020603050405020304" pitchFamily="18" charset="0"/>
                <a:cs typeface="Times New Roman" panose="02020603050405020304" pitchFamily="18" charset="0"/>
              </a:rPr>
              <a:t> Customizing models for specific crop types, geographic regions, and environmental conditions can improve performance and applicability across diverse agricultural settings.</a:t>
            </a:r>
          </a:p>
          <a:p>
            <a:pPr>
              <a:lnSpc>
                <a:spcPct val="150000"/>
              </a:lnSpc>
            </a:pPr>
            <a:r>
              <a:rPr lang="en-US" b="1" dirty="0">
                <a:latin typeface="Times New Roman" panose="02020603050405020304" pitchFamily="18" charset="0"/>
                <a:cs typeface="Times New Roman" panose="02020603050405020304" pitchFamily="18" charset="0"/>
              </a:rPr>
              <a:t>Interdisciplinary Approaches:</a:t>
            </a:r>
            <a:r>
              <a:rPr lang="en-US" dirty="0">
                <a:latin typeface="Times New Roman" panose="02020603050405020304" pitchFamily="18" charset="0"/>
                <a:cs typeface="Times New Roman" panose="02020603050405020304" pitchFamily="18" charset="0"/>
              </a:rPr>
              <a:t> Collaboration between agricultural scientists, machine learning experts, and policymakers is crucial for translating technological advancements into practical solutions.</a:t>
            </a:r>
          </a:p>
          <a:p>
            <a:pPr>
              <a:lnSpc>
                <a:spcPct val="150000"/>
              </a:lnSpc>
            </a:pPr>
            <a:r>
              <a:rPr lang="en-US" b="1" dirty="0">
                <a:latin typeface="Times New Roman" panose="02020603050405020304" pitchFamily="18" charset="0"/>
                <a:cs typeface="Times New Roman" panose="02020603050405020304" pitchFamily="18" charset="0"/>
              </a:rPr>
              <a:t>Scalability and Automation:</a:t>
            </a:r>
            <a:r>
              <a:rPr lang="en-US" dirty="0">
                <a:latin typeface="Times New Roman" panose="02020603050405020304" pitchFamily="18" charset="0"/>
                <a:cs typeface="Times New Roman" panose="02020603050405020304" pitchFamily="18" charset="0"/>
              </a:rPr>
              <a:t> Deep learning models, when combined with cloud-based systems or edge computing, can enable real-time and large-scale crop classification, offering significant benefits for precision agriculture.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2B39CCCF-8339-9A10-96F4-CA03CE549915}"/>
              </a:ext>
            </a:extLst>
          </p:cNvPr>
          <p:cNvSpPr txBox="1"/>
          <p:nvPr/>
        </p:nvSpPr>
        <p:spPr>
          <a:xfrm>
            <a:off x="124548" y="937887"/>
            <a:ext cx="8911948" cy="5940088"/>
          </a:xfrm>
          <a:prstGeom prst="rect">
            <a:avLst/>
          </a:prstGeom>
          <a:noFill/>
        </p:spPr>
        <p:txBody>
          <a:bodyPr wrap="square" rtlCol="0">
            <a:spAutoFit/>
          </a:bodyPr>
          <a:lstStyle/>
          <a:p>
            <a:pPr marL="342900" lvl="0" indent="-342900">
              <a:lnSpc>
                <a:spcPct val="150000"/>
              </a:lnSpc>
              <a:spcBef>
                <a:spcPts val="5"/>
              </a:spcBef>
              <a:buSzPts val="1200"/>
              <a:buFont typeface="+mj-lt"/>
              <a:buAutoNum type="arabicPeriod"/>
            </a:pPr>
            <a:r>
              <a:rPr lang="en-US" sz="1600" b="1" dirty="0">
                <a:solidFill>
                  <a:srgbClr val="000000"/>
                </a:solidFill>
                <a:effectLst/>
                <a:latin typeface="Times New Roman" panose="02020603050405020304" pitchFamily="18" charset="0"/>
                <a:ea typeface="Times New Roman" panose="02020603050405020304" pitchFamily="18" charset="0"/>
              </a:rPr>
              <a:t>Crop classification in high-resolution remote sensing images based on multi-scale feature fusion semantic segmentation model.</a:t>
            </a:r>
            <a:r>
              <a:rPr lang="en-IN" sz="1600" b="1" u="sng" dirty="0">
                <a:solidFill>
                  <a:srgbClr val="0000FF"/>
                </a:solidFill>
                <a:effectLst/>
                <a:latin typeface="Times New Roman" panose="02020603050405020304" pitchFamily="18" charset="0"/>
                <a:ea typeface="Times New Roman" panose="02020603050405020304" pitchFamily="18" charset="0"/>
                <a:hlinkClick r:id="rId2"/>
              </a:rPr>
              <a:t>https://www.frontiersin.org/journals/plant-science/articles/10.3389/fpls.2023.1196634/full</a:t>
            </a: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
              </a:spcBef>
              <a:buSzPts val="1200"/>
              <a:buFont typeface="+mj-lt"/>
              <a:buAutoNum type="arabicPeriod"/>
            </a:pPr>
            <a:r>
              <a:rPr lang="en-IN" sz="1600" b="1" dirty="0">
                <a:solidFill>
                  <a:srgbClr val="000000"/>
                </a:solidFill>
                <a:effectLst/>
                <a:latin typeface="Times New Roman" panose="02020603050405020304" pitchFamily="18" charset="0"/>
                <a:ea typeface="Times New Roman" panose="02020603050405020304" pitchFamily="18" charset="0"/>
              </a:rPr>
              <a:t>Development of an agricultural crops spectral library and classification of crops. </a:t>
            </a:r>
            <a:r>
              <a:rPr lang="en-IN" sz="1600" b="1" u="sng" dirty="0">
                <a:solidFill>
                  <a:srgbClr val="0000FF"/>
                </a:solidFill>
                <a:effectLst/>
                <a:latin typeface="Times New Roman" panose="02020603050405020304" pitchFamily="18" charset="0"/>
                <a:ea typeface="Times New Roman" panose="02020603050405020304" pitchFamily="18" charset="0"/>
                <a:hlinkClick r:id="rId3"/>
              </a:rPr>
              <a:t>https://link.springer.com/article/10.1007/s11119-007-9037-x</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200000"/>
              </a:lnSpc>
              <a:buSzPts val="1200"/>
              <a:buFont typeface="+mj-lt"/>
              <a:buAutoNum type="arabicPeriod"/>
            </a:pPr>
            <a:r>
              <a:rPr lang="en-IN" sz="1600" b="1" u="sng" dirty="0">
                <a:solidFill>
                  <a:srgbClr val="0000FF"/>
                </a:solidFill>
                <a:effectLst/>
                <a:latin typeface="Times New Roman" panose="02020603050405020304" pitchFamily="18" charset="0"/>
                <a:ea typeface="Carlito"/>
                <a:cs typeface="Carlito"/>
                <a:hlinkClick r:id="rId4"/>
              </a:rPr>
              <a:t>https://ieeexplore.ieee.org/abstract/document/6993023/</a:t>
            </a:r>
            <a:endParaRPr lang="en-IN" sz="1600" dirty="0">
              <a:effectLst/>
              <a:latin typeface="Carlito"/>
              <a:ea typeface="Carlito"/>
              <a:cs typeface="Carlito"/>
            </a:endParaRPr>
          </a:p>
          <a:p>
            <a:pPr marL="342900" lvl="0" indent="-342900">
              <a:lnSpc>
                <a:spcPct val="200000"/>
              </a:lnSpc>
              <a:buSzPts val="1200"/>
              <a:buFont typeface="+mj-lt"/>
              <a:buAutoNum type="arabicPeriod"/>
            </a:pPr>
            <a:r>
              <a:rPr lang="en-IN" sz="1600" b="1" u="sng" dirty="0">
                <a:solidFill>
                  <a:srgbClr val="0000FF"/>
                </a:solidFill>
                <a:effectLst/>
                <a:latin typeface="Times New Roman" panose="02020603050405020304" pitchFamily="18" charset="0"/>
                <a:ea typeface="Carlito"/>
                <a:cs typeface="Carlito"/>
                <a:hlinkClick r:id="rId5"/>
              </a:rPr>
              <a:t>https://citeseerx.ist.psu.edu/document?repid=rep1&amp;type=pdf&amp;doi=8123d1b6b7f06fef7dac5eca6f313d486620352a</a:t>
            </a:r>
            <a:endParaRPr lang="en-IN" sz="1600" dirty="0">
              <a:effectLst/>
              <a:latin typeface="Carlito"/>
              <a:ea typeface="Carlito"/>
              <a:cs typeface="Carlito"/>
            </a:endParaRPr>
          </a:p>
          <a:p>
            <a:pPr marL="342900" lvl="0" indent="-342900">
              <a:lnSpc>
                <a:spcPct val="200000"/>
              </a:lnSpc>
              <a:spcBef>
                <a:spcPts val="5"/>
              </a:spcBef>
              <a:buSzPts val="1200"/>
              <a:buFont typeface="+mj-lt"/>
              <a:buAutoNum type="arabicPeriod"/>
            </a:pPr>
            <a:r>
              <a:rPr lang="en-IN" sz="1600" b="1" u="sng" dirty="0">
                <a:solidFill>
                  <a:srgbClr val="0000FF"/>
                </a:solidFill>
                <a:effectLst/>
                <a:latin typeface="Times New Roman" panose="02020603050405020304" pitchFamily="18" charset="0"/>
                <a:ea typeface="Times New Roman" panose="02020603050405020304" pitchFamily="18" charset="0"/>
                <a:hlinkClick r:id="rId6"/>
              </a:rPr>
              <a:t>https://ieeexplore.ieee.org/abstract/document/4812037/</a:t>
            </a:r>
            <a:endParaRPr lang="en-IN" sz="1600" b="1" dirty="0">
              <a:effectLst/>
              <a:latin typeface="Times New Roman" panose="02020603050405020304" pitchFamily="18" charset="0"/>
              <a:ea typeface="Times New Roman" panose="02020603050405020304" pitchFamily="18" charset="0"/>
            </a:endParaRPr>
          </a:p>
          <a:p>
            <a:pPr marL="342900" lvl="0" indent="-342900">
              <a:lnSpc>
                <a:spcPct val="200000"/>
              </a:lnSpc>
              <a:buSzPts val="1200"/>
              <a:buFont typeface="+mj-lt"/>
              <a:buAutoNum type="arabicPeriod"/>
            </a:pPr>
            <a:r>
              <a:rPr lang="en-IN" sz="1600" b="1" u="sng" dirty="0">
                <a:solidFill>
                  <a:srgbClr val="0000FF"/>
                </a:solidFill>
                <a:effectLst/>
                <a:latin typeface="Times New Roman" panose="02020603050405020304" pitchFamily="18" charset="0"/>
                <a:ea typeface="Carlito"/>
                <a:cs typeface="Carlito"/>
                <a:hlinkClick r:id="rId7"/>
              </a:rPr>
              <a:t>https://www.tandfonline.com/doi/abs/10.1080/01431160600746456</a:t>
            </a:r>
            <a:endParaRPr lang="en-IN" sz="1600" dirty="0">
              <a:effectLst/>
              <a:latin typeface="Carlito"/>
              <a:ea typeface="Carlito"/>
              <a:cs typeface="Carlito"/>
            </a:endParaRPr>
          </a:p>
          <a:p>
            <a:pPr marL="342900" lvl="0" indent="-342900">
              <a:lnSpc>
                <a:spcPct val="200000"/>
              </a:lnSpc>
              <a:buSzPts val="1200"/>
              <a:buFont typeface="+mj-lt"/>
              <a:buAutoNum type="arabicPeriod"/>
            </a:pPr>
            <a:r>
              <a:rPr lang="en-IN" sz="1600" b="1" u="sng" dirty="0">
                <a:solidFill>
                  <a:srgbClr val="0000FF"/>
                </a:solidFill>
                <a:effectLst/>
                <a:latin typeface="Times New Roman" panose="02020603050405020304" pitchFamily="18" charset="0"/>
                <a:ea typeface="Carlito"/>
                <a:cs typeface="Carlito"/>
                <a:hlinkClick r:id="rId8"/>
              </a:rPr>
              <a:t>https://www.mdpi.com/2072-4292/6/6/5019</a:t>
            </a:r>
            <a:endParaRPr lang="en-IN" sz="1600" dirty="0">
              <a:effectLst/>
              <a:latin typeface="Carlito"/>
              <a:ea typeface="Carlito"/>
              <a:cs typeface="Carlito"/>
            </a:endParaRPr>
          </a:p>
          <a:p>
            <a:pPr marL="342900" lvl="0" indent="-342900">
              <a:lnSpc>
                <a:spcPct val="200000"/>
              </a:lnSpc>
              <a:buSzPts val="1200"/>
              <a:buFont typeface="+mj-lt"/>
              <a:buAutoNum type="arabicPeriod"/>
            </a:pPr>
            <a:r>
              <a:rPr lang="en-IN" sz="1600" b="1" u="sng" dirty="0">
                <a:solidFill>
                  <a:srgbClr val="0000FF"/>
                </a:solidFill>
                <a:effectLst/>
                <a:latin typeface="Times New Roman" panose="02020603050405020304" pitchFamily="18" charset="0"/>
                <a:ea typeface="Carlito"/>
                <a:cs typeface="Carlito"/>
                <a:hlinkClick r:id="rId9"/>
              </a:rPr>
              <a:t>https://www.tandfonline.com/doi/abs/10.1080/01431160310001595046</a:t>
            </a:r>
            <a:endParaRPr lang="en-IN" sz="1600" dirty="0">
              <a:effectLst/>
              <a:latin typeface="Carlito"/>
              <a:ea typeface="Carlito"/>
              <a:cs typeface="Carlito"/>
            </a:endParaRPr>
          </a:p>
          <a:p>
            <a:r>
              <a:rPr lang="en-IN" sz="1800" dirty="0">
                <a:effectLst/>
                <a:latin typeface="Times New Roman" panose="02020603050405020304" pitchFamily="18" charset="0"/>
                <a:ea typeface="Times New Roman" panose="02020603050405020304" pitchFamily="18" charset="0"/>
              </a:rPr>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 of Existing system</a:t>
            </a:r>
          </a:p>
          <a:p>
            <a:pPr>
              <a:lnSpc>
                <a:spcPct val="150000"/>
              </a:lnSpc>
              <a:buFont typeface="Arial" pitchFamily="34" charset="0"/>
              <a:buChar char="•"/>
            </a:pPr>
            <a:r>
              <a:rPr lang="en-IN" sz="2000" b="1" dirty="0">
                <a:solidFill>
                  <a:srgbClr val="000000"/>
                </a:solidFill>
                <a:latin typeface="Bookman Old Style" pitchFamily="18" charset="0"/>
              </a:rPr>
              <a:t>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549063" y="882707"/>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52297" y="332656"/>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DB356329-01F9-C050-2B7C-607ADD7B9588}"/>
              </a:ext>
            </a:extLst>
          </p:cNvPr>
          <p:cNvSpPr txBox="1"/>
          <p:nvPr/>
        </p:nvSpPr>
        <p:spPr>
          <a:xfrm>
            <a:off x="251520" y="1124743"/>
            <a:ext cx="8678703" cy="5587812"/>
          </a:xfrm>
          <a:prstGeom prst="rect">
            <a:avLst/>
          </a:prstGeom>
          <a:noFill/>
        </p:spPr>
        <p:txBody>
          <a:bodyPr wrap="square" rtlCol="0">
            <a:spAutoFit/>
          </a:bodyPr>
          <a:lstStyle/>
          <a:p>
            <a:pPr algn="just">
              <a:lnSpc>
                <a:spcPct val="150000"/>
              </a:lnSpc>
            </a:pPr>
            <a:r>
              <a:rPr lang="en-IN" sz="1600" dirty="0">
                <a:effectLst/>
                <a:latin typeface="Times New Roman" panose="02020603050405020304" pitchFamily="18" charset="0"/>
                <a:ea typeface="Times New Roman" panose="02020603050405020304" pitchFamily="18" charset="0"/>
              </a:rPr>
              <a:t>Agricultural crop classification is a critical task in precision farming, enabling improved crop management, disease monitoring, and resource optimization. Traditional methods rely heavily on manual observations, which are time-consuming and prone to errors. This project leverages deep learning techniques to automate and enhance the accuracy of crop image classification. Using Convolutional Neural Networks (CNNs), the system analyzes and identifies crop types from images with high precision. A diverse dataset of crop images was utilized, and data augmentation techniques were employed to ensure robustness against varying environmental conditions. Transfer learning further optimized model performance, reducing training time and computational requirements. The results demonstrate the effectiveness of the proposed approach, offering a scalable and automated solution for crop identification. This system has significant potential to aid farmers, agronomists, and policymakers by providing real-time insights, fostering sustainable farming practices, and advancing the adoption of artificial intelligence in agriculture.</a:t>
            </a:r>
          </a:p>
          <a:p>
            <a:pPr algn="just">
              <a:lnSpc>
                <a:spcPct val="150000"/>
              </a:lnSpc>
            </a:pPr>
            <a:r>
              <a:rPr lang="en-IN" sz="1600" dirty="0">
                <a:effectLst/>
                <a:latin typeface="Times New Roman" panose="02020603050405020304" pitchFamily="18" charset="0"/>
                <a:ea typeface="Times New Roman" panose="02020603050405020304" pitchFamily="18" charset="0"/>
              </a:rPr>
              <a:t>The proposed system demonstrates scalability, accuracy, and real-time applicability, making it a valuable tool for farmers, agronomists, and policymakers. It can facilitate better decision-making in crop monitoring, disease detection, and resource allocation.</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755576" y="1484784"/>
            <a:ext cx="7632848" cy="4478662"/>
          </a:xfrm>
          <a:prstGeom prst="rect">
            <a:avLst/>
          </a:prstGeom>
          <a:noFill/>
        </p:spPr>
        <p:txBody>
          <a:bodyPr wrap="square" rtlCol="0">
            <a:spAutoFit/>
          </a:bodyPr>
          <a:lstStyle/>
          <a:p>
            <a:pPr algn="just">
              <a:lnSpc>
                <a:spcPct val="150000"/>
              </a:lnSpc>
            </a:pPr>
            <a:r>
              <a:rPr lang="en-IN" sz="1600" dirty="0">
                <a:effectLst/>
                <a:latin typeface="Times New Roman" panose="02020603050405020304" pitchFamily="18" charset="0"/>
                <a:ea typeface="Times New Roman" panose="02020603050405020304" pitchFamily="18" charset="0"/>
              </a:rPr>
              <a:t>Agriculture plays a vital role in sustaining economies and societies worldwide. One of the significant challenges faced by farmers and agricultural researchers is the identification and classification of crops based on their visual characteristics. Manual classification methods are labour-intensive, time-consuming, and prone to errors, especially in large-scale agricultural practices. Moreover, factors such as crop similarity, variations in lighting, and differences in growth stages further complicate the task. With the advent of deep learning, there is a promising opportunity to automate crop classification using image-based methods. However, implementing such systems in agricultural settings requires overcoming challenges like diverse environmental conditions, limited labelled datasets, and computational constraints. Addressing these issues is crucial to ensure reliable, scalable, and cost-effective solutions for modern agriculture.</a:t>
            </a:r>
          </a:p>
          <a:p>
            <a:pPr>
              <a:lnSpc>
                <a:spcPct val="150000"/>
              </a:lnSpc>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6CA21825-EF64-3EBC-C557-378F3FF59A49}"/>
              </a:ext>
            </a:extLst>
          </p:cNvPr>
          <p:cNvSpPr txBox="1"/>
          <p:nvPr/>
        </p:nvSpPr>
        <p:spPr>
          <a:xfrm>
            <a:off x="539552" y="1484784"/>
            <a:ext cx="7859216" cy="4401205"/>
          </a:xfrm>
          <a:prstGeom prst="rect">
            <a:avLst/>
          </a:prstGeom>
          <a:noFill/>
        </p:spPr>
        <p:txBody>
          <a:bodyPr wrap="square" rtlCol="0">
            <a:spAutoFit/>
          </a:bodyPr>
          <a:lstStyle/>
          <a:p>
            <a:pPr>
              <a:lnSpc>
                <a:spcPct val="150000"/>
              </a:lnSpc>
            </a:pPr>
            <a:r>
              <a:rPr lang="en-US" sz="1600" dirty="0">
                <a:effectLst/>
                <a:latin typeface="Times New Roman" panose="02020603050405020304" pitchFamily="18" charset="0"/>
                <a:ea typeface="Times New Roman" panose="02020603050405020304" pitchFamily="18" charset="0"/>
              </a:rPr>
              <a:t>The specific objectives are as follows: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dirty="0">
                <a:effectLst/>
                <a:latin typeface="Times New Roman" panose="02020603050405020304" pitchFamily="18" charset="0"/>
                <a:ea typeface="Times New Roman" panose="02020603050405020304" pitchFamily="18" charset="0"/>
              </a:rPr>
              <a:t>Design and implement a </a:t>
            </a:r>
            <a:r>
              <a:rPr lang="en-US" sz="1600" b="1" dirty="0">
                <a:effectLst/>
                <a:latin typeface="Times New Roman" panose="02020603050405020304" pitchFamily="18" charset="0"/>
                <a:ea typeface="Times New Roman" panose="02020603050405020304" pitchFamily="18" charset="0"/>
              </a:rPr>
              <a:t>Convolutional Neural Network (CNN)</a:t>
            </a:r>
            <a:r>
              <a:rPr lang="en-US" sz="1600" dirty="0">
                <a:effectLst/>
                <a:latin typeface="Times New Roman" panose="02020603050405020304" pitchFamily="18" charset="0"/>
                <a:ea typeface="Times New Roman" panose="02020603050405020304" pitchFamily="18" charset="0"/>
              </a:rPr>
              <a:t> model capable of accurately classifying crops based on image data.</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dirty="0">
                <a:effectLst/>
                <a:latin typeface="Times New Roman" panose="02020603050405020304" pitchFamily="18" charset="0"/>
                <a:ea typeface="Times New Roman" panose="02020603050405020304" pitchFamily="18" charset="0"/>
              </a:rPr>
              <a:t>Enhance the dataset through </a:t>
            </a:r>
            <a:r>
              <a:rPr lang="en-US" sz="1600" b="1" dirty="0">
                <a:effectLst/>
                <a:latin typeface="Times New Roman" panose="02020603050405020304" pitchFamily="18" charset="0"/>
                <a:ea typeface="Times New Roman" panose="02020603050405020304" pitchFamily="18" charset="0"/>
              </a:rPr>
              <a:t>image preprocessing</a:t>
            </a:r>
            <a:r>
              <a:rPr lang="en-US" sz="1600" dirty="0">
                <a:effectLst/>
                <a:latin typeface="Times New Roman" panose="02020603050405020304" pitchFamily="18" charset="0"/>
                <a:ea typeface="Times New Roman" panose="02020603050405020304" pitchFamily="18" charset="0"/>
              </a:rPr>
              <a:t> techniques such as augmentation and normalization to improve the model's robustness.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dirty="0">
                <a:effectLst/>
                <a:latin typeface="Times New Roman" panose="02020603050405020304" pitchFamily="18" charset="0"/>
                <a:ea typeface="Times New Roman" panose="02020603050405020304" pitchFamily="18" charset="0"/>
              </a:rPr>
              <a:t>Evaluate the model's performance using metrics like </a:t>
            </a:r>
            <a:r>
              <a:rPr lang="en-US" sz="1600" b="1" dirty="0">
                <a:effectLst/>
                <a:latin typeface="Times New Roman" panose="02020603050405020304" pitchFamily="18" charset="0"/>
                <a:ea typeface="Times New Roman" panose="02020603050405020304" pitchFamily="18" charset="0"/>
              </a:rPr>
              <a:t>accuracy</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precision</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recall</a:t>
            </a:r>
            <a:r>
              <a:rPr lang="en-US" sz="1600" dirty="0">
                <a:effectLst/>
                <a:latin typeface="Times New Roman" panose="02020603050405020304" pitchFamily="18" charset="0"/>
                <a:ea typeface="Times New Roman" panose="02020603050405020304" pitchFamily="18" charset="0"/>
              </a:rPr>
              <a:t>, and </a:t>
            </a:r>
            <a:r>
              <a:rPr lang="en-US" sz="1600" b="1" dirty="0">
                <a:effectLst/>
                <a:latin typeface="Times New Roman" panose="02020603050405020304" pitchFamily="18" charset="0"/>
                <a:ea typeface="Times New Roman" panose="02020603050405020304" pitchFamily="18" charset="0"/>
              </a:rPr>
              <a:t>F1-score</a:t>
            </a:r>
            <a:r>
              <a:rPr lang="en-US" sz="1600" dirty="0">
                <a:effectLst/>
                <a:latin typeface="Times New Roman" panose="02020603050405020304" pitchFamily="18" charset="0"/>
                <a:ea typeface="Times New Roman" panose="02020603050405020304" pitchFamily="18" charset="0"/>
              </a:rPr>
              <a:t> to ensure comprehensive validation.</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dirty="0">
                <a:effectLst/>
                <a:latin typeface="Times New Roman" panose="02020603050405020304" pitchFamily="18" charset="0"/>
                <a:ea typeface="Times New Roman" panose="02020603050405020304" pitchFamily="18" charset="0"/>
              </a:rPr>
              <a:t>Provide a user-friendly framework that can assist stakeholders in agriculture, such as farmers, researchers, and agricultural agencies, in making informed decisions.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rPr>
              <a:t>Explore potential extensions, such as incorporating </a:t>
            </a:r>
            <a:r>
              <a:rPr lang="en-IN" sz="1600" b="1" dirty="0">
                <a:effectLst/>
                <a:latin typeface="Times New Roman" panose="02020603050405020304" pitchFamily="18" charset="0"/>
                <a:ea typeface="Times New Roman" panose="02020603050405020304" pitchFamily="18" charset="0"/>
              </a:rPr>
              <a:t>multi-spectral imagery</a:t>
            </a:r>
            <a:r>
              <a:rPr lang="en-IN" sz="1600" dirty="0">
                <a:effectLst/>
                <a:latin typeface="Times New Roman" panose="02020603050405020304" pitchFamily="18" charset="0"/>
                <a:ea typeface="Times New Roman" panose="02020603050405020304" pitchFamily="18" charset="0"/>
              </a:rPr>
              <a:t> or expanding the model to detect diseases and pest infestations.</a:t>
            </a:r>
          </a:p>
          <a:p>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10169</TotalTime>
  <Words>1607</Words>
  <Application>Microsoft Office PowerPoint</Application>
  <PresentationFormat>On-screen Show (4:3)</PresentationFormat>
  <Paragraphs>126</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Bookman Old Style</vt:lpstr>
      <vt:lpstr>Calibri</vt:lpstr>
      <vt:lpstr>Carlito</vt:lpstr>
      <vt:lpstr>DejaVu Sans</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Sandeep achari</cp:lastModifiedBy>
  <cp:revision>725</cp:revision>
  <dcterms:modified xsi:type="dcterms:W3CDTF">2024-12-13T18:00:56Z</dcterms:modified>
</cp:coreProperties>
</file>