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2"/>
  </p:notesMasterIdLst>
  <p:sldIdLst>
    <p:sldId id="260" r:id="rId2"/>
    <p:sldId id="256" r:id="rId3"/>
    <p:sldId id="259" r:id="rId4"/>
    <p:sldId id="262" r:id="rId5"/>
    <p:sldId id="272" r:id="rId6"/>
    <p:sldId id="273" r:id="rId7"/>
    <p:sldId id="274" r:id="rId8"/>
    <p:sldId id="275" r:id="rId9"/>
    <p:sldId id="295" r:id="rId10"/>
    <p:sldId id="276" r:id="rId11"/>
    <p:sldId id="268" r:id="rId12"/>
    <p:sldId id="279" r:id="rId13"/>
    <p:sldId id="277" r:id="rId14"/>
    <p:sldId id="281" r:id="rId15"/>
    <p:sldId id="283" r:id="rId16"/>
    <p:sldId id="278" r:id="rId17"/>
    <p:sldId id="282" r:id="rId18"/>
    <p:sldId id="284" r:id="rId19"/>
    <p:sldId id="280" r:id="rId20"/>
    <p:sldId id="267" r:id="rId21"/>
    <p:sldId id="285" r:id="rId22"/>
    <p:sldId id="286" r:id="rId23"/>
    <p:sldId id="291" r:id="rId24"/>
    <p:sldId id="292" r:id="rId25"/>
    <p:sldId id="287" r:id="rId26"/>
    <p:sldId id="294" r:id="rId27"/>
    <p:sldId id="293" r:id="rId28"/>
    <p:sldId id="288" r:id="rId29"/>
    <p:sldId id="289"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E976F-3F32-4503-8349-224A038759DC}"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9F1E2-EAD5-4E81-95D5-65024789435B}" type="slidenum">
              <a:rPr lang="en-IN" smtClean="0"/>
              <a:t>‹#›</a:t>
            </a:fld>
            <a:endParaRPr lang="en-IN"/>
          </a:p>
        </p:txBody>
      </p:sp>
    </p:spTree>
    <p:extLst>
      <p:ext uri="{BB962C8B-B14F-4D97-AF65-F5344CB8AC3E}">
        <p14:creationId xmlns:p14="http://schemas.microsoft.com/office/powerpoint/2010/main" val="242044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C743F4-8769-40B4-85DF-6CB8DE9F66A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93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207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5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3041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93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844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3886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874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912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474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C743F4-8769-40B4-85DF-6CB8DE9F66AA}" type="datetimeFigureOut">
              <a:rPr lang="en-US" smtClean="0"/>
              <a:pPr/>
              <a:t>4/29/2022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2BD96E-3838-45D2-9031-D3AF67C920A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84046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scipy.org/doc/scipy/reference/generated/scipy.stats.spearmanr.html" TargetMode="External"/><Relationship Id="rId2" Type="http://schemas.openxmlformats.org/officeDocument/2006/relationships/hyperlink" Target="https://www.geeksforgeeks.org/linear-regression-python-implement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ribbr.com/statistics/statistical-tests/#flowchart" TargetMode="External"/><Relationship Id="rId2" Type="http://schemas.openxmlformats.org/officeDocument/2006/relationships/hyperlink" Target="https://www.reneshbedre.com/blog/mann-whitney-u-tes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cbi.nlm.nih.gov/pmc/articles/PMC812785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andeep-gollamudi/Empirical-analysis-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CDAEABE-97F2-4AE3-8AA5-E04E3044EDF8}"/>
              </a:ext>
            </a:extLst>
          </p:cNvPr>
          <p:cNvSpPr>
            <a:spLocks noGrp="1"/>
          </p:cNvSpPr>
          <p:nvPr>
            <p:ph type="title"/>
          </p:nvPr>
        </p:nvSpPr>
        <p:spPr>
          <a:xfrm>
            <a:off x="1024128" y="585216"/>
            <a:ext cx="9720072" cy="1499616"/>
          </a:xfrm>
        </p:spPr>
        <p:txBody>
          <a:bodyPr>
            <a:normAutofit/>
          </a:bodyPr>
          <a:lstStyle/>
          <a:p>
            <a:r>
              <a:rPr lang="en-IN" sz="3200" dirty="0"/>
              <a:t>Project Title</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D723312-17CB-4F64-9FC5-21CBEC4B7BAF}"/>
              </a:ext>
            </a:extLst>
          </p:cNvPr>
          <p:cNvSpPr>
            <a:spLocks noGrp="1"/>
          </p:cNvSpPr>
          <p:nvPr>
            <p:ph idx="1"/>
          </p:nvPr>
        </p:nvSpPr>
        <p:spPr>
          <a:xfrm>
            <a:off x="1024128" y="2286000"/>
            <a:ext cx="9720073" cy="4023360"/>
          </a:xfrm>
        </p:spPr>
        <p:txBody>
          <a:bodyPr>
            <a:normAutofit/>
          </a:bodyPr>
          <a:lstStyle/>
          <a:p>
            <a:r>
              <a:rPr lang="en-IN" sz="4800" dirty="0"/>
              <a:t>Covid 19 analysis across the globe</a:t>
            </a:r>
          </a:p>
        </p:txBody>
      </p:sp>
    </p:spTree>
    <p:extLst>
      <p:ext uri="{BB962C8B-B14F-4D97-AF65-F5344CB8AC3E}">
        <p14:creationId xmlns:p14="http://schemas.microsoft.com/office/powerpoint/2010/main" val="36264112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48E37-A8D2-4183-B9D0-B7F84F0BE212}"/>
              </a:ext>
            </a:extLst>
          </p:cNvPr>
          <p:cNvSpPr>
            <a:spLocks noGrp="1"/>
          </p:cNvSpPr>
          <p:nvPr>
            <p:ph type="title"/>
          </p:nvPr>
        </p:nvSpPr>
        <p:spPr>
          <a:xfrm>
            <a:off x="1024128" y="585216"/>
            <a:ext cx="9720072" cy="1499616"/>
          </a:xfrm>
        </p:spPr>
        <p:txBody>
          <a:bodyPr>
            <a:normAutofit/>
          </a:bodyPr>
          <a:lstStyle/>
          <a:p>
            <a:r>
              <a:rPr lang="en-IN" dirty="0"/>
              <a:t>Visualizations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FE041EC-DEE2-4F95-A340-37CB3CD880BB}"/>
              </a:ext>
            </a:extLst>
          </p:cNvPr>
          <p:cNvSpPr>
            <a:spLocks noGrp="1"/>
          </p:cNvSpPr>
          <p:nvPr>
            <p:ph idx="1"/>
          </p:nvPr>
        </p:nvSpPr>
        <p:spPr>
          <a:xfrm>
            <a:off x="1024128" y="2249424"/>
            <a:ext cx="9720073" cy="4023360"/>
          </a:xfrm>
        </p:spPr>
        <p:txBody>
          <a:bodyPr>
            <a:normAutofit/>
          </a:bodyPr>
          <a:lstStyle/>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Total Covid deaths per million in different CDR category countries</a:t>
            </a:r>
          </a:p>
          <a:p>
            <a:endParaRPr lang="en-IN" dirty="0"/>
          </a:p>
          <a:p>
            <a:endParaRPr lang="en-IN" dirty="0"/>
          </a:p>
          <a:p>
            <a:endParaRPr lang="en-IN" dirty="0"/>
          </a:p>
          <a:p>
            <a:endParaRPr lang="en-IN" dirty="0"/>
          </a:p>
        </p:txBody>
      </p:sp>
      <p:sp>
        <p:nvSpPr>
          <p:cNvPr id="4" name="AutoShape 2">
            <a:extLst>
              <a:ext uri="{FF2B5EF4-FFF2-40B4-BE49-F238E27FC236}">
                <a16:creationId xmlns:a16="http://schemas.microsoft.com/office/drawing/2014/main" xmlns="" id="{BD15C14B-D746-4E81-A68A-A98FA6DA9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Bar plot of total death per million vs cardiovascular death rate category">
            <a:extLst>
              <a:ext uri="{FF2B5EF4-FFF2-40B4-BE49-F238E27FC236}">
                <a16:creationId xmlns:a16="http://schemas.microsoft.com/office/drawing/2014/main" xmlns="" id="{A74956FD-FD00-4EFD-88DA-7EE463491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895" y="2670048"/>
            <a:ext cx="4483705" cy="2468674"/>
          </a:xfrm>
          <a:prstGeom prst="rect">
            <a:avLst/>
          </a:prstGeom>
        </p:spPr>
      </p:pic>
    </p:spTree>
    <p:extLst>
      <p:ext uri="{BB962C8B-B14F-4D97-AF65-F5344CB8AC3E}">
        <p14:creationId xmlns:p14="http://schemas.microsoft.com/office/powerpoint/2010/main" val="1805111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4C338A-7C4D-41AF-B058-2BE096806F79}"/>
              </a:ext>
            </a:extLst>
          </p:cNvPr>
          <p:cNvSpPr>
            <a:spLocks noGrp="1"/>
          </p:cNvSpPr>
          <p:nvPr>
            <p:ph type="title"/>
          </p:nvPr>
        </p:nvSpPr>
        <p:spPr>
          <a:xfrm>
            <a:off x="1024128" y="585216"/>
            <a:ext cx="9720072" cy="1499616"/>
          </a:xfrm>
        </p:spPr>
        <p:txBody>
          <a:bodyPr>
            <a:normAutofit/>
          </a:bodyPr>
          <a:lstStyle/>
          <a:p>
            <a:r>
              <a:rPr lang="en-IN" dirty="0"/>
              <a:t>Inferences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9CCA294-B55D-4B28-8EA6-E0E7940D4952}"/>
              </a:ext>
            </a:extLst>
          </p:cNvPr>
          <p:cNvSpPr>
            <a:spLocks noGrp="1"/>
          </p:cNvSpPr>
          <p:nvPr>
            <p:ph idx="1"/>
          </p:nvPr>
        </p:nvSpPr>
        <p:spPr>
          <a:xfrm>
            <a:off x="1024128" y="2286000"/>
            <a:ext cx="9720073" cy="4023360"/>
          </a:xfrm>
        </p:spPr>
        <p:txBody>
          <a:bodyPr>
            <a:normAutofit/>
          </a:bodyPr>
          <a:lstStyle/>
          <a:p>
            <a:r>
              <a:rPr lang="en-IN" dirty="0"/>
              <a:t>As part of the project, we are drawing three inferences.</a:t>
            </a:r>
          </a:p>
          <a:p>
            <a:pPr>
              <a:buFont typeface="Arial" panose="020B0604020202020204" pitchFamily="34" charset="0"/>
              <a:buChar char="•"/>
            </a:pPr>
            <a:r>
              <a:rPr lang="en-IN" dirty="0"/>
              <a:t> We wanted to check if there is a difference in the mean of “deaths per million” due to covid between high and low “human development index” countries.</a:t>
            </a:r>
          </a:p>
          <a:p>
            <a:pPr>
              <a:buFont typeface="Arial" panose="020B0604020202020204" pitchFamily="34" charset="0"/>
              <a:buChar char="•"/>
            </a:pPr>
            <a:r>
              <a:rPr lang="en-IN" dirty="0"/>
              <a:t>For the second inference, we wanted to verify if there is a difference in the mean value of “deaths per million” between high, medium, and low “cardiovascular death rate category” countries.</a:t>
            </a:r>
          </a:p>
          <a:p>
            <a:pPr>
              <a:buFont typeface="Arial" panose="020B0604020202020204" pitchFamily="34" charset="0"/>
              <a:buChar char="•"/>
            </a:pPr>
            <a:r>
              <a:rPr lang="en-IN" dirty="0"/>
              <a:t>For the third inference, we wanted to check if there is an association between the “GDP per Capita” and Covid’s “Deaths per million” value of the country.</a:t>
            </a:r>
          </a:p>
        </p:txBody>
      </p:sp>
    </p:spTree>
    <p:extLst>
      <p:ext uri="{BB962C8B-B14F-4D97-AF65-F5344CB8AC3E}">
        <p14:creationId xmlns:p14="http://schemas.microsoft.com/office/powerpoint/2010/main" val="23583651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212C632-C106-490F-B247-C803CE52A767}"/>
              </a:ext>
            </a:extLst>
          </p:cNvPr>
          <p:cNvSpPr>
            <a:spLocks noGrp="1"/>
          </p:cNvSpPr>
          <p:nvPr>
            <p:ph type="title"/>
          </p:nvPr>
        </p:nvSpPr>
        <p:spPr>
          <a:xfrm>
            <a:off x="1024128" y="585216"/>
            <a:ext cx="9720072" cy="1499616"/>
          </a:xfrm>
        </p:spPr>
        <p:txBody>
          <a:bodyPr>
            <a:normAutofit/>
          </a:bodyPr>
          <a:lstStyle/>
          <a:p>
            <a:r>
              <a:rPr lang="en-IN" sz="3600" dirty="0"/>
              <a:t>Statistical tests</a:t>
            </a:r>
            <a:endParaRPr lang="en-IN" dirty="0"/>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4F28712-A900-49E5-8545-721765312652}"/>
              </a:ext>
            </a:extLst>
          </p:cNvPr>
          <p:cNvSpPr>
            <a:spLocks noGrp="1"/>
          </p:cNvSpPr>
          <p:nvPr>
            <p:ph idx="1"/>
          </p:nvPr>
        </p:nvSpPr>
        <p:spPr>
          <a:xfrm>
            <a:off x="1024128" y="2286000"/>
            <a:ext cx="9720073" cy="4023360"/>
          </a:xfrm>
        </p:spPr>
        <p:txBody>
          <a:bodyPr>
            <a:normAutofit/>
          </a:bodyPr>
          <a:lstStyle/>
          <a:p>
            <a:pPr>
              <a:buFont typeface="Arial" panose="020B0604020202020204" pitchFamily="34" charset="0"/>
              <a:buChar char="•"/>
            </a:pPr>
            <a:r>
              <a:rPr lang="en-IN" dirty="0"/>
              <a:t>For inference 1, we are using the </a:t>
            </a:r>
            <a:r>
              <a:rPr lang="en-IN" b="1" dirty="0"/>
              <a:t>Mann-Whitney U test </a:t>
            </a:r>
            <a:r>
              <a:rPr lang="en-IN" dirty="0"/>
              <a:t>to verify if there is a difference in the mean value of “Total deaths per million” between high and low HDI countries</a:t>
            </a:r>
          </a:p>
          <a:p>
            <a:endParaRPr lang="en-IN" dirty="0"/>
          </a:p>
          <a:p>
            <a:pPr>
              <a:buFont typeface="Arial" panose="020B0604020202020204" pitchFamily="34" charset="0"/>
              <a:buChar char="•"/>
            </a:pPr>
            <a:r>
              <a:rPr lang="en-IN" dirty="0"/>
              <a:t>Coming to inference 2, we are using the </a:t>
            </a:r>
            <a:r>
              <a:rPr lang="en-IN" b="1" dirty="0"/>
              <a:t>Kruskal-Wallis test</a:t>
            </a:r>
            <a:r>
              <a:rPr lang="en-IN" dirty="0"/>
              <a:t> to verify if there is a difference in the mean value of “Total deaths per million” between high, medium, and low CDR countries.</a:t>
            </a:r>
          </a:p>
          <a:p>
            <a:r>
              <a:rPr lang="en-IN" dirty="0"/>
              <a:t>  </a:t>
            </a:r>
          </a:p>
          <a:p>
            <a:pPr>
              <a:buFont typeface="Arial" panose="020B0604020202020204" pitchFamily="34" charset="0"/>
              <a:buChar char="•"/>
            </a:pPr>
            <a:r>
              <a:rPr lang="en-IN" dirty="0"/>
              <a:t> For inference 3, we are using </a:t>
            </a:r>
            <a:r>
              <a:rPr lang="en-IN" b="1" dirty="0"/>
              <a:t>Spearman’s Rho </a:t>
            </a:r>
            <a:r>
              <a:rPr lang="en-IN" dirty="0"/>
              <a:t>to verify the correlation between “GDP per Capita” and “Total deaths per million” of the country</a:t>
            </a:r>
            <a:endParaRPr lang="en-IN" b="1" dirty="0"/>
          </a:p>
        </p:txBody>
      </p:sp>
    </p:spTree>
    <p:extLst>
      <p:ext uri="{BB962C8B-B14F-4D97-AF65-F5344CB8AC3E}">
        <p14:creationId xmlns:p14="http://schemas.microsoft.com/office/powerpoint/2010/main" val="15312413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4C338A-7C4D-41AF-B058-2BE096806F79}"/>
              </a:ext>
            </a:extLst>
          </p:cNvPr>
          <p:cNvSpPr>
            <a:spLocks noGrp="1"/>
          </p:cNvSpPr>
          <p:nvPr>
            <p:ph type="title"/>
          </p:nvPr>
        </p:nvSpPr>
        <p:spPr>
          <a:xfrm>
            <a:off x="1024128" y="585216"/>
            <a:ext cx="9720072" cy="1499616"/>
          </a:xfrm>
        </p:spPr>
        <p:txBody>
          <a:bodyPr>
            <a:normAutofit/>
          </a:bodyPr>
          <a:lstStyle/>
          <a:p>
            <a:r>
              <a:rPr lang="en-IN" dirty="0"/>
              <a:t>Inference 1</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9CCA294-B55D-4B28-8EA6-E0E7940D4952}"/>
              </a:ext>
            </a:extLst>
          </p:cNvPr>
          <p:cNvSpPr>
            <a:spLocks noGrp="1"/>
          </p:cNvSpPr>
          <p:nvPr>
            <p:ph idx="1"/>
          </p:nvPr>
        </p:nvSpPr>
        <p:spPr>
          <a:xfrm>
            <a:off x="1024128" y="2286000"/>
            <a:ext cx="9720073" cy="4023360"/>
          </a:xfrm>
        </p:spPr>
        <p:txBody>
          <a:bodyPr>
            <a:normAutofit/>
          </a:bodyPr>
          <a:lstStyle/>
          <a:p>
            <a:r>
              <a:rPr lang="en-IN" dirty="0"/>
              <a:t>The null hypothesis for inference 1 is </a:t>
            </a:r>
          </a:p>
          <a:p>
            <a:r>
              <a:rPr lang="en-IN" dirty="0"/>
              <a:t>H0: There is no difference in the mean value of “Total deaths per million” between high and low HDI (human development index) countries.</a:t>
            </a:r>
          </a:p>
          <a:p>
            <a:endParaRPr lang="en-IN" dirty="0"/>
          </a:p>
          <a:p>
            <a:pPr marL="0" indent="0">
              <a:buNone/>
            </a:pPr>
            <a:r>
              <a:rPr lang="en-IN" dirty="0"/>
              <a:t> Whereas the alternate hypothesis is </a:t>
            </a:r>
          </a:p>
          <a:p>
            <a:endParaRPr lang="en-IN" dirty="0"/>
          </a:p>
          <a:p>
            <a:r>
              <a:rPr lang="en-IN" dirty="0"/>
              <a:t>H1: There is a difference in the mean value of “Total deaths per million” between high and low HDI (human development index) countries.</a:t>
            </a:r>
          </a:p>
          <a:p>
            <a:endParaRPr lang="en-IN" dirty="0"/>
          </a:p>
          <a:p>
            <a:endParaRPr lang="en-IN" dirty="0"/>
          </a:p>
        </p:txBody>
      </p:sp>
    </p:spTree>
    <p:extLst>
      <p:ext uri="{BB962C8B-B14F-4D97-AF65-F5344CB8AC3E}">
        <p14:creationId xmlns:p14="http://schemas.microsoft.com/office/powerpoint/2010/main" val="156584812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05454A-969A-4A87-95D8-AFB014239CA8}"/>
              </a:ext>
            </a:extLst>
          </p:cNvPr>
          <p:cNvSpPr>
            <a:spLocks noGrp="1"/>
          </p:cNvSpPr>
          <p:nvPr>
            <p:ph type="title"/>
          </p:nvPr>
        </p:nvSpPr>
        <p:spPr>
          <a:xfrm>
            <a:off x="1024128" y="585216"/>
            <a:ext cx="9720072" cy="1499616"/>
          </a:xfrm>
        </p:spPr>
        <p:txBody>
          <a:bodyPr>
            <a:normAutofit/>
          </a:bodyPr>
          <a:lstStyle/>
          <a:p>
            <a:r>
              <a:rPr lang="en-IN" dirty="0"/>
              <a:t>Inference 1</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A4C0FA2-8234-4086-BF6B-E18F62955D13}"/>
              </a:ext>
            </a:extLst>
          </p:cNvPr>
          <p:cNvSpPr>
            <a:spLocks noGrp="1"/>
          </p:cNvSpPr>
          <p:nvPr>
            <p:ph idx="1"/>
          </p:nvPr>
        </p:nvSpPr>
        <p:spPr>
          <a:xfrm>
            <a:off x="1024128" y="2286000"/>
            <a:ext cx="9720073" cy="4023360"/>
          </a:xfrm>
        </p:spPr>
        <p:txBody>
          <a:bodyPr>
            <a:normAutofit/>
          </a:bodyPr>
          <a:lstStyle/>
          <a:p>
            <a:r>
              <a:rPr lang="en-IN" dirty="0"/>
              <a:t>What is Human Development Index?</a:t>
            </a:r>
          </a:p>
          <a:p>
            <a:r>
              <a:rPr lang="en-IN" dirty="0"/>
              <a:t>The Human Development index can be defined as the average of achievements in the basic human development features health, standard of living, and knowledge of the people.  Each country is rated between 0 and 1.</a:t>
            </a:r>
          </a:p>
          <a:p>
            <a:r>
              <a:rPr lang="en-IN" dirty="0"/>
              <a:t>  </a:t>
            </a:r>
          </a:p>
        </p:txBody>
      </p:sp>
    </p:spTree>
    <p:extLst>
      <p:ext uri="{BB962C8B-B14F-4D97-AF65-F5344CB8AC3E}">
        <p14:creationId xmlns:p14="http://schemas.microsoft.com/office/powerpoint/2010/main" val="113726561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4F959BA-A374-4C60-A617-8F45471C8749}"/>
              </a:ext>
            </a:extLst>
          </p:cNvPr>
          <p:cNvSpPr>
            <a:spLocks noGrp="1"/>
          </p:cNvSpPr>
          <p:nvPr>
            <p:ph type="title"/>
          </p:nvPr>
        </p:nvSpPr>
        <p:spPr>
          <a:xfrm>
            <a:off x="1024128" y="585216"/>
            <a:ext cx="9720072" cy="1499616"/>
          </a:xfrm>
        </p:spPr>
        <p:txBody>
          <a:bodyPr>
            <a:normAutofit/>
          </a:bodyPr>
          <a:lstStyle/>
          <a:p>
            <a:r>
              <a:rPr lang="en-IN" dirty="0"/>
              <a:t>Mann-Whitney U test</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40347BC-4808-4B8D-93FF-CE13D635DBC9}"/>
              </a:ext>
            </a:extLst>
          </p:cNvPr>
          <p:cNvSpPr>
            <a:spLocks noGrp="1"/>
          </p:cNvSpPr>
          <p:nvPr>
            <p:ph idx="1"/>
          </p:nvPr>
        </p:nvSpPr>
        <p:spPr>
          <a:xfrm>
            <a:off x="1024128" y="2286000"/>
            <a:ext cx="9720073" cy="4023360"/>
          </a:xfrm>
        </p:spPr>
        <p:txBody>
          <a:bodyPr>
            <a:normAutofit/>
          </a:bodyPr>
          <a:lstStyle/>
          <a:p>
            <a:r>
              <a:rPr lang="en-IN" dirty="0"/>
              <a:t>When we tested inference 1 with the Mann-Whitney U test we got P value less than 0.05 which is less than the significance value we have taken (0.05).</a:t>
            </a:r>
          </a:p>
          <a:p>
            <a:r>
              <a:rPr lang="en-IN" dirty="0"/>
              <a:t>So, we </a:t>
            </a:r>
            <a:r>
              <a:rPr lang="en-IN" b="1" dirty="0"/>
              <a:t>rejected the null hypothesis</a:t>
            </a:r>
            <a:r>
              <a:rPr lang="en-IN" dirty="0"/>
              <a:t> for inference 1.</a:t>
            </a:r>
          </a:p>
        </p:txBody>
      </p:sp>
    </p:spTree>
    <p:extLst>
      <p:ext uri="{BB962C8B-B14F-4D97-AF65-F5344CB8AC3E}">
        <p14:creationId xmlns:p14="http://schemas.microsoft.com/office/powerpoint/2010/main" val="130354266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4C338A-7C4D-41AF-B058-2BE096806F79}"/>
              </a:ext>
            </a:extLst>
          </p:cNvPr>
          <p:cNvSpPr>
            <a:spLocks noGrp="1"/>
          </p:cNvSpPr>
          <p:nvPr>
            <p:ph type="title"/>
          </p:nvPr>
        </p:nvSpPr>
        <p:spPr>
          <a:xfrm>
            <a:off x="1024128" y="585216"/>
            <a:ext cx="9720072" cy="1499616"/>
          </a:xfrm>
        </p:spPr>
        <p:txBody>
          <a:bodyPr>
            <a:normAutofit/>
          </a:bodyPr>
          <a:lstStyle/>
          <a:p>
            <a:r>
              <a:rPr lang="en-IN" dirty="0"/>
              <a:t>Inference 2</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9CCA294-B55D-4B28-8EA6-E0E7940D4952}"/>
              </a:ext>
            </a:extLst>
          </p:cNvPr>
          <p:cNvSpPr>
            <a:spLocks noGrp="1"/>
          </p:cNvSpPr>
          <p:nvPr>
            <p:ph idx="1"/>
          </p:nvPr>
        </p:nvSpPr>
        <p:spPr>
          <a:xfrm>
            <a:off x="1024128" y="2286000"/>
            <a:ext cx="9720073" cy="4023360"/>
          </a:xfrm>
        </p:spPr>
        <p:txBody>
          <a:bodyPr>
            <a:normAutofit/>
          </a:bodyPr>
          <a:lstStyle/>
          <a:p>
            <a:pPr marL="0" indent="0">
              <a:buNone/>
            </a:pPr>
            <a:r>
              <a:rPr lang="en-IN" dirty="0"/>
              <a:t>For inference 2 the null hypothesis is</a:t>
            </a:r>
          </a:p>
          <a:p>
            <a:pPr marL="0" indent="0">
              <a:buNone/>
            </a:pPr>
            <a:r>
              <a:rPr lang="en-IN" dirty="0"/>
              <a:t>H0: There is no difference in the mean value of “Total deaths per million” between high, medium, and low CDR(Cardiovascular death rate) category countries.</a:t>
            </a:r>
          </a:p>
          <a:p>
            <a:pPr marL="0" indent="0">
              <a:buNone/>
            </a:pPr>
            <a:endParaRPr lang="en-IN" dirty="0"/>
          </a:p>
          <a:p>
            <a:pPr marL="0" indent="0">
              <a:buNone/>
            </a:pPr>
            <a:r>
              <a:rPr lang="en-IN" dirty="0"/>
              <a:t>And the alternate hypothesis is</a:t>
            </a:r>
          </a:p>
          <a:p>
            <a:pPr marL="0" indent="0">
              <a:buNone/>
            </a:pPr>
            <a:endParaRPr lang="en-IN" dirty="0"/>
          </a:p>
          <a:p>
            <a:pPr marL="0" indent="0">
              <a:buNone/>
            </a:pPr>
            <a:r>
              <a:rPr lang="en-IN" dirty="0"/>
              <a:t>H1: There is a difference in the mean value of “Total deaths per million” in between high, medium, and low CDR(Cardiovascular death rate) category countries.</a:t>
            </a:r>
          </a:p>
          <a:p>
            <a:endParaRPr lang="en-IN" dirty="0"/>
          </a:p>
        </p:txBody>
      </p:sp>
    </p:spTree>
    <p:extLst>
      <p:ext uri="{BB962C8B-B14F-4D97-AF65-F5344CB8AC3E}">
        <p14:creationId xmlns:p14="http://schemas.microsoft.com/office/powerpoint/2010/main" val="261744626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A2B23BB-2C37-48EF-B507-DE479789AB81}"/>
              </a:ext>
            </a:extLst>
          </p:cNvPr>
          <p:cNvSpPr>
            <a:spLocks noGrp="1"/>
          </p:cNvSpPr>
          <p:nvPr>
            <p:ph type="title"/>
          </p:nvPr>
        </p:nvSpPr>
        <p:spPr>
          <a:xfrm>
            <a:off x="1024128" y="585216"/>
            <a:ext cx="9720072" cy="1499616"/>
          </a:xfrm>
        </p:spPr>
        <p:txBody>
          <a:bodyPr>
            <a:normAutofit/>
          </a:bodyPr>
          <a:lstStyle/>
          <a:p>
            <a:r>
              <a:rPr lang="en-IN" dirty="0"/>
              <a:t>Inference 2</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8784FB71-CECC-41F0-83BB-60DC1AF337FA}"/>
              </a:ext>
            </a:extLst>
          </p:cNvPr>
          <p:cNvSpPr>
            <a:spLocks noGrp="1"/>
          </p:cNvSpPr>
          <p:nvPr>
            <p:ph idx="1"/>
          </p:nvPr>
        </p:nvSpPr>
        <p:spPr>
          <a:xfrm>
            <a:off x="1024128" y="2286000"/>
            <a:ext cx="9720073" cy="4023360"/>
          </a:xfrm>
        </p:spPr>
        <p:txBody>
          <a:bodyPr>
            <a:normAutofit/>
          </a:bodyPr>
          <a:lstStyle/>
          <a:p>
            <a:r>
              <a:rPr lang="en-IN" dirty="0"/>
              <a:t>What is Cardiovascular death rate?</a:t>
            </a:r>
          </a:p>
          <a:p>
            <a:r>
              <a:rPr lang="en-IN" dirty="0"/>
              <a:t>Cardiovascular death rate is defined as the number of deaths due to cardiovascular diseases per one lakh individuals in the country. </a:t>
            </a:r>
          </a:p>
        </p:txBody>
      </p:sp>
    </p:spTree>
    <p:extLst>
      <p:ext uri="{BB962C8B-B14F-4D97-AF65-F5344CB8AC3E}">
        <p14:creationId xmlns:p14="http://schemas.microsoft.com/office/powerpoint/2010/main" val="60598347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4B8EB8-2502-4834-842B-91B7BB8C0652}"/>
              </a:ext>
            </a:extLst>
          </p:cNvPr>
          <p:cNvSpPr>
            <a:spLocks noGrp="1"/>
          </p:cNvSpPr>
          <p:nvPr>
            <p:ph type="title"/>
          </p:nvPr>
        </p:nvSpPr>
        <p:spPr>
          <a:xfrm>
            <a:off x="1024128" y="585216"/>
            <a:ext cx="9720072" cy="1499616"/>
          </a:xfrm>
        </p:spPr>
        <p:txBody>
          <a:bodyPr>
            <a:normAutofit/>
          </a:bodyPr>
          <a:lstStyle/>
          <a:p>
            <a:r>
              <a:rPr lang="en-IN" dirty="0"/>
              <a:t>Kruskal-Wallis test</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743D857-1B22-4871-9860-C28F5A0B94C8}"/>
              </a:ext>
            </a:extLst>
          </p:cNvPr>
          <p:cNvSpPr>
            <a:spLocks noGrp="1"/>
          </p:cNvSpPr>
          <p:nvPr>
            <p:ph idx="1"/>
          </p:nvPr>
        </p:nvSpPr>
        <p:spPr>
          <a:xfrm>
            <a:off x="1024128" y="2286000"/>
            <a:ext cx="9720073" cy="4023360"/>
          </a:xfrm>
        </p:spPr>
        <p:txBody>
          <a:bodyPr>
            <a:normAutofit/>
          </a:bodyPr>
          <a:lstStyle/>
          <a:p>
            <a:r>
              <a:rPr lang="en-IN" dirty="0"/>
              <a:t>When we tested inference 2 with the Kruskal-Wallis test we got p value more than 0.05.</a:t>
            </a:r>
          </a:p>
          <a:p>
            <a:r>
              <a:rPr lang="en-IN" dirty="0"/>
              <a:t>So, we </a:t>
            </a:r>
            <a:r>
              <a:rPr lang="en-IN" b="1" dirty="0"/>
              <a:t>fail to reject null hypothesis</a:t>
            </a:r>
            <a:r>
              <a:rPr lang="en-IN" dirty="0"/>
              <a:t> for inference 2</a:t>
            </a:r>
          </a:p>
        </p:txBody>
      </p:sp>
    </p:spTree>
    <p:extLst>
      <p:ext uri="{BB962C8B-B14F-4D97-AF65-F5344CB8AC3E}">
        <p14:creationId xmlns:p14="http://schemas.microsoft.com/office/powerpoint/2010/main" val="384158973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95E0FF-FF84-4CE0-ADB9-5EEEE084065B}"/>
              </a:ext>
            </a:extLst>
          </p:cNvPr>
          <p:cNvSpPr>
            <a:spLocks noGrp="1"/>
          </p:cNvSpPr>
          <p:nvPr>
            <p:ph type="title"/>
          </p:nvPr>
        </p:nvSpPr>
        <p:spPr>
          <a:xfrm>
            <a:off x="1024128" y="585216"/>
            <a:ext cx="9720072" cy="1499616"/>
          </a:xfrm>
        </p:spPr>
        <p:txBody>
          <a:bodyPr>
            <a:normAutofit/>
          </a:bodyPr>
          <a:lstStyle/>
          <a:p>
            <a:r>
              <a:rPr lang="en-IN" dirty="0"/>
              <a:t>Inference 3</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8BE4ED2-6104-467A-BCAE-781A4291D5B6}"/>
              </a:ext>
            </a:extLst>
          </p:cNvPr>
          <p:cNvSpPr>
            <a:spLocks noGrp="1"/>
          </p:cNvSpPr>
          <p:nvPr>
            <p:ph idx="1"/>
          </p:nvPr>
        </p:nvSpPr>
        <p:spPr>
          <a:xfrm>
            <a:off x="1024128" y="2286000"/>
            <a:ext cx="9720073" cy="4023360"/>
          </a:xfrm>
        </p:spPr>
        <p:txBody>
          <a:bodyPr>
            <a:normAutofit/>
          </a:bodyPr>
          <a:lstStyle/>
          <a:p>
            <a:pPr marL="0" indent="0">
              <a:buNone/>
            </a:pPr>
            <a:r>
              <a:rPr lang="en-IN" dirty="0"/>
              <a:t> For inference 3, the null hypothesis is</a:t>
            </a:r>
          </a:p>
          <a:p>
            <a:pPr marL="0" indent="0">
              <a:buNone/>
            </a:pPr>
            <a:r>
              <a:rPr lang="en-IN" dirty="0"/>
              <a:t> H0: There is no association between “GDP per Capita” of the country and the COVID “Deaths per million” value.</a:t>
            </a:r>
          </a:p>
          <a:p>
            <a:pPr marL="0" indent="0">
              <a:buNone/>
            </a:pPr>
            <a:endParaRPr lang="en-IN" dirty="0"/>
          </a:p>
          <a:p>
            <a:pPr marL="0" indent="0">
              <a:buNone/>
            </a:pPr>
            <a:r>
              <a:rPr lang="en-IN" dirty="0"/>
              <a:t>the alternate hypothesis is</a:t>
            </a:r>
          </a:p>
          <a:p>
            <a:pPr marL="0" indent="0">
              <a:buNone/>
            </a:pPr>
            <a:r>
              <a:rPr lang="en-IN" dirty="0"/>
              <a:t>H1: There is an association between “GDP per Capita” of the country and the COVID “Deaths per million” value.</a:t>
            </a:r>
          </a:p>
        </p:txBody>
      </p:sp>
    </p:spTree>
    <p:extLst>
      <p:ext uri="{BB962C8B-B14F-4D97-AF65-F5344CB8AC3E}">
        <p14:creationId xmlns:p14="http://schemas.microsoft.com/office/powerpoint/2010/main" val="21734531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15F1CC53-719A-4763-BF30-5E25A63CEF3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xmlns="" id="{B32DC26D-8B9B-4CC1-B3CC-D3EA0FB162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luminous blue">
            <a:extLst>
              <a:ext uri="{FF2B5EF4-FFF2-40B4-BE49-F238E27FC236}">
                <a16:creationId xmlns:a16="http://schemas.microsoft.com/office/drawing/2014/main" xmlns="" id="{02955A55-E896-0549-6658-620FD653931E}"/>
              </a:ext>
            </a:extLst>
          </p:cNvPr>
          <p:cNvPicPr>
            <a:picLocks noChangeAspect="1"/>
          </p:cNvPicPr>
          <p:nvPr/>
        </p:nvPicPr>
        <p:blipFill rotWithShape="1">
          <a:blip r:embed="rId2">
            <a:duotone>
              <a:schemeClr val="bg2">
                <a:shade val="45000"/>
                <a:satMod val="135000"/>
              </a:schemeClr>
              <a:prstClr val="white"/>
            </a:duotone>
            <a:alphaModFix amt="35000"/>
          </a:blip>
          <a:srcRect t="1520" r="-1" b="628"/>
          <a:stretch/>
        </p:blipFill>
        <p:spPr>
          <a:xfrm>
            <a:off x="20" y="-1"/>
            <a:ext cx="12188932" cy="6858000"/>
          </a:xfrm>
          <a:prstGeom prst="rect">
            <a:avLst/>
          </a:prstGeom>
        </p:spPr>
      </p:pic>
      <p:sp>
        <p:nvSpPr>
          <p:cNvPr id="2" name="Title 1">
            <a:extLst>
              <a:ext uri="{FF2B5EF4-FFF2-40B4-BE49-F238E27FC236}">
                <a16:creationId xmlns:a16="http://schemas.microsoft.com/office/drawing/2014/main" xmlns="" id="{9044885C-95B2-44BC-82F3-E42858F107F8}"/>
              </a:ext>
            </a:extLst>
          </p:cNvPr>
          <p:cNvSpPr>
            <a:spLocks noGrp="1"/>
          </p:cNvSpPr>
          <p:nvPr>
            <p:ph type="ctrTitle"/>
          </p:nvPr>
        </p:nvSpPr>
        <p:spPr>
          <a:xfrm>
            <a:off x="643467" y="643467"/>
            <a:ext cx="3684437" cy="5571066"/>
          </a:xfrm>
        </p:spPr>
        <p:txBody>
          <a:bodyPr vert="horz" lIns="91440" tIns="45720" rIns="91440" bIns="45720" rtlCol="0" anchor="ctr">
            <a:normAutofit/>
          </a:bodyPr>
          <a:lstStyle/>
          <a:p>
            <a:r>
              <a:rPr lang="en-US" spc="100"/>
              <a:t/>
            </a:r>
            <a:br>
              <a:rPr lang="en-US" spc="100"/>
            </a:br>
            <a:r>
              <a:rPr lang="en-US" spc="100"/>
              <a:t/>
            </a:r>
            <a:br>
              <a:rPr lang="en-US" spc="100"/>
            </a:br>
            <a:r>
              <a:rPr lang="en-US" spc="100"/>
              <a:t/>
            </a:r>
            <a:br>
              <a:rPr lang="en-US" spc="100"/>
            </a:br>
            <a:r>
              <a:rPr lang="en-US" spc="100"/>
              <a:t/>
            </a:r>
            <a:br>
              <a:rPr lang="en-US" spc="100"/>
            </a:br>
            <a:r>
              <a:rPr lang="en-US" spc="100"/>
              <a:t>Team Members</a:t>
            </a:r>
          </a:p>
        </p:txBody>
      </p:sp>
      <p:cxnSp>
        <p:nvCxnSpPr>
          <p:cNvPr id="22" name="Straight Connector 21">
            <a:extLst>
              <a:ext uri="{FF2B5EF4-FFF2-40B4-BE49-F238E27FC236}">
                <a16:creationId xmlns:a16="http://schemas.microsoft.com/office/drawing/2014/main" xmlns="" id="{FBB7ADC3-53A0-44F2-914A-78CADAF334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136ED7D8-026B-4B32-8050-900E0FF704CF}"/>
              </a:ext>
            </a:extLst>
          </p:cNvPr>
          <p:cNvSpPr>
            <a:spLocks noGrp="1"/>
          </p:cNvSpPr>
          <p:nvPr>
            <p:ph type="subTitle" idx="1"/>
          </p:nvPr>
        </p:nvSpPr>
        <p:spPr>
          <a:xfrm>
            <a:off x="4971371" y="643467"/>
            <a:ext cx="6574112" cy="5571066"/>
          </a:xfrm>
        </p:spPr>
        <p:txBody>
          <a:bodyPr vert="horz" lIns="45720" tIns="45720" rIns="45720" bIns="45720" rtlCol="0" anchor="ctr">
            <a:normAutofit/>
          </a:bodyPr>
          <a:lstStyle/>
          <a:p>
            <a:pPr>
              <a:lnSpc>
                <a:spcPct val="90000"/>
              </a:lnSpc>
            </a:pPr>
            <a:r>
              <a:rPr lang="en-US" dirty="0">
                <a:solidFill>
                  <a:schemeClr val="tx1"/>
                </a:solidFill>
              </a:rPr>
              <a:t>Dinesh </a:t>
            </a:r>
            <a:r>
              <a:rPr lang="en-US" dirty="0" err="1">
                <a:solidFill>
                  <a:schemeClr val="tx1"/>
                </a:solidFill>
              </a:rPr>
              <a:t>Tadepalli</a:t>
            </a:r>
            <a:endParaRPr lang="en-US" dirty="0">
              <a:solidFill>
                <a:schemeClr val="tx1"/>
              </a:solidFill>
            </a:endParaRPr>
          </a:p>
          <a:p>
            <a:pPr>
              <a:lnSpc>
                <a:spcPct val="90000"/>
              </a:lnSpc>
            </a:pPr>
            <a:r>
              <a:rPr lang="en-US" dirty="0">
                <a:solidFill>
                  <a:schemeClr val="tx1"/>
                </a:solidFill>
              </a:rPr>
              <a:t>Sai Sandeep Gollamudi</a:t>
            </a:r>
          </a:p>
          <a:p>
            <a:pPr>
              <a:lnSpc>
                <a:spcPct val="90000"/>
              </a:lnSpc>
            </a:pPr>
            <a:r>
              <a:rPr lang="en-US" dirty="0">
                <a:solidFill>
                  <a:schemeClr val="tx1"/>
                </a:solidFill>
              </a:rPr>
              <a:t>Nishanth Bharadwaj </a:t>
            </a:r>
            <a:r>
              <a:rPr lang="en-US" dirty="0" err="1">
                <a:solidFill>
                  <a:schemeClr val="tx1"/>
                </a:solidFill>
              </a:rPr>
              <a:t>Boppa</a:t>
            </a:r>
            <a:endParaRPr lang="en-US" dirty="0">
              <a:solidFill>
                <a:schemeClr val="tx1"/>
              </a:solidFill>
            </a:endParaRPr>
          </a:p>
          <a:p>
            <a:pPr>
              <a:lnSpc>
                <a:spcPct val="90000"/>
              </a:lnSpc>
            </a:pPr>
            <a:r>
              <a:rPr lang="en-US" dirty="0">
                <a:solidFill>
                  <a:schemeClr val="tx1"/>
                </a:solidFill>
              </a:rPr>
              <a:t>Sunny </a:t>
            </a:r>
            <a:r>
              <a:rPr lang="en-US" dirty="0" err="1">
                <a:solidFill>
                  <a:schemeClr val="tx1"/>
                </a:solidFill>
              </a:rPr>
              <a:t>Poosala</a:t>
            </a:r>
            <a:endParaRPr lang="en-US" dirty="0">
              <a:solidFill>
                <a:schemeClr val="tx1"/>
              </a:solidFill>
            </a:endParaRPr>
          </a:p>
          <a:p>
            <a:pPr>
              <a:lnSpc>
                <a:spcPct val="90000"/>
              </a:lnSpc>
            </a:pPr>
            <a:r>
              <a:rPr lang="en-US" dirty="0">
                <a:solidFill>
                  <a:schemeClr val="tx1"/>
                </a:solidFill>
              </a:rPr>
              <a:t>Naveen </a:t>
            </a:r>
            <a:r>
              <a:rPr lang="en-US" dirty="0" err="1">
                <a:solidFill>
                  <a:schemeClr val="tx1"/>
                </a:solidFill>
              </a:rPr>
              <a:t>Paritala</a:t>
            </a:r>
            <a:endParaRPr lang="en-US" dirty="0">
              <a:solidFill>
                <a:schemeClr val="tx1"/>
              </a:solidFill>
            </a:endParaRPr>
          </a:p>
          <a:p>
            <a:pPr>
              <a:lnSpc>
                <a:spcPct val="90000"/>
              </a:lnSpc>
            </a:pPr>
            <a:endParaRPr lang="en-US" dirty="0">
              <a:solidFill>
                <a:schemeClr val="tx1"/>
              </a:solidFill>
            </a:endParaRPr>
          </a:p>
        </p:txBody>
      </p:sp>
    </p:spTree>
    <p:extLst>
      <p:ext uri="{BB962C8B-B14F-4D97-AF65-F5344CB8AC3E}">
        <p14:creationId xmlns:p14="http://schemas.microsoft.com/office/powerpoint/2010/main" val="9404954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83FD49-DDE7-44B4-889D-9703F42CA4C8}"/>
              </a:ext>
            </a:extLst>
          </p:cNvPr>
          <p:cNvSpPr>
            <a:spLocks noGrp="1"/>
          </p:cNvSpPr>
          <p:nvPr>
            <p:ph type="title"/>
          </p:nvPr>
        </p:nvSpPr>
        <p:spPr>
          <a:xfrm>
            <a:off x="1024128" y="585216"/>
            <a:ext cx="9720072" cy="1499616"/>
          </a:xfrm>
        </p:spPr>
        <p:txBody>
          <a:bodyPr>
            <a:normAutofit/>
          </a:bodyPr>
          <a:lstStyle/>
          <a:p>
            <a:r>
              <a:rPr lang="en-IN" dirty="0"/>
              <a:t>Inference 3</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3391FBE-2D52-4EDE-95CB-8C85255446FA}"/>
              </a:ext>
            </a:extLst>
          </p:cNvPr>
          <p:cNvSpPr>
            <a:spLocks noGrp="1"/>
          </p:cNvSpPr>
          <p:nvPr>
            <p:ph idx="1"/>
          </p:nvPr>
        </p:nvSpPr>
        <p:spPr>
          <a:xfrm>
            <a:off x="1024128" y="2286000"/>
            <a:ext cx="9720073" cy="4023360"/>
          </a:xfrm>
        </p:spPr>
        <p:txBody>
          <a:bodyPr>
            <a:normAutofit/>
          </a:bodyPr>
          <a:lstStyle/>
          <a:p>
            <a:r>
              <a:rPr lang="en-IN" dirty="0"/>
              <a:t>What is GDP per Capita?</a:t>
            </a:r>
          </a:p>
          <a:p>
            <a:r>
              <a:rPr lang="en-IN" dirty="0"/>
              <a:t>GDP per Capita is one of the widely used measurements for the living standards in the country. It is calculated by dividing the total value generated by the economy of the country in that particular year by its population. A High GDP per Capita is generally associated with high household incomes. A high household income means generally having the ability to spend money on a better health care and also higher GDP per Capita also means the government has better ability to provide assistance and health care to its population.</a:t>
            </a:r>
          </a:p>
          <a:p>
            <a:endParaRPr lang="en-IN" dirty="0"/>
          </a:p>
          <a:p>
            <a:r>
              <a:rPr lang="en-IN" dirty="0"/>
              <a:t>In short, GDP per capita is often associated with the prosperity of the country.</a:t>
            </a:r>
          </a:p>
        </p:txBody>
      </p:sp>
    </p:spTree>
    <p:extLst>
      <p:ext uri="{BB962C8B-B14F-4D97-AF65-F5344CB8AC3E}">
        <p14:creationId xmlns:p14="http://schemas.microsoft.com/office/powerpoint/2010/main" val="409465586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4684742-B123-46E9-8D0B-A6EE4AFCFBED}"/>
              </a:ext>
            </a:extLst>
          </p:cNvPr>
          <p:cNvSpPr>
            <a:spLocks noGrp="1"/>
          </p:cNvSpPr>
          <p:nvPr>
            <p:ph type="title"/>
          </p:nvPr>
        </p:nvSpPr>
        <p:spPr>
          <a:xfrm>
            <a:off x="1024128" y="585216"/>
            <a:ext cx="9720072" cy="1499616"/>
          </a:xfrm>
        </p:spPr>
        <p:txBody>
          <a:bodyPr>
            <a:normAutofit/>
          </a:bodyPr>
          <a:lstStyle/>
          <a:p>
            <a:r>
              <a:rPr lang="en-IN" dirty="0"/>
              <a:t>Spearman’s Rho</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C3F28FA-E71F-4824-A96E-90013344E7D1}"/>
              </a:ext>
            </a:extLst>
          </p:cNvPr>
          <p:cNvSpPr>
            <a:spLocks noGrp="1"/>
          </p:cNvSpPr>
          <p:nvPr>
            <p:ph idx="1"/>
          </p:nvPr>
        </p:nvSpPr>
        <p:spPr>
          <a:xfrm>
            <a:off x="1024128" y="2286000"/>
            <a:ext cx="9720073" cy="4023360"/>
          </a:xfrm>
        </p:spPr>
        <p:txBody>
          <a:bodyPr>
            <a:normAutofit/>
          </a:bodyPr>
          <a:lstStyle/>
          <a:p>
            <a:pPr marL="0" indent="0">
              <a:buNone/>
            </a:pPr>
            <a:r>
              <a:rPr lang="en-IN" dirty="0"/>
              <a:t>When we tested inference 3 with the Spearman’s rho we got correlation value of 0.49 and P value less than 0.05.</a:t>
            </a:r>
          </a:p>
          <a:p>
            <a:pPr marL="0" indent="0">
              <a:buNone/>
            </a:pPr>
            <a:r>
              <a:rPr lang="en-IN" dirty="0"/>
              <a:t>So, we </a:t>
            </a:r>
            <a:r>
              <a:rPr lang="en-IN" b="1" dirty="0"/>
              <a:t>rejected null hypothesis </a:t>
            </a:r>
            <a:r>
              <a:rPr lang="en-IN" dirty="0"/>
              <a:t>for inference 3.</a:t>
            </a:r>
          </a:p>
          <a:p>
            <a:pPr marL="0" indent="0">
              <a:buNone/>
            </a:pPr>
            <a:r>
              <a:rPr lang="en-IN" dirty="0"/>
              <a:t>There is a corelation between GDP per Capita and total deaths per million due to  covid</a:t>
            </a:r>
          </a:p>
          <a:p>
            <a:endParaRPr lang="en-IN" dirty="0"/>
          </a:p>
        </p:txBody>
      </p:sp>
    </p:spTree>
    <p:extLst>
      <p:ext uri="{BB962C8B-B14F-4D97-AF65-F5344CB8AC3E}">
        <p14:creationId xmlns:p14="http://schemas.microsoft.com/office/powerpoint/2010/main" val="60652387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559B44-7420-49EF-80B0-F8291056E72E}"/>
              </a:ext>
            </a:extLst>
          </p:cNvPr>
          <p:cNvSpPr>
            <a:spLocks noGrp="1"/>
          </p:cNvSpPr>
          <p:nvPr>
            <p:ph type="title"/>
          </p:nvPr>
        </p:nvSpPr>
        <p:spPr>
          <a:xfrm>
            <a:off x="1024128" y="585216"/>
            <a:ext cx="9720072" cy="1499616"/>
          </a:xfrm>
        </p:spPr>
        <p:txBody>
          <a:bodyPr>
            <a:normAutofit/>
          </a:bodyPr>
          <a:lstStyle/>
          <a:p>
            <a:r>
              <a:rPr lang="en-IN" dirty="0"/>
              <a:t>Resources and Related projects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1562B57-8EC7-4CE3-8972-41A4CB1E9290}"/>
              </a:ext>
            </a:extLst>
          </p:cNvPr>
          <p:cNvSpPr>
            <a:spLocks noGrp="1"/>
          </p:cNvSpPr>
          <p:nvPr>
            <p:ph idx="1"/>
          </p:nvPr>
        </p:nvSpPr>
        <p:spPr>
          <a:xfrm>
            <a:off x="1024128" y="2286000"/>
            <a:ext cx="9720073" cy="4023360"/>
          </a:xfrm>
        </p:spPr>
        <p:txBody>
          <a:bodyPr>
            <a:normAutofit/>
          </a:bodyPr>
          <a:lstStyle/>
          <a:p>
            <a:r>
              <a:rPr lang="en-US" dirty="0"/>
              <a:t>There are a few websites from which we have understood performing statistical tests in python and have been taken for references. </a:t>
            </a:r>
          </a:p>
          <a:p>
            <a:r>
              <a:rPr lang="en-US" dirty="0">
                <a:hlinkClick r:id="rId2"/>
              </a:rPr>
              <a:t>https://www.geeksforgeeks.org/linear-regression-python-implementation/</a:t>
            </a:r>
            <a:endParaRPr lang="en-US" dirty="0"/>
          </a:p>
          <a:p>
            <a:r>
              <a:rPr lang="en-US" dirty="0"/>
              <a:t>The above article has information on linear regression algorithm. We referred from the above article partly for performing linear regression algorithm as part of the project.</a:t>
            </a:r>
          </a:p>
          <a:p>
            <a:r>
              <a:rPr lang="en-US" dirty="0">
                <a:hlinkClick r:id="rId3"/>
              </a:rPr>
              <a:t>https://docs.scipy.org/doc/scipy/reference/generated/scipy.stats.spearmanr.html</a:t>
            </a:r>
            <a:endParaRPr lang="en-US" dirty="0"/>
          </a:p>
          <a:p>
            <a:r>
              <a:rPr lang="en-US" dirty="0"/>
              <a:t>The above link leads to information on implementing Spearman r correlation test. We used the information to understand more about spearman r test.</a:t>
            </a:r>
          </a:p>
        </p:txBody>
      </p:sp>
    </p:spTree>
    <p:extLst>
      <p:ext uri="{BB962C8B-B14F-4D97-AF65-F5344CB8AC3E}">
        <p14:creationId xmlns:p14="http://schemas.microsoft.com/office/powerpoint/2010/main" val="208416484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B9DCFB2-A407-4222-AB09-DEF567DAA84E}"/>
              </a:ext>
            </a:extLst>
          </p:cNvPr>
          <p:cNvSpPr>
            <a:spLocks noGrp="1"/>
          </p:cNvSpPr>
          <p:nvPr>
            <p:ph type="title"/>
          </p:nvPr>
        </p:nvSpPr>
        <p:spPr>
          <a:xfrm>
            <a:off x="1024128" y="585216"/>
            <a:ext cx="9720072" cy="1499616"/>
          </a:xfrm>
        </p:spPr>
        <p:txBody>
          <a:bodyPr>
            <a:normAutofit/>
          </a:bodyPr>
          <a:lstStyle/>
          <a:p>
            <a:r>
              <a:rPr lang="en-IN" dirty="0"/>
              <a:t>Resources and Related projects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53AFFB-E4D5-493E-9942-7DBAD329B27F}"/>
              </a:ext>
            </a:extLst>
          </p:cNvPr>
          <p:cNvSpPr>
            <a:spLocks noGrp="1"/>
          </p:cNvSpPr>
          <p:nvPr>
            <p:ph idx="1"/>
          </p:nvPr>
        </p:nvSpPr>
        <p:spPr>
          <a:xfrm>
            <a:off x="1024128" y="2286000"/>
            <a:ext cx="9720073" cy="4023360"/>
          </a:xfrm>
        </p:spPr>
        <p:txBody>
          <a:bodyPr>
            <a:normAutofit/>
          </a:bodyPr>
          <a:lstStyle/>
          <a:p>
            <a:r>
              <a:rPr lang="en-US" dirty="0">
                <a:hlinkClick r:id="rId2"/>
              </a:rPr>
              <a:t>https://www.reneshbedre.com/blog/mann-whitney-u-test.html</a:t>
            </a:r>
            <a:endParaRPr lang="en-US" dirty="0"/>
          </a:p>
          <a:p>
            <a:r>
              <a:rPr lang="en-US" dirty="0"/>
              <a:t>A lot of important information has been provided on the above website regarding Mann- Whitney U test which also includes Mann-Whitney U statistical test implementation using Python. The above website has been used as reference.</a:t>
            </a:r>
          </a:p>
          <a:p>
            <a:r>
              <a:rPr lang="en-US" dirty="0">
                <a:hlinkClick r:id="rId3"/>
              </a:rPr>
              <a:t>https://www.scribbr.com/statistics/statistical-tests/#flowchart</a:t>
            </a:r>
            <a:endParaRPr lang="en-US" dirty="0"/>
          </a:p>
          <a:p>
            <a:r>
              <a:rPr lang="en-US" dirty="0"/>
              <a:t>Apart from the lectures, material provided by the professor Mark Albert, the above article has been used to understand on how to perform appropriate statistical test on the data.</a:t>
            </a:r>
            <a:endParaRPr lang="en-IN" dirty="0"/>
          </a:p>
          <a:p>
            <a:endParaRPr lang="en-IN" dirty="0"/>
          </a:p>
        </p:txBody>
      </p:sp>
    </p:spTree>
    <p:extLst>
      <p:ext uri="{BB962C8B-B14F-4D97-AF65-F5344CB8AC3E}">
        <p14:creationId xmlns:p14="http://schemas.microsoft.com/office/powerpoint/2010/main" val="125821587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0163D6-CCF8-4407-869A-C27F3F3946E9}"/>
              </a:ext>
            </a:extLst>
          </p:cNvPr>
          <p:cNvSpPr>
            <a:spLocks noGrp="1"/>
          </p:cNvSpPr>
          <p:nvPr>
            <p:ph type="title"/>
          </p:nvPr>
        </p:nvSpPr>
        <p:spPr>
          <a:xfrm>
            <a:off x="1024128" y="585216"/>
            <a:ext cx="9720072" cy="1499616"/>
          </a:xfrm>
        </p:spPr>
        <p:txBody>
          <a:bodyPr>
            <a:normAutofit/>
          </a:bodyPr>
          <a:lstStyle/>
          <a:p>
            <a:r>
              <a:rPr lang="en-IN" dirty="0"/>
              <a:t>Resources and Related projects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C6535F4-EF16-43EC-87F9-EA9208E44A65}"/>
              </a:ext>
            </a:extLst>
          </p:cNvPr>
          <p:cNvSpPr>
            <a:spLocks noGrp="1"/>
          </p:cNvSpPr>
          <p:nvPr>
            <p:ph idx="1"/>
          </p:nvPr>
        </p:nvSpPr>
        <p:spPr>
          <a:xfrm>
            <a:off x="1024128" y="2286000"/>
            <a:ext cx="9720073" cy="4023360"/>
          </a:xfrm>
        </p:spPr>
        <p:txBody>
          <a:bodyPr>
            <a:normAutofit/>
          </a:bodyPr>
          <a:lstStyle/>
          <a:p>
            <a:r>
              <a:rPr lang="en-US" dirty="0"/>
              <a:t>We found one article on the web named “Using excess deaths and statistics to determine COVID 19 mortalities” that is authored by Lucas </a:t>
            </a:r>
            <a:r>
              <a:rPr lang="en-US" dirty="0" err="1"/>
              <a:t>Böttcher</a:t>
            </a:r>
            <a:r>
              <a:rPr lang="en-US" dirty="0"/>
              <a:t>. The link can be found at </a:t>
            </a:r>
          </a:p>
          <a:p>
            <a:r>
              <a:rPr lang="en-US" dirty="0">
                <a:hlinkClick r:id="rId2"/>
              </a:rPr>
              <a:t>https://www.ncbi.nlm.nih.gov/pmc/articles/PMC8127858/</a:t>
            </a:r>
            <a:endParaRPr lang="en-US" dirty="0"/>
          </a:p>
          <a:p>
            <a:r>
              <a:rPr lang="en-US" dirty="0"/>
              <a:t>It is an open access article. It deals with Factors such as varied definitions of mortality, uncertainty in disease prevalence, and biased sampling complicate the quantification of fatality during an epidemic. It mainly revolves around excess deaths and mortalities and is contrasting from the project we chose to implement.</a:t>
            </a:r>
            <a:endParaRPr lang="en-IN" dirty="0"/>
          </a:p>
        </p:txBody>
      </p:sp>
    </p:spTree>
    <p:extLst>
      <p:ext uri="{BB962C8B-B14F-4D97-AF65-F5344CB8AC3E}">
        <p14:creationId xmlns:p14="http://schemas.microsoft.com/office/powerpoint/2010/main" val="270540727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A74525-EBCF-4949-AA0F-F722CB2B1D41}"/>
              </a:ext>
            </a:extLst>
          </p:cNvPr>
          <p:cNvSpPr>
            <a:spLocks noGrp="1"/>
          </p:cNvSpPr>
          <p:nvPr>
            <p:ph type="title"/>
          </p:nvPr>
        </p:nvSpPr>
        <p:spPr>
          <a:xfrm>
            <a:off x="1024128" y="585216"/>
            <a:ext cx="9720072" cy="1499616"/>
          </a:xfrm>
        </p:spPr>
        <p:txBody>
          <a:bodyPr>
            <a:normAutofit/>
          </a:bodyPr>
          <a:lstStyle/>
          <a:p>
            <a:r>
              <a:rPr lang="en-IN" dirty="0"/>
              <a:t>Data specification</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6BE6F21-2678-4393-8056-01076F2C88B7}"/>
              </a:ext>
            </a:extLst>
          </p:cNvPr>
          <p:cNvSpPr>
            <a:spLocks noGrp="1"/>
          </p:cNvSpPr>
          <p:nvPr>
            <p:ph idx="1"/>
          </p:nvPr>
        </p:nvSpPr>
        <p:spPr>
          <a:xfrm>
            <a:off x="1024128" y="2286000"/>
            <a:ext cx="9720073" cy="4023360"/>
          </a:xfrm>
        </p:spPr>
        <p:txBody>
          <a:bodyPr>
            <a:normAutofit/>
          </a:bodyPr>
          <a:lstStyle/>
          <a:p>
            <a:r>
              <a:rPr lang="en-IN" dirty="0"/>
              <a:t>The dataset originally contained nearly one lakh sixty thousand records and 67 attributes. For this project, we have decided to draw inferences only on few attributes and as we didn’t require the daily covid cases and deaths in  each country from early 2020, so we have taken the final record from each country this has significantly reduced the data frame size.</a:t>
            </a:r>
          </a:p>
          <a:p>
            <a:r>
              <a:rPr lang="en-IN" dirty="0"/>
              <a:t> At the end of exploratory data analysis our data frame size is (159,9), 159 records with 9 attributes which included Location, Total covid cases, Total covid deaths, Death per million, Cardiovascular death rate, Human Development Index, GDP per Capita of 159 countries</a:t>
            </a:r>
          </a:p>
        </p:txBody>
      </p:sp>
    </p:spTree>
    <p:extLst>
      <p:ext uri="{BB962C8B-B14F-4D97-AF65-F5344CB8AC3E}">
        <p14:creationId xmlns:p14="http://schemas.microsoft.com/office/powerpoint/2010/main" val="2620149077"/>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45DF71-C607-4DE2-BBE8-9C79FAF88B95}"/>
              </a:ext>
            </a:extLst>
          </p:cNvPr>
          <p:cNvSpPr>
            <a:spLocks noGrp="1"/>
          </p:cNvSpPr>
          <p:nvPr>
            <p:ph type="title"/>
          </p:nvPr>
        </p:nvSpPr>
        <p:spPr>
          <a:xfrm>
            <a:off x="1024128" y="585216"/>
            <a:ext cx="9720072" cy="1499616"/>
          </a:xfrm>
        </p:spPr>
        <p:txBody>
          <a:bodyPr>
            <a:normAutofit/>
          </a:bodyPr>
          <a:lstStyle/>
          <a:p>
            <a:r>
              <a:rPr lang="en-IN" dirty="0"/>
              <a:t>Data specification</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A22CD54-A32C-4A25-83AA-7DAA694D1CDC}"/>
              </a:ext>
            </a:extLst>
          </p:cNvPr>
          <p:cNvSpPr>
            <a:spLocks noGrp="1"/>
          </p:cNvSpPr>
          <p:nvPr>
            <p:ph idx="1"/>
          </p:nvPr>
        </p:nvSpPr>
        <p:spPr>
          <a:xfrm>
            <a:off x="1024128" y="2286000"/>
            <a:ext cx="9720073" cy="4023360"/>
          </a:xfrm>
        </p:spPr>
        <p:txBody>
          <a:bodyPr>
            <a:normAutofit/>
          </a:bodyPr>
          <a:lstStyle/>
          <a:p>
            <a:r>
              <a:rPr lang="en-IN" dirty="0"/>
              <a:t>The Observation matrix for the selected attributes is attached below.</a:t>
            </a:r>
          </a:p>
          <a:p>
            <a:endParaRPr lang="en-IN" dirty="0"/>
          </a:p>
        </p:txBody>
      </p:sp>
      <p:pic>
        <p:nvPicPr>
          <p:cNvPr id="5" name="Picture 4" descr="Observation matrix for the selected attributes">
            <a:extLst>
              <a:ext uri="{FF2B5EF4-FFF2-40B4-BE49-F238E27FC236}">
                <a16:creationId xmlns:a16="http://schemas.microsoft.com/office/drawing/2014/main" xmlns="" id="{E6334A9B-F4F7-43EF-A0E7-4B571E410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09" y="2821020"/>
            <a:ext cx="8803531" cy="3677055"/>
          </a:xfrm>
          <a:prstGeom prst="rect">
            <a:avLst/>
          </a:prstGeom>
        </p:spPr>
      </p:pic>
    </p:spTree>
    <p:extLst>
      <p:ext uri="{BB962C8B-B14F-4D97-AF65-F5344CB8AC3E}">
        <p14:creationId xmlns:p14="http://schemas.microsoft.com/office/powerpoint/2010/main" val="392749508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25250C6-C6CF-4AD2-BA8C-24514943343A}"/>
              </a:ext>
            </a:extLst>
          </p:cNvPr>
          <p:cNvSpPr>
            <a:spLocks noGrp="1"/>
          </p:cNvSpPr>
          <p:nvPr>
            <p:ph type="title"/>
          </p:nvPr>
        </p:nvSpPr>
        <p:spPr>
          <a:xfrm>
            <a:off x="1024128" y="585216"/>
            <a:ext cx="9720072" cy="1499616"/>
          </a:xfrm>
        </p:spPr>
        <p:txBody>
          <a:bodyPr>
            <a:normAutofit/>
          </a:bodyPr>
          <a:lstStyle/>
          <a:p>
            <a:r>
              <a:rPr lang="en-IN" dirty="0"/>
              <a:t>Data specification</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EF7ED77-051E-47BA-8E24-699C7836D509}"/>
              </a:ext>
            </a:extLst>
          </p:cNvPr>
          <p:cNvSpPr>
            <a:spLocks noGrp="1"/>
          </p:cNvSpPr>
          <p:nvPr>
            <p:ph idx="1"/>
          </p:nvPr>
        </p:nvSpPr>
        <p:spPr>
          <a:xfrm>
            <a:off x="1024128" y="2249424"/>
            <a:ext cx="9720073" cy="4023360"/>
          </a:xfrm>
        </p:spPr>
        <p:txBody>
          <a:bodyPr>
            <a:normAutofit/>
          </a:bodyPr>
          <a:lstStyle/>
          <a:p>
            <a:r>
              <a:rPr lang="en-IN" dirty="0"/>
              <a:t>We have drawn three inferences based on “Human Development Index”, “Cardiovascular death rate”, and “GDP per Capita” with “Total deaths per million”.</a:t>
            </a:r>
          </a:p>
          <a:p>
            <a:endParaRPr lang="en-IN" dirty="0"/>
          </a:p>
          <a:p>
            <a:r>
              <a:rPr lang="en-IN" dirty="0"/>
              <a:t>For the linear regression model, we have given three attributes, “Human Development Index”, “Cardiovascular death rate”, and “GDP per Capita” as </a:t>
            </a:r>
            <a:r>
              <a:rPr lang="en-IN" b="1" dirty="0"/>
              <a:t>features</a:t>
            </a:r>
            <a:r>
              <a:rPr lang="en-IN" dirty="0"/>
              <a:t> and predicted the “Total deaths per million” attribute.</a:t>
            </a:r>
          </a:p>
        </p:txBody>
      </p:sp>
    </p:spTree>
    <p:extLst>
      <p:ext uri="{BB962C8B-B14F-4D97-AF65-F5344CB8AC3E}">
        <p14:creationId xmlns:p14="http://schemas.microsoft.com/office/powerpoint/2010/main" val="263463210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769DE0-CB29-434A-90A0-CDBD78D316DE}"/>
              </a:ext>
            </a:extLst>
          </p:cNvPr>
          <p:cNvSpPr>
            <a:spLocks noGrp="1"/>
          </p:cNvSpPr>
          <p:nvPr>
            <p:ph type="title"/>
          </p:nvPr>
        </p:nvSpPr>
        <p:spPr>
          <a:xfrm>
            <a:off x="1024128" y="585216"/>
            <a:ext cx="9720072" cy="1499616"/>
          </a:xfrm>
        </p:spPr>
        <p:txBody>
          <a:bodyPr>
            <a:normAutofit/>
          </a:bodyPr>
          <a:lstStyle/>
          <a:p>
            <a:r>
              <a:rPr lang="en-IN" dirty="0"/>
              <a:t>Design and Milestones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EE6F6B2-C6EE-49CD-B594-27095957DC17}"/>
              </a:ext>
            </a:extLst>
          </p:cNvPr>
          <p:cNvSpPr>
            <a:spLocks noGrp="1"/>
          </p:cNvSpPr>
          <p:nvPr>
            <p:ph idx="1"/>
          </p:nvPr>
        </p:nvSpPr>
        <p:spPr>
          <a:xfrm>
            <a:off x="1024128" y="2286000"/>
            <a:ext cx="9720073" cy="4023360"/>
          </a:xfrm>
        </p:spPr>
        <p:txBody>
          <a:bodyPr>
            <a:normAutofit lnSpcReduction="10000"/>
          </a:bodyPr>
          <a:lstStyle/>
          <a:p>
            <a:pPr marL="0" indent="0">
              <a:buNone/>
            </a:pPr>
            <a:r>
              <a:rPr lang="en-IN" b="1" u="sng" dirty="0"/>
              <a:t>Tools and Frameworks</a:t>
            </a:r>
          </a:p>
          <a:p>
            <a:pPr>
              <a:buFont typeface="Arial" panose="020B0604020202020204" pitchFamily="34" charset="0"/>
              <a:buChar char="•"/>
            </a:pPr>
            <a:r>
              <a:rPr lang="en-IN" dirty="0"/>
              <a:t>We have used Pandas, Mat plot, and Seaborn libraries for exploratory data analysis and visualizations. </a:t>
            </a:r>
          </a:p>
          <a:p>
            <a:pPr>
              <a:buFont typeface="Arial" panose="020B0604020202020204" pitchFamily="34" charset="0"/>
              <a:buChar char="•"/>
            </a:pPr>
            <a:r>
              <a:rPr lang="en-IN" dirty="0"/>
              <a:t>We have used the Scikit-learn framework for creating a linear regression model.</a:t>
            </a:r>
          </a:p>
          <a:p>
            <a:pPr>
              <a:buFont typeface="Arial" panose="020B0604020202020204" pitchFamily="34" charset="0"/>
              <a:buChar char="•"/>
            </a:pPr>
            <a:r>
              <a:rPr lang="en-IN" dirty="0"/>
              <a:t>We have used </a:t>
            </a:r>
            <a:r>
              <a:rPr lang="en-IN" dirty="0" err="1"/>
              <a:t>Jupyter</a:t>
            </a:r>
            <a:r>
              <a:rPr lang="en-IN" dirty="0"/>
              <a:t> Notebook platform to work on this project. </a:t>
            </a:r>
          </a:p>
          <a:p>
            <a:pPr marL="0" indent="0">
              <a:buNone/>
            </a:pPr>
            <a:r>
              <a:rPr lang="en-IN" b="1" u="sng" dirty="0"/>
              <a:t>Design</a:t>
            </a:r>
          </a:p>
          <a:p>
            <a:pPr marL="0" indent="0">
              <a:buNone/>
            </a:pPr>
            <a:r>
              <a:rPr lang="en-IN" dirty="0"/>
              <a:t>We have selected the required attributes from a large number of attributes available in the dataset. We have selected the final record from each </a:t>
            </a:r>
            <a:r>
              <a:rPr lang="en-IN" dirty="0" smtClean="0"/>
              <a:t>country </a:t>
            </a:r>
            <a:r>
              <a:rPr lang="en-IN" dirty="0"/>
              <a:t>and removed null values from it. We have passed the selected attributes “GDP per Capita”, “Human Development Index”, and “Cardiovascular death rate” as inputs into the linear regression model and the predictor value is “Total deaths per million”.</a:t>
            </a:r>
          </a:p>
        </p:txBody>
      </p:sp>
    </p:spTree>
    <p:extLst>
      <p:ext uri="{BB962C8B-B14F-4D97-AF65-F5344CB8AC3E}">
        <p14:creationId xmlns:p14="http://schemas.microsoft.com/office/powerpoint/2010/main" val="7161812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A0BD226-1983-4849-9F52-D997A653904B}"/>
              </a:ext>
            </a:extLst>
          </p:cNvPr>
          <p:cNvSpPr>
            <a:spLocks noGrp="1"/>
          </p:cNvSpPr>
          <p:nvPr>
            <p:ph type="title"/>
          </p:nvPr>
        </p:nvSpPr>
        <p:spPr>
          <a:xfrm>
            <a:off x="1024128" y="585216"/>
            <a:ext cx="9720072" cy="1499616"/>
          </a:xfrm>
        </p:spPr>
        <p:txBody>
          <a:bodyPr>
            <a:normAutofit/>
          </a:bodyPr>
          <a:lstStyle/>
          <a:p>
            <a:r>
              <a:rPr lang="en-IN" dirty="0"/>
              <a:t>Design and Milestones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3847B215-BD77-466C-AD7F-166C7008D04A}"/>
              </a:ext>
            </a:extLst>
          </p:cNvPr>
          <p:cNvSpPr>
            <a:spLocks noGrp="1"/>
          </p:cNvSpPr>
          <p:nvPr>
            <p:ph idx="1"/>
          </p:nvPr>
        </p:nvSpPr>
        <p:spPr>
          <a:xfrm>
            <a:off x="1024128" y="2286000"/>
            <a:ext cx="9720073" cy="4023360"/>
          </a:xfrm>
        </p:spPr>
        <p:txBody>
          <a:bodyPr>
            <a:normAutofit fontScale="70000" lnSpcReduction="20000"/>
          </a:bodyPr>
          <a:lstStyle/>
          <a:p>
            <a:pPr marL="0" indent="0">
              <a:buNone/>
            </a:pPr>
            <a:r>
              <a:rPr lang="en-IN" sz="3300" dirty="0"/>
              <a:t>We have divided the dataset in the ratio of 70:30 for training and testing, respectively. We have used RMSE to test the accuracy of the model</a:t>
            </a:r>
          </a:p>
          <a:p>
            <a:pPr marL="0" indent="0">
              <a:buNone/>
            </a:pPr>
            <a:r>
              <a:rPr lang="en-IN" sz="3300" dirty="0"/>
              <a:t>Finally, the milestones we as a team set for this project are mentioned below.</a:t>
            </a:r>
            <a:endParaRPr lang="en-US" sz="2400" u="sng" dirty="0">
              <a:effectLst/>
              <a:ea typeface="Calibri" panose="020F0502020204030204" pitchFamily="34" charset="0"/>
              <a:cs typeface="Times New Roman" panose="02020603050405020304" pitchFamily="18" charset="0"/>
            </a:endParaRPr>
          </a:p>
          <a:p>
            <a:pPr>
              <a:lnSpc>
                <a:spcPct val="107000"/>
              </a:lnSpc>
              <a:spcAft>
                <a:spcPts val="800"/>
              </a:spcAft>
            </a:pPr>
            <a:r>
              <a:rPr lang="en-US" sz="2900" u="sng" dirty="0">
                <a:effectLst/>
                <a:ea typeface="Calibri" panose="020F0502020204030204" pitchFamily="34" charset="0"/>
                <a:cs typeface="Times New Roman" panose="02020603050405020304" pitchFamily="18" charset="0"/>
              </a:rPr>
              <a:t>Milestone 1</a:t>
            </a:r>
            <a:r>
              <a:rPr lang="en-US" sz="2900" dirty="0">
                <a:effectLst/>
                <a:ea typeface="Calibri" panose="020F0502020204030204" pitchFamily="34" charset="0"/>
                <a:cs typeface="Times New Roman" panose="02020603050405020304" pitchFamily="18" charset="0"/>
              </a:rPr>
              <a:t> Project Proposal Slides on 04/12/2022.</a:t>
            </a:r>
            <a:endParaRPr lang="en-IN" sz="29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900" u="sng" dirty="0">
                <a:effectLst/>
                <a:ea typeface="Calibri" panose="020F0502020204030204" pitchFamily="34" charset="0"/>
                <a:cs typeface="Times New Roman" panose="02020603050405020304" pitchFamily="18" charset="0"/>
              </a:rPr>
              <a:t>Milestone 2</a:t>
            </a:r>
            <a:r>
              <a:rPr lang="en-US" sz="2900" dirty="0">
                <a:effectLst/>
                <a:ea typeface="Calibri" panose="020F0502020204030204" pitchFamily="34" charset="0"/>
                <a:cs typeface="Times New Roman" panose="02020603050405020304" pitchFamily="18" charset="0"/>
              </a:rPr>
              <a:t> An Internal review on project regarding statistical tests on 04/19/2022.</a:t>
            </a:r>
            <a:endParaRPr lang="en-IN" sz="29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900" u="sng" dirty="0">
                <a:effectLst/>
                <a:ea typeface="Calibri" panose="020F0502020204030204" pitchFamily="34" charset="0"/>
                <a:cs typeface="Times New Roman" panose="02020603050405020304" pitchFamily="18" charset="0"/>
              </a:rPr>
              <a:t>Milestone 3</a:t>
            </a:r>
            <a:r>
              <a:rPr lang="en-US" sz="2900" dirty="0">
                <a:effectLst/>
                <a:ea typeface="Calibri" panose="020F0502020204030204" pitchFamily="34" charset="0"/>
                <a:cs typeface="Times New Roman" panose="02020603050405020304" pitchFamily="18" charset="0"/>
              </a:rPr>
              <a:t> An internal review on the possible inferences that can be drawn, review on final project report that is to be submitted and see if any improvements can be made. 04/26/2022.</a:t>
            </a:r>
            <a:endParaRPr lang="en-IN" sz="2900" dirty="0">
              <a:effectLst/>
              <a:ea typeface="Calibri" panose="020F0502020204030204" pitchFamily="34" charset="0"/>
              <a:cs typeface="Times New Roman" panose="02020603050405020304" pitchFamily="18" charset="0"/>
            </a:endParaRPr>
          </a:p>
          <a:p>
            <a:r>
              <a:rPr lang="en-US" sz="2900" u="sng" dirty="0">
                <a:effectLst/>
                <a:ea typeface="Calibri" panose="020F0502020204030204" pitchFamily="34" charset="0"/>
              </a:rPr>
              <a:t>Milestone 4</a:t>
            </a:r>
            <a:r>
              <a:rPr lang="en-US" sz="2900" dirty="0">
                <a:effectLst/>
                <a:ea typeface="Calibri" panose="020F0502020204030204" pitchFamily="34" charset="0"/>
              </a:rPr>
              <a:t> Final project report and record submission on 04/29/2022</a:t>
            </a:r>
            <a:endParaRPr lang="en-IN" sz="2900" dirty="0"/>
          </a:p>
          <a:p>
            <a:pPr marL="0" indent="0">
              <a:buNone/>
            </a:pPr>
            <a:r>
              <a:rPr lang="en-IN" b="1" dirty="0"/>
              <a:t> </a:t>
            </a:r>
          </a:p>
          <a:p>
            <a:pPr marL="0" indent="0">
              <a:buNone/>
            </a:pP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849190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E3CED8-096C-4D17-B063-7D59CDC33F30}"/>
              </a:ext>
            </a:extLst>
          </p:cNvPr>
          <p:cNvSpPr>
            <a:spLocks noGrp="1"/>
          </p:cNvSpPr>
          <p:nvPr>
            <p:ph type="title"/>
          </p:nvPr>
        </p:nvSpPr>
        <p:spPr>
          <a:xfrm>
            <a:off x="1024128" y="585216"/>
            <a:ext cx="9720072" cy="1499616"/>
          </a:xfrm>
        </p:spPr>
        <p:txBody>
          <a:bodyPr>
            <a:normAutofit/>
          </a:bodyPr>
          <a:lstStyle/>
          <a:p>
            <a:r>
              <a:rPr lang="en-IN" dirty="0"/>
              <a:t>Details of Team Members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A043726-6392-471F-9109-BC917D67FEE0}"/>
              </a:ext>
            </a:extLst>
          </p:cNvPr>
          <p:cNvSpPr>
            <a:spLocks noGrp="1"/>
          </p:cNvSpPr>
          <p:nvPr>
            <p:ph idx="1"/>
          </p:nvPr>
        </p:nvSpPr>
        <p:spPr>
          <a:xfrm>
            <a:off x="1024128" y="2286000"/>
            <a:ext cx="9720073" cy="4023360"/>
          </a:xfrm>
        </p:spPr>
        <p:txBody>
          <a:bodyPr>
            <a:normAutofit/>
          </a:bodyPr>
          <a:lstStyle/>
          <a:p>
            <a:r>
              <a:rPr lang="en-IN" u="sng" dirty="0"/>
              <a:t>Student Id’s &amp; Email addresses of the team members are listed below</a:t>
            </a:r>
          </a:p>
          <a:p>
            <a:r>
              <a:rPr lang="en-IN" dirty="0"/>
              <a:t>Dinesh </a:t>
            </a:r>
            <a:r>
              <a:rPr lang="en-IN" dirty="0" err="1"/>
              <a:t>Tadepalli</a:t>
            </a:r>
            <a:r>
              <a:rPr lang="en-IN" dirty="0"/>
              <a:t>, 11512545 – dineshtadepalli@my.unt.edu</a:t>
            </a:r>
          </a:p>
          <a:p>
            <a:r>
              <a:rPr lang="en-IN" dirty="0"/>
              <a:t>Sai Sandeep Gollamudi, 11512548 – saisandeepgollamudi@my.unt.edu</a:t>
            </a:r>
          </a:p>
          <a:p>
            <a:r>
              <a:rPr lang="en-IN" dirty="0"/>
              <a:t>Nishanth Bharadwaj </a:t>
            </a:r>
            <a:r>
              <a:rPr lang="en-IN" dirty="0" err="1"/>
              <a:t>Boppa</a:t>
            </a:r>
            <a:r>
              <a:rPr lang="en-IN" dirty="0"/>
              <a:t>, 11532558 – nishanthbharadwajboppa@my.unt.edu</a:t>
            </a:r>
          </a:p>
          <a:p>
            <a:r>
              <a:rPr lang="en-IN" dirty="0"/>
              <a:t>Sunny </a:t>
            </a:r>
            <a:r>
              <a:rPr lang="en-IN" dirty="0" err="1"/>
              <a:t>Poosala</a:t>
            </a:r>
            <a:r>
              <a:rPr lang="en-IN" dirty="0"/>
              <a:t>, 11520296 – sunnypoosala@my.unt.edu</a:t>
            </a:r>
          </a:p>
          <a:p>
            <a:pPr marL="0" indent="0">
              <a:buNone/>
            </a:pPr>
            <a:r>
              <a:rPr lang="en-IN" dirty="0"/>
              <a:t>  Naveen </a:t>
            </a:r>
            <a:r>
              <a:rPr lang="en-IN" dirty="0" err="1"/>
              <a:t>Paritala</a:t>
            </a:r>
            <a:r>
              <a:rPr lang="en-IN" dirty="0"/>
              <a:t>, 11535603 – naveenparitala@my.unt.edu</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83624612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CB17ACF-538B-4653-82CE-8F97DAEAA92E}"/>
              </a:ext>
            </a:extLst>
          </p:cNvPr>
          <p:cNvSpPr>
            <a:spLocks noGrp="1"/>
          </p:cNvSpPr>
          <p:nvPr>
            <p:ph type="title"/>
          </p:nvPr>
        </p:nvSpPr>
        <p:spPr>
          <a:xfrm>
            <a:off x="1024128" y="585216"/>
            <a:ext cx="9720072" cy="1499616"/>
          </a:xfrm>
        </p:spPr>
        <p:txBody>
          <a:bodyPr>
            <a:normAutofit/>
          </a:bodyPr>
          <a:lstStyle/>
          <a:p>
            <a:r>
              <a:rPr lang="en-IN" dirty="0"/>
              <a:t>Repository/ Archive</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42A45A0-54ED-48B4-B83C-603295CBC4B9}"/>
              </a:ext>
            </a:extLst>
          </p:cNvPr>
          <p:cNvSpPr>
            <a:spLocks noGrp="1"/>
          </p:cNvSpPr>
          <p:nvPr>
            <p:ph idx="1"/>
          </p:nvPr>
        </p:nvSpPr>
        <p:spPr>
          <a:xfrm>
            <a:off x="1024128" y="2286000"/>
            <a:ext cx="9720073" cy="4023360"/>
          </a:xfrm>
        </p:spPr>
        <p:txBody>
          <a:bodyPr>
            <a:normAutofit/>
          </a:bodyPr>
          <a:lstStyle/>
          <a:p>
            <a:r>
              <a:rPr lang="en-IN" dirty="0"/>
              <a:t>You can access the dataset, notebook file with executed code and proper documentation, along with the PPT and recording in the below repository link.</a:t>
            </a:r>
          </a:p>
          <a:p>
            <a:pPr marL="0" indent="0">
              <a:buNone/>
            </a:pPr>
            <a:r>
              <a:rPr lang="en-IN" dirty="0"/>
              <a:t> </a:t>
            </a:r>
            <a:r>
              <a:rPr lang="en-IN" dirty="0">
                <a:hlinkClick r:id="rId2"/>
              </a:rPr>
              <a:t>https://github.com/sandeep-gollamudi/Empirical-analysis-project</a:t>
            </a:r>
            <a:endParaRPr lang="en-IN" dirty="0"/>
          </a:p>
          <a:p>
            <a:pPr marL="0" indent="0">
              <a:buNone/>
            </a:pPr>
            <a:endParaRPr lang="en-IN" dirty="0"/>
          </a:p>
          <a:p>
            <a:pPr marL="0" indent="0">
              <a:buNone/>
            </a:pPr>
            <a:r>
              <a:rPr lang="en-IN" dirty="0"/>
              <a:t>We have also attached all the above mentioned </a:t>
            </a:r>
            <a:r>
              <a:rPr lang="en-IN" dirty="0" smtClean="0"/>
              <a:t>files </a:t>
            </a:r>
            <a:r>
              <a:rPr lang="en-IN" dirty="0"/>
              <a:t>through </a:t>
            </a:r>
            <a:r>
              <a:rPr lang="en-IN" dirty="0" smtClean="0"/>
              <a:t>Canvas.</a:t>
            </a:r>
            <a:endParaRPr lang="en-IN" dirty="0"/>
          </a:p>
        </p:txBody>
      </p:sp>
    </p:spTree>
    <p:extLst>
      <p:ext uri="{BB962C8B-B14F-4D97-AF65-F5344CB8AC3E}">
        <p14:creationId xmlns:p14="http://schemas.microsoft.com/office/powerpoint/2010/main" val="4563889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C3DDBA-BC88-45B8-81AE-B42D427C5DA8}"/>
              </a:ext>
            </a:extLst>
          </p:cNvPr>
          <p:cNvSpPr>
            <a:spLocks noGrp="1"/>
          </p:cNvSpPr>
          <p:nvPr>
            <p:ph type="title"/>
          </p:nvPr>
        </p:nvSpPr>
        <p:spPr>
          <a:xfrm>
            <a:off x="1024128" y="585216"/>
            <a:ext cx="9720072" cy="1499616"/>
          </a:xfrm>
        </p:spPr>
        <p:txBody>
          <a:bodyPr>
            <a:normAutofit/>
          </a:bodyPr>
          <a:lstStyle/>
          <a:p>
            <a:r>
              <a:rPr lang="en-IN" dirty="0"/>
              <a:t>Abstract</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2B0C1E6-56AA-4A59-8ACE-C5CFB1D6F24E}"/>
              </a:ext>
            </a:extLst>
          </p:cNvPr>
          <p:cNvSpPr>
            <a:spLocks noGrp="1"/>
          </p:cNvSpPr>
          <p:nvPr>
            <p:ph idx="1"/>
          </p:nvPr>
        </p:nvSpPr>
        <p:spPr>
          <a:xfrm>
            <a:off x="1024128" y="2286000"/>
            <a:ext cx="9720073" cy="4023360"/>
          </a:xfrm>
        </p:spPr>
        <p:txBody>
          <a:bodyPr>
            <a:normAutofit/>
          </a:bodyPr>
          <a:lstStyle/>
          <a:p>
            <a:pPr marL="0" indent="0">
              <a:buNone/>
            </a:pPr>
            <a:r>
              <a:rPr lang="en-IN" dirty="0"/>
              <a:t>Covid 19 pandemic has caused a lot of stress across various communities, and countries. No one possibly imagined a pandemic at the start of 2019. Something that started in one country, spread rapidly across the globe. </a:t>
            </a:r>
          </a:p>
          <a:p>
            <a:pPr marL="0" indent="0">
              <a:buNone/>
            </a:pPr>
            <a:r>
              <a:rPr lang="en-IN" dirty="0"/>
              <a:t>Though Covid 19 affected almost every country, there are some countries that recorded significantly higher death rates than the rest of the countries, there are various factors in consideration for this difference. </a:t>
            </a:r>
          </a:p>
          <a:p>
            <a:pPr marL="0" indent="0">
              <a:buNone/>
            </a:pPr>
            <a:r>
              <a:rPr lang="en-IN" dirty="0"/>
              <a:t>We as a team, for this project, want to verify if the GDP per Capita, Cardiovascular death rates, and Human Development Index affected the mean value of Covid deaths per million between countries.</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722575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E2C069-4A71-4856-A98E-D770B7944B56}"/>
              </a:ext>
            </a:extLst>
          </p:cNvPr>
          <p:cNvSpPr>
            <a:spLocks noGrp="1"/>
          </p:cNvSpPr>
          <p:nvPr>
            <p:ph type="title"/>
          </p:nvPr>
        </p:nvSpPr>
        <p:spPr>
          <a:xfrm>
            <a:off x="1024128" y="585216"/>
            <a:ext cx="9720072" cy="1499616"/>
          </a:xfrm>
        </p:spPr>
        <p:txBody>
          <a:bodyPr>
            <a:normAutofit/>
          </a:bodyPr>
          <a:lstStyle/>
          <a:p>
            <a:r>
              <a:rPr lang="en-IN" dirty="0"/>
              <a:t>DATA </a:t>
            </a:r>
            <a:r>
              <a:rPr lang="en-IN" dirty="0" smtClean="0"/>
              <a:t>Description and statistical tests </a:t>
            </a:r>
            <a:endParaRPr lang="en-IN" dirty="0"/>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F662730-4302-4705-A940-980676001F30}"/>
              </a:ext>
            </a:extLst>
          </p:cNvPr>
          <p:cNvSpPr>
            <a:spLocks noGrp="1"/>
          </p:cNvSpPr>
          <p:nvPr>
            <p:ph idx="1"/>
          </p:nvPr>
        </p:nvSpPr>
        <p:spPr>
          <a:xfrm>
            <a:off x="1024128" y="2286000"/>
            <a:ext cx="9720073" cy="4023360"/>
          </a:xfrm>
        </p:spPr>
        <p:txBody>
          <a:bodyPr>
            <a:normAutofit/>
          </a:bodyPr>
          <a:lstStyle/>
          <a:p>
            <a:pPr>
              <a:buFont typeface="Arial" panose="020B0604020202020204" pitchFamily="34" charset="0"/>
              <a:buChar char="•"/>
            </a:pPr>
            <a:r>
              <a:rPr lang="en-IN" dirty="0"/>
              <a:t>  We are working on the dataset chosen from Kaggle. The dataset consists of daily covid cases, and deaths along with various indexes of the country, for example, extreme poverty, population density, life expectancy, and various other parameters.</a:t>
            </a:r>
          </a:p>
          <a:p>
            <a:pPr>
              <a:buFont typeface="Arial" panose="020B0604020202020204" pitchFamily="34" charset="0"/>
              <a:buChar char="•"/>
            </a:pPr>
            <a:r>
              <a:rPr lang="en-IN" dirty="0"/>
              <a:t>The dataset consists of 67 attributes and more than one lakh fifty thousand records.</a:t>
            </a:r>
          </a:p>
          <a:p>
            <a:pPr>
              <a:buFont typeface="Arial" panose="020B0604020202020204" pitchFamily="34" charset="0"/>
              <a:buChar char="•"/>
            </a:pPr>
            <a:r>
              <a:rPr lang="en-IN" dirty="0"/>
              <a:t>For this particular project, we decided to focus only on certain parameters of the country like ‘GDP per Capita’, ‘Human Development Index’, ‘Cardiovascular death rate’ along with ‘total cases’, ‘total death’, and ‘death per million’ caused by covid.</a:t>
            </a:r>
          </a:p>
        </p:txBody>
      </p:sp>
    </p:spTree>
    <p:extLst>
      <p:ext uri="{BB962C8B-B14F-4D97-AF65-F5344CB8AC3E}">
        <p14:creationId xmlns:p14="http://schemas.microsoft.com/office/powerpoint/2010/main" val="6225993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D3F131-B811-40C1-9C02-04DCB2FE3D48}"/>
              </a:ext>
            </a:extLst>
          </p:cNvPr>
          <p:cNvSpPr>
            <a:spLocks noGrp="1"/>
          </p:cNvSpPr>
          <p:nvPr>
            <p:ph type="title"/>
          </p:nvPr>
        </p:nvSpPr>
        <p:spPr>
          <a:xfrm>
            <a:off x="1024128" y="585216"/>
            <a:ext cx="9720072" cy="1499616"/>
          </a:xfrm>
        </p:spPr>
        <p:txBody>
          <a:bodyPr>
            <a:normAutofit/>
          </a:bodyPr>
          <a:lstStyle/>
          <a:p>
            <a:r>
              <a:rPr lang="en-IN" dirty="0"/>
              <a:t>Exploratory Data analysis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CA92C8C-7F7D-4E34-B400-64C12055758F}"/>
              </a:ext>
            </a:extLst>
          </p:cNvPr>
          <p:cNvSpPr>
            <a:spLocks noGrp="1"/>
          </p:cNvSpPr>
          <p:nvPr>
            <p:ph idx="1"/>
          </p:nvPr>
        </p:nvSpPr>
        <p:spPr>
          <a:xfrm>
            <a:off x="1024128" y="2286000"/>
            <a:ext cx="9720073" cy="4023360"/>
          </a:xfrm>
        </p:spPr>
        <p:txBody>
          <a:bodyPr>
            <a:normAutofit/>
          </a:bodyPr>
          <a:lstStyle/>
          <a:p>
            <a:pPr>
              <a:buFont typeface="Arial" panose="020B0604020202020204" pitchFamily="34" charset="0"/>
              <a:buChar char="•"/>
            </a:pPr>
            <a:r>
              <a:rPr lang="en-IN" dirty="0"/>
              <a:t> As per our requirement, we don’t require the daily count of covid cases and death from early 2020, So we took the last record from each country in the dataset which included total cases and total deaths that happened in the county due to Covid up to that point in time.</a:t>
            </a:r>
          </a:p>
          <a:p>
            <a:pPr>
              <a:buFont typeface="Arial" panose="020B0604020202020204" pitchFamily="34" charset="0"/>
              <a:buChar char="•"/>
            </a:pPr>
            <a:r>
              <a:rPr lang="en-IN" dirty="0"/>
              <a:t>As we are only focusing on particular attributes for this project, we have selected them and moved them into a new data frame and then removed the null values from the records.</a:t>
            </a:r>
          </a:p>
          <a:p>
            <a:pPr>
              <a:buFont typeface="Arial" panose="020B0604020202020204" pitchFamily="34" charset="0"/>
              <a:buChar char="•"/>
            </a:pPr>
            <a:r>
              <a:rPr lang="en-IN" dirty="0"/>
              <a:t> The final shape of the data frame is (159,9), 159 rows with 9 columns.</a:t>
            </a:r>
          </a:p>
        </p:txBody>
      </p:sp>
    </p:spTree>
    <p:extLst>
      <p:ext uri="{BB962C8B-B14F-4D97-AF65-F5344CB8AC3E}">
        <p14:creationId xmlns:p14="http://schemas.microsoft.com/office/powerpoint/2010/main" val="20544956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B3A7F3-FA23-4E35-8054-D5168A399F7D}"/>
              </a:ext>
            </a:extLst>
          </p:cNvPr>
          <p:cNvSpPr>
            <a:spLocks noGrp="1"/>
          </p:cNvSpPr>
          <p:nvPr>
            <p:ph type="title"/>
          </p:nvPr>
        </p:nvSpPr>
        <p:spPr>
          <a:xfrm>
            <a:off x="1024128" y="585216"/>
            <a:ext cx="9720072" cy="1499616"/>
          </a:xfrm>
        </p:spPr>
        <p:txBody>
          <a:bodyPr>
            <a:normAutofit/>
          </a:bodyPr>
          <a:lstStyle/>
          <a:p>
            <a:r>
              <a:rPr lang="en-IN" dirty="0"/>
              <a:t>Exploratory Data analysis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ata frame describe screenshot">
            <a:extLst>
              <a:ext uri="{FF2B5EF4-FFF2-40B4-BE49-F238E27FC236}">
                <a16:creationId xmlns:a16="http://schemas.microsoft.com/office/drawing/2014/main" xmlns="" id="{B7F35EDA-7D87-4B14-82FA-C443E727C055}"/>
              </a:ext>
            </a:extLst>
          </p:cNvPr>
          <p:cNvPicPr>
            <a:picLocks noGrp="1" noChangeAspect="1"/>
          </p:cNvPicPr>
          <p:nvPr>
            <p:ph idx="1"/>
          </p:nvPr>
        </p:nvPicPr>
        <p:blipFill>
          <a:blip r:embed="rId2"/>
          <a:stretch>
            <a:fillRect/>
          </a:stretch>
        </p:blipFill>
        <p:spPr>
          <a:xfrm>
            <a:off x="1023938" y="3105255"/>
            <a:ext cx="9720262" cy="2384215"/>
          </a:xfrm>
        </p:spPr>
      </p:pic>
    </p:spTree>
    <p:extLst>
      <p:ext uri="{BB962C8B-B14F-4D97-AF65-F5344CB8AC3E}">
        <p14:creationId xmlns:p14="http://schemas.microsoft.com/office/powerpoint/2010/main" val="4191398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551A954-DF69-479E-AF0A-F1814C08AFBB}"/>
              </a:ext>
            </a:extLst>
          </p:cNvPr>
          <p:cNvSpPr>
            <a:spLocks noGrp="1"/>
          </p:cNvSpPr>
          <p:nvPr>
            <p:ph type="title"/>
          </p:nvPr>
        </p:nvSpPr>
        <p:spPr>
          <a:xfrm>
            <a:off x="1024128" y="585216"/>
            <a:ext cx="9720072" cy="1499616"/>
          </a:xfrm>
        </p:spPr>
        <p:txBody>
          <a:bodyPr>
            <a:normAutofit/>
          </a:bodyPr>
          <a:lstStyle/>
          <a:p>
            <a:r>
              <a:rPr lang="en-IN" dirty="0"/>
              <a:t>Visualizations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1B0A8671-3590-40CE-9151-8E7E0D34E617}"/>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Cardiovascular death rate category count visualization</a:t>
            </a:r>
          </a:p>
        </p:txBody>
      </p:sp>
      <p:pic>
        <p:nvPicPr>
          <p:cNvPr id="13" name="Content Placeholder 4" descr="Cardiovascular death rate category count">
            <a:extLst>
              <a:ext uri="{FF2B5EF4-FFF2-40B4-BE49-F238E27FC236}">
                <a16:creationId xmlns:a16="http://schemas.microsoft.com/office/drawing/2014/main" xmlns="" id="{3934FFD6-E4B2-4107-9153-9B583488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2286000"/>
            <a:ext cx="4877054" cy="3201042"/>
          </a:xfrm>
          <a:prstGeom prst="rect">
            <a:avLst/>
          </a:prstGeom>
        </p:spPr>
      </p:pic>
    </p:spTree>
    <p:extLst>
      <p:ext uri="{BB962C8B-B14F-4D97-AF65-F5344CB8AC3E}">
        <p14:creationId xmlns:p14="http://schemas.microsoft.com/office/powerpoint/2010/main" val="39771038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7B3778-FA55-4915-B786-F33FEF8C4E87}"/>
              </a:ext>
            </a:extLst>
          </p:cNvPr>
          <p:cNvSpPr>
            <a:spLocks noGrp="1"/>
          </p:cNvSpPr>
          <p:nvPr>
            <p:ph type="title"/>
          </p:nvPr>
        </p:nvSpPr>
        <p:spPr>
          <a:xfrm>
            <a:off x="1024128" y="585216"/>
            <a:ext cx="9720072" cy="1499616"/>
          </a:xfrm>
        </p:spPr>
        <p:txBody>
          <a:bodyPr>
            <a:normAutofit/>
          </a:bodyPr>
          <a:lstStyle/>
          <a:p>
            <a:r>
              <a:rPr lang="en-IN" dirty="0"/>
              <a:t>Visualizations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190C90D-D099-49E4-8CAC-F3D98C4C4652}"/>
              </a:ext>
            </a:extLst>
          </p:cNvPr>
          <p:cNvSpPr>
            <a:spLocks noGrp="1"/>
          </p:cNvSpPr>
          <p:nvPr>
            <p:ph idx="1"/>
          </p:nvPr>
        </p:nvSpPr>
        <p:spPr>
          <a:xfrm>
            <a:off x="1024128" y="2286000"/>
            <a:ext cx="9720073" cy="4023360"/>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Human development index category count visualization.</a:t>
            </a:r>
          </a:p>
          <a:p>
            <a:endParaRPr lang="en-IN" dirty="0"/>
          </a:p>
        </p:txBody>
      </p:sp>
      <p:pic>
        <p:nvPicPr>
          <p:cNvPr id="5" name="Picture 4" descr="Chart, bar chart&#10;&#10;Description automatically generated">
            <a:extLst>
              <a:ext uri="{FF2B5EF4-FFF2-40B4-BE49-F238E27FC236}">
                <a16:creationId xmlns:a16="http://schemas.microsoft.com/office/drawing/2014/main" xmlns="" id="{42E91116-959E-44F0-9012-536AFDE3A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03" y="2548648"/>
            <a:ext cx="4620638" cy="2762654"/>
          </a:xfrm>
          <a:prstGeom prst="rect">
            <a:avLst/>
          </a:prstGeom>
        </p:spPr>
      </p:pic>
    </p:spTree>
    <p:extLst>
      <p:ext uri="{BB962C8B-B14F-4D97-AF65-F5344CB8AC3E}">
        <p14:creationId xmlns:p14="http://schemas.microsoft.com/office/powerpoint/2010/main" val="114130750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885</TotalTime>
  <Words>1952</Words>
  <Application>Microsoft Office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Tw Cen MT</vt:lpstr>
      <vt:lpstr>Tw Cen MT Condensed</vt:lpstr>
      <vt:lpstr>Wingdings 3</vt:lpstr>
      <vt:lpstr>Integral</vt:lpstr>
      <vt:lpstr>Project Title</vt:lpstr>
      <vt:lpstr>    Team Members</vt:lpstr>
      <vt:lpstr>Details of Team Members</vt:lpstr>
      <vt:lpstr>Abstract</vt:lpstr>
      <vt:lpstr>DATA Description and statistical tests </vt:lpstr>
      <vt:lpstr>Exploratory Data analysis</vt:lpstr>
      <vt:lpstr>Exploratory Data analysis</vt:lpstr>
      <vt:lpstr>Visualizations</vt:lpstr>
      <vt:lpstr>Visualizations</vt:lpstr>
      <vt:lpstr>Visualizations</vt:lpstr>
      <vt:lpstr>Inferences</vt:lpstr>
      <vt:lpstr>Statistical tests</vt:lpstr>
      <vt:lpstr>Inference 1</vt:lpstr>
      <vt:lpstr>Inference 1</vt:lpstr>
      <vt:lpstr>Mann-Whitney U test</vt:lpstr>
      <vt:lpstr>Inference 2</vt:lpstr>
      <vt:lpstr>Inference 2</vt:lpstr>
      <vt:lpstr>Kruskal-Wallis test</vt:lpstr>
      <vt:lpstr>Inference 3</vt:lpstr>
      <vt:lpstr>Inference 3</vt:lpstr>
      <vt:lpstr>Spearman’s Rho</vt:lpstr>
      <vt:lpstr>Resources and Related projects</vt:lpstr>
      <vt:lpstr>Resources and Related projects</vt:lpstr>
      <vt:lpstr>Resources and Related projects</vt:lpstr>
      <vt:lpstr>Data specification</vt:lpstr>
      <vt:lpstr>Data specification</vt:lpstr>
      <vt:lpstr>Data specification</vt:lpstr>
      <vt:lpstr>Design and Milestones</vt:lpstr>
      <vt:lpstr>Design and Milestones</vt:lpstr>
      <vt:lpstr>Repository/ Archive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sandeep gollamudi</dc:creator>
  <cp:lastModifiedBy>dinesh tadepalli</cp:lastModifiedBy>
  <cp:revision>14</cp:revision>
  <dcterms:created xsi:type="dcterms:W3CDTF">2022-04-13T00:40:25Z</dcterms:created>
  <dcterms:modified xsi:type="dcterms:W3CDTF">2022-04-30T03:48:44Z</dcterms:modified>
</cp:coreProperties>
</file>