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2" r:id="rId3"/>
  </p:sldMasterIdLst>
  <p:notesMasterIdLst>
    <p:notesMasterId r:id="rId32"/>
  </p:notesMasterIdLst>
  <p:sldIdLst>
    <p:sldId id="256" r:id="rId4"/>
    <p:sldId id="280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71" r:id="rId13"/>
    <p:sldId id="301" r:id="rId14"/>
    <p:sldId id="302" r:id="rId15"/>
    <p:sldId id="289" r:id="rId16"/>
    <p:sldId id="297" r:id="rId17"/>
    <p:sldId id="304" r:id="rId18"/>
    <p:sldId id="306" r:id="rId19"/>
    <p:sldId id="298" r:id="rId20"/>
    <p:sldId id="299" r:id="rId21"/>
    <p:sldId id="290" r:id="rId22"/>
    <p:sldId id="307" r:id="rId23"/>
    <p:sldId id="308" r:id="rId24"/>
    <p:sldId id="309" r:id="rId25"/>
    <p:sldId id="310" r:id="rId26"/>
    <p:sldId id="311" r:id="rId27"/>
    <p:sldId id="313" r:id="rId28"/>
    <p:sldId id="314" r:id="rId29"/>
    <p:sldId id="273" r:id="rId30"/>
    <p:sldId id="312" r:id="rId3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9075"/>
  </p:normalViewPr>
  <p:slideViewPr>
    <p:cSldViewPr>
      <p:cViewPr varScale="1">
        <p:scale>
          <a:sx n="90" d="100"/>
          <a:sy n="90" d="100"/>
        </p:scale>
        <p:origin x="232" y="3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18"/>
  <c:chart>
    <c:title>
      <c:tx>
        <c:rich>
          <a:bodyPr rot="0"/>
          <a:lstStyle/>
          <a:p>
            <a:pPr lvl="0"/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0327609"/>
          <c:y val="0.0580978"/>
          <c:w val="0.967239"/>
          <c:h val="0.909302"/>
        </c:manualLayout>
      </c:layout>
      <c:areaChart>
        <c:grouping val="stacked"/>
        <c:varyColors val="0"/>
        <c:ser>
          <c:idx val="0"/>
          <c:order val="0"/>
          <c:tx>
            <c:strRef>
              <c:f>Sheet1!$A$2</c:f>
            </c:strRef>
          </c:tx>
          <c:spPr>
            <a:solidFill>
              <a:schemeClr val="bg2">
                <a:lumMod val="90000"/>
              </a:schemeClr>
            </a:solidFill>
            <a:ln w="76200" cap="flat">
              <a:noFill/>
              <a:miter lim="400000"/>
            </a:ln>
            <a:effectLst/>
          </c:spPr>
          <c:cat>
            <c:strRef>
              <c:f>Sheet1!$B$1:$AA$1</c:f>
              <c:strCach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</c:strCache>
            </c:strRef>
          </c:cat>
          <c:val>
            <c:numRef>
              <c:f>Sheet1!$B$2:$AA$2</c:f>
              <c:numCache>
                <c:formatCode>General</c:formatCode>
                <c:ptCount val="26"/>
                <c:pt idx="0">
                  <c:v>0.004479</c:v>
                </c:pt>
                <c:pt idx="1">
                  <c:v>0.007095</c:v>
                </c:pt>
                <c:pt idx="2">
                  <c:v>0.010798</c:v>
                </c:pt>
                <c:pt idx="3">
                  <c:v>0.01579</c:v>
                </c:pt>
                <c:pt idx="4">
                  <c:v>0.022184</c:v>
                </c:pt>
                <c:pt idx="5">
                  <c:v>0.029945</c:v>
                </c:pt>
                <c:pt idx="6">
                  <c:v>0.038837</c:v>
                </c:pt>
                <c:pt idx="7">
                  <c:v>0.048394</c:v>
                </c:pt>
                <c:pt idx="8">
                  <c:v>0.057938</c:v>
                </c:pt>
                <c:pt idx="9">
                  <c:v>0.066645</c:v>
                </c:pt>
                <c:pt idx="10">
                  <c:v>0.073654</c:v>
                </c:pt>
                <c:pt idx="11">
                  <c:v>0.078209</c:v>
                </c:pt>
                <c:pt idx="12">
                  <c:v>0.079788</c:v>
                </c:pt>
                <c:pt idx="13">
                  <c:v>0.078209</c:v>
                </c:pt>
                <c:pt idx="14">
                  <c:v>0.073654</c:v>
                </c:pt>
                <c:pt idx="15">
                  <c:v>0.066645</c:v>
                </c:pt>
                <c:pt idx="16">
                  <c:v>0.057938</c:v>
                </c:pt>
                <c:pt idx="17">
                  <c:v>0.048394</c:v>
                </c:pt>
                <c:pt idx="18">
                  <c:v>0.038837</c:v>
                </c:pt>
                <c:pt idx="19">
                  <c:v>0.029945</c:v>
                </c:pt>
                <c:pt idx="20">
                  <c:v>0.022184</c:v>
                </c:pt>
                <c:pt idx="21">
                  <c:v>0.01579</c:v>
                </c:pt>
                <c:pt idx="22">
                  <c:v>0.010798</c:v>
                </c:pt>
                <c:pt idx="23">
                  <c:v>0.007095</c:v>
                </c:pt>
                <c:pt idx="24">
                  <c:v>0.004479</c:v>
                </c:pt>
                <c:pt idx="25">
                  <c:v>0.002717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68019136"/>
        <c:axId val="-1452326672"/>
      </c:areaChart>
      <c:catAx>
        <c:axId val="-126801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sz="1000" b="0" i="0" u="none" strike="noStrike">
                <a:solidFill>
                  <a:srgbClr val="000000"/>
                </a:solidFill>
                <a:effectLst/>
                <a:latin typeface="Trebuchet MS"/>
              </a:defRPr>
            </a:pPr>
            <a:endParaRPr lang="en-US"/>
          </a:p>
        </c:txPr>
        <c:crossAx val="-1452326672"/>
        <c:crosses val="autoZero"/>
        <c:auto val="1"/>
        <c:lblAlgn val="ctr"/>
        <c:lblOffset val="100"/>
        <c:noMultiLvlLbl val="1"/>
      </c:catAx>
      <c:valAx>
        <c:axId val="-1452326672"/>
        <c:scaling>
          <c:orientation val="minMax"/>
        </c:scaling>
        <c:delete val="0"/>
        <c:axPos val="l"/>
        <c:numFmt formatCode="0.####" sourceLinked="0"/>
        <c:majorTickMark val="none"/>
        <c:minorTickMark val="none"/>
        <c:tickLblPos val="none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sz="1000" b="0" i="0" u="none" strike="noStrike">
                <a:solidFill>
                  <a:srgbClr val="000000"/>
                </a:solidFill>
                <a:effectLst/>
                <a:latin typeface="Trebuchet MS"/>
              </a:defRPr>
            </a:pPr>
            <a:endParaRPr lang="en-US"/>
          </a:p>
        </c:txPr>
        <c:crossAx val="-1268019136"/>
        <c:crosses val="autoZero"/>
        <c:crossBetween val="midCat"/>
        <c:majorUnit val="0.02"/>
        <c:minorUnit val="0.01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01A0-81BA-D64A-A354-E464A53E61BA}" type="datetimeFigureOut">
              <a:rPr lang="en-US" smtClean="0"/>
              <a:t>1/23/18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ADA5E-E559-3541-A918-538FF561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99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Missing: A lot of work to go in building production quality data pipelines.</a:t>
            </a:r>
          </a:p>
          <a:p>
            <a:r>
              <a:rPr lang="en-US" dirty="0" smtClean="0"/>
              <a:t>Actual</a:t>
            </a:r>
            <a:r>
              <a:rPr lang="en-US" baseline="0" dirty="0" smtClean="0"/>
              <a:t> implementation of statistical operators is not very easy.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ADA5E-E559-3541-A918-538FF56156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73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Heavy hitters:</a:t>
            </a:r>
            <a:r>
              <a:rPr lang="en-US" baseline="0" dirty="0" smtClean="0"/>
              <a:t> Given a stream of size N, and a parameter K. </a:t>
            </a:r>
          </a:p>
          <a:p>
            <a:r>
              <a:rPr lang="en-US" baseline="0" dirty="0" smtClean="0"/>
              <a:t>Find all elements that occur at least N/K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ADA5E-E559-3541-A918-538FF561560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9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Heavy hitters:</a:t>
            </a:r>
            <a:r>
              <a:rPr lang="en-US" baseline="0" dirty="0" smtClean="0"/>
              <a:t> Given a stream of size N, and a parameter K. </a:t>
            </a:r>
          </a:p>
          <a:p>
            <a:r>
              <a:rPr lang="en-US" baseline="0" dirty="0" smtClean="0"/>
              <a:t>Find all elements that occur at least N/K times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If: item I is not in set, add item item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to the set,</a:t>
            </a:r>
          </a:p>
          <a:p>
            <a:r>
              <a:rPr lang="en-US" baseline="0" dirty="0" smtClean="0"/>
              <a:t>Else if item I is already in the set, update its count.</a:t>
            </a:r>
          </a:p>
          <a:p>
            <a:endParaRPr lang="en-US" baseline="0" dirty="0" smtClean="0"/>
          </a:p>
          <a:p>
            <a:r>
              <a:rPr lang="en-US" dirty="0" smtClean="0"/>
              <a:t>Updating</a:t>
            </a:r>
            <a:r>
              <a:rPr lang="en-US" baseline="0" dirty="0" smtClean="0"/>
              <a:t> is now a constant time.</a:t>
            </a:r>
          </a:p>
          <a:p>
            <a:r>
              <a:rPr lang="en-US" dirty="0" smtClean="0"/>
              <a:t>Maintenance step is now</a:t>
            </a:r>
            <a:r>
              <a:rPr lang="en-US" baseline="0" dirty="0" smtClean="0"/>
              <a:t> expensive.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Traditional maintenance is called on every step.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ADA5E-E559-3541-A918-538FF561560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00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Real-world dataset accuracy is also provided</a:t>
            </a:r>
            <a:r>
              <a:rPr lang="en-US" baseline="0" dirty="0" smtClean="0"/>
              <a:t> in a table,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ADA5E-E559-3541-A918-538FF561560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46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</a:t>
            </a:r>
            <a:r>
              <a:rPr lang="en-US" baseline="0" dirty="0" smtClean="0"/>
              <a:t> and ADR can adapt to change In the distribution </a:t>
            </a:r>
          </a:p>
          <a:p>
            <a:r>
              <a:rPr lang="en-US" baseline="0" dirty="0" smtClean="0"/>
              <a:t>ADR is better at 325, when a spike in the arrival rate appears.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ADA5E-E559-3541-A918-538FF561560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57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0" dirty="0" smtClean="0"/>
              <a:t> case studies, one where a supervised classifier is used to rate score the trip quality, </a:t>
            </a:r>
          </a:p>
          <a:p>
            <a:r>
              <a:rPr lang="en-US" baseline="0" dirty="0" smtClean="0"/>
              <a:t>And transformation on time-series data of electricity using Fourier transform.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ADA5E-E559-3541-A918-538FF561560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29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</a:t>
            </a:r>
            <a:r>
              <a:rPr lang="en-US" baseline="0" dirty="0" smtClean="0"/>
              <a:t> Contribution: Combining a statistical operators in an end to end system which has some key optimizations.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ADA5E-E559-3541-A918-538FF56156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4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ADA5E-E559-3541-A918-538FF56156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0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default,</a:t>
            </a:r>
            <a:r>
              <a:rPr lang="en-US" baseline="0" dirty="0" smtClean="0"/>
              <a:t> we provide a set of unsupervised density based classifiers,</a:t>
            </a:r>
          </a:p>
          <a:p>
            <a:r>
              <a:rPr lang="en-US" baseline="0" dirty="0" smtClean="0"/>
              <a:t>Where we seek to find data points in unlikely regions of space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could be via density estimation or something very simple like </a:t>
            </a:r>
            <a:r>
              <a:rPr lang="en-US" baseline="0" dirty="0" err="1" smtClean="0"/>
              <a:t>gaussian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0FAC1-3BBA-7443-9E0E-DF80F96EFA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44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0FAC1-3BBA-7443-9E0E-DF80F96EFA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93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0FAC1-3BBA-7443-9E0E-DF80F96EFA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69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Here,</a:t>
            </a:r>
            <a:r>
              <a:rPr lang="en-US" baseline="0" dirty="0" smtClean="0"/>
              <a:t> we want to take the filtered data from the classification stage identify what is different between the filtered and unfiltered data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0FAC1-3BBA-7443-9E0E-DF80F96EFA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83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quantify this metric with what's known as the "risk ratio"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this ratio computes is </a:t>
            </a:r>
            <a:endParaRPr lang="en-US" dirty="0" smtClean="0"/>
          </a:p>
          <a:p>
            <a:r>
              <a:rPr lang="en-US" dirty="0" smtClean="0"/>
              <a:t>how</a:t>
            </a:r>
            <a:r>
              <a:rPr lang="en-US" baseline="0" dirty="0" smtClean="0"/>
              <a:t> much more likely am I to be in error if I originate in </a:t>
            </a:r>
            <a:r>
              <a:rPr lang="en-US" baseline="0" dirty="0" err="1" smtClean="0"/>
              <a:t>canada</a:t>
            </a:r>
            <a:r>
              <a:rPr lang="en-US" baseline="0" dirty="0" smtClean="0"/>
              <a:t> vs not </a:t>
            </a:r>
            <a:r>
              <a:rPr lang="en-US" baseline="0" dirty="0" err="1" smtClean="0"/>
              <a:t>canada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And by </a:t>
            </a:r>
            <a:r>
              <a:rPr lang="en-US" baseline="0" dirty="0" err="1" smtClean="0"/>
              <a:t>effiiciently</a:t>
            </a:r>
            <a:r>
              <a:rPr lang="en-US" baseline="0" dirty="0" smtClean="0"/>
              <a:t> checking this for a number of additional attributes, we can detect whether or not certain subsets of attributes are more correlated with being in error or being classified as an outlier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0FAC1-3BBA-7443-9E0E-DF80F96EFA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15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FPGrowth</a:t>
            </a:r>
            <a:r>
              <a:rPr lang="en-US" dirty="0" smtClean="0"/>
              <a:t>: Maintains</a:t>
            </a:r>
            <a:r>
              <a:rPr lang="en-US" baseline="0" dirty="0" smtClean="0"/>
              <a:t> a frequency  describing prefix tree of attributes.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ADA5E-E559-3541-A918-538FF56156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34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781" y="678656"/>
            <a:ext cx="11120438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050" y="280750"/>
            <a:ext cx="11767899" cy="692497"/>
          </a:xfrm>
        </p:spPr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0005" y="1136848"/>
            <a:ext cx="10591989" cy="541046"/>
          </a:xfrm>
        </p:spPr>
        <p:txBody>
          <a:bodyPr lIns="0" tIns="0" rIns="0" bIns="0"/>
          <a:lstStyle>
            <a:lvl1pPr>
              <a:defRPr sz="3516" b="0" i="0">
                <a:solidFill>
                  <a:srgbClr val="9686A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869906" y="2232422"/>
            <a:ext cx="631031" cy="401836"/>
          </a:xfrm>
          <a:custGeom>
            <a:avLst/>
            <a:gdLst/>
            <a:ahLst/>
            <a:cxnLst/>
            <a:rect l="l" t="t" r="r" b="b"/>
            <a:pathLst>
              <a:path w="673100" h="571500">
                <a:moveTo>
                  <a:pt x="0" y="0"/>
                </a:moveTo>
                <a:lnTo>
                  <a:pt x="673100" y="0"/>
                </a:lnTo>
                <a:lnTo>
                  <a:pt x="6731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4C9100"/>
          </a:solidFill>
        </p:spPr>
        <p:txBody>
          <a:bodyPr wrap="square" lIns="0" tIns="0" rIns="0" bIns="0" rtlCol="0"/>
          <a:lstStyle/>
          <a:p>
            <a:endParaRPr sz="1266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7536656" y="2705695"/>
            <a:ext cx="631031" cy="401836"/>
          </a:xfrm>
          <a:custGeom>
            <a:avLst/>
            <a:gdLst/>
            <a:ahLst/>
            <a:cxnLst/>
            <a:rect l="l" t="t" r="r" b="b"/>
            <a:pathLst>
              <a:path w="673100" h="571500">
                <a:moveTo>
                  <a:pt x="0" y="0"/>
                </a:moveTo>
                <a:lnTo>
                  <a:pt x="673100" y="0"/>
                </a:lnTo>
                <a:lnTo>
                  <a:pt x="6731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E2D04"/>
          </a:solidFill>
        </p:spPr>
        <p:txBody>
          <a:bodyPr wrap="square" lIns="0" tIns="0" rIns="0" bIns="0" rtlCol="0"/>
          <a:lstStyle/>
          <a:p>
            <a:endParaRPr sz="1266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7512844" y="2714625"/>
            <a:ext cx="631031" cy="401836"/>
          </a:xfrm>
          <a:custGeom>
            <a:avLst/>
            <a:gdLst/>
            <a:ahLst/>
            <a:cxnLst/>
            <a:rect l="l" t="t" r="r" b="b"/>
            <a:pathLst>
              <a:path w="673100" h="571500">
                <a:moveTo>
                  <a:pt x="0" y="0"/>
                </a:moveTo>
                <a:lnTo>
                  <a:pt x="673100" y="0"/>
                </a:lnTo>
                <a:lnTo>
                  <a:pt x="6731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E2D04"/>
          </a:solidFill>
        </p:spPr>
        <p:txBody>
          <a:bodyPr wrap="square" lIns="0" tIns="0" rIns="0" bIns="0" rtlCol="0"/>
          <a:lstStyle/>
          <a:p>
            <a:endParaRPr sz="1266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050" y="280750"/>
            <a:ext cx="11767899" cy="692497"/>
          </a:xfrm>
        </p:spPr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050" y="280750"/>
            <a:ext cx="11767899" cy="692497"/>
          </a:xfrm>
        </p:spPr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700" y="6273800"/>
            <a:ext cx="45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215900"/>
          </a:xfrm>
          <a:custGeom>
            <a:avLst/>
            <a:gdLst/>
            <a:ahLst/>
            <a:cxnLst/>
            <a:rect l="l" t="t" r="r" b="b"/>
            <a:pathLst>
              <a:path w="12192000" h="215900">
                <a:moveTo>
                  <a:pt x="0" y="215900"/>
                </a:moveTo>
                <a:lnTo>
                  <a:pt x="12192000" y="215900"/>
                </a:lnTo>
                <a:lnTo>
                  <a:pt x="121920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solidFill>
            <a:srgbClr val="EB2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349500" y="596900"/>
            <a:ext cx="9702800" cy="586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77900" y="0"/>
            <a:ext cx="102362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48000" y="6019800"/>
            <a:ext cx="7950200" cy="584200"/>
          </a:xfrm>
          <a:custGeom>
            <a:avLst/>
            <a:gdLst/>
            <a:ahLst/>
            <a:cxnLst/>
            <a:rect l="l" t="t" r="r" b="b"/>
            <a:pathLst>
              <a:path w="7950200" h="584200">
                <a:moveTo>
                  <a:pt x="0" y="584200"/>
                </a:moveTo>
                <a:lnTo>
                  <a:pt x="7950200" y="584200"/>
                </a:lnTo>
                <a:lnTo>
                  <a:pt x="7950200" y="0"/>
                </a:lnTo>
                <a:lnTo>
                  <a:pt x="0" y="0"/>
                </a:lnTo>
                <a:lnTo>
                  <a:pt x="0" y="58420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781" y="678656"/>
            <a:ext cx="11120438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050" y="280750"/>
            <a:ext cx="11767899" cy="692497"/>
          </a:xfrm>
        </p:spPr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0005" y="1136848"/>
            <a:ext cx="10591989" cy="541046"/>
          </a:xfrm>
        </p:spPr>
        <p:txBody>
          <a:bodyPr lIns="0" tIns="0" rIns="0" bIns="0"/>
          <a:lstStyle>
            <a:lvl1pPr>
              <a:defRPr sz="3516" b="0" i="0">
                <a:solidFill>
                  <a:srgbClr val="9686A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869906" y="2232422"/>
            <a:ext cx="631031" cy="401836"/>
          </a:xfrm>
          <a:custGeom>
            <a:avLst/>
            <a:gdLst/>
            <a:ahLst/>
            <a:cxnLst/>
            <a:rect l="l" t="t" r="r" b="b"/>
            <a:pathLst>
              <a:path w="673100" h="571500">
                <a:moveTo>
                  <a:pt x="0" y="0"/>
                </a:moveTo>
                <a:lnTo>
                  <a:pt x="673100" y="0"/>
                </a:lnTo>
                <a:lnTo>
                  <a:pt x="6731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4C9100"/>
          </a:solidFill>
        </p:spPr>
        <p:txBody>
          <a:bodyPr wrap="square" lIns="0" tIns="0" rIns="0" bIns="0" rtlCol="0"/>
          <a:lstStyle/>
          <a:p>
            <a:endParaRPr sz="1266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7536656" y="2705695"/>
            <a:ext cx="631031" cy="401836"/>
          </a:xfrm>
          <a:custGeom>
            <a:avLst/>
            <a:gdLst/>
            <a:ahLst/>
            <a:cxnLst/>
            <a:rect l="l" t="t" r="r" b="b"/>
            <a:pathLst>
              <a:path w="673100" h="571500">
                <a:moveTo>
                  <a:pt x="0" y="0"/>
                </a:moveTo>
                <a:lnTo>
                  <a:pt x="673100" y="0"/>
                </a:lnTo>
                <a:lnTo>
                  <a:pt x="6731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E2D04"/>
          </a:solidFill>
        </p:spPr>
        <p:txBody>
          <a:bodyPr wrap="square" lIns="0" tIns="0" rIns="0" bIns="0" rtlCol="0"/>
          <a:lstStyle/>
          <a:p>
            <a:endParaRPr sz="1266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7512844" y="2714625"/>
            <a:ext cx="631031" cy="401836"/>
          </a:xfrm>
          <a:custGeom>
            <a:avLst/>
            <a:gdLst/>
            <a:ahLst/>
            <a:cxnLst/>
            <a:rect l="l" t="t" r="r" b="b"/>
            <a:pathLst>
              <a:path w="673100" h="571500">
                <a:moveTo>
                  <a:pt x="0" y="0"/>
                </a:moveTo>
                <a:lnTo>
                  <a:pt x="673100" y="0"/>
                </a:lnTo>
                <a:lnTo>
                  <a:pt x="6731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E2D04"/>
          </a:solidFill>
        </p:spPr>
        <p:txBody>
          <a:bodyPr wrap="square" lIns="0" tIns="0" rIns="0" bIns="0" rtlCol="0"/>
          <a:lstStyle/>
          <a:p>
            <a:endParaRPr sz="1266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050" y="280750"/>
            <a:ext cx="11767899" cy="692497"/>
          </a:xfrm>
        </p:spPr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050" y="280750"/>
            <a:ext cx="11767899" cy="692497"/>
          </a:xfrm>
        </p:spPr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700" y="6273800"/>
            <a:ext cx="457200" cy="444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215900"/>
          </a:xfrm>
          <a:custGeom>
            <a:avLst/>
            <a:gdLst/>
            <a:ahLst/>
            <a:cxnLst/>
            <a:rect l="l" t="t" r="r" b="b"/>
            <a:pathLst>
              <a:path w="12192000" h="215900">
                <a:moveTo>
                  <a:pt x="0" y="215900"/>
                </a:moveTo>
                <a:lnTo>
                  <a:pt x="12192000" y="215900"/>
                </a:lnTo>
                <a:lnTo>
                  <a:pt x="121920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solidFill>
            <a:srgbClr val="EB2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9365" y="400481"/>
            <a:ext cx="820102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3726" y="2056993"/>
            <a:ext cx="9964546" cy="2611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050" y="280750"/>
            <a:ext cx="11767899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0005" y="1136848"/>
            <a:ext cx="10591989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9686A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48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21457">
        <a:defRPr>
          <a:latin typeface="+mn-lt"/>
          <a:ea typeface="+mn-ea"/>
          <a:cs typeface="+mn-cs"/>
        </a:defRPr>
      </a:lvl2pPr>
      <a:lvl3pPr marL="642915">
        <a:defRPr>
          <a:latin typeface="+mn-lt"/>
          <a:ea typeface="+mn-ea"/>
          <a:cs typeface="+mn-cs"/>
        </a:defRPr>
      </a:lvl3pPr>
      <a:lvl4pPr marL="964372">
        <a:defRPr>
          <a:latin typeface="+mn-lt"/>
          <a:ea typeface="+mn-ea"/>
          <a:cs typeface="+mn-cs"/>
        </a:defRPr>
      </a:lvl4pPr>
      <a:lvl5pPr marL="1285829">
        <a:defRPr>
          <a:latin typeface="+mn-lt"/>
          <a:ea typeface="+mn-ea"/>
          <a:cs typeface="+mn-cs"/>
        </a:defRPr>
      </a:lvl5pPr>
      <a:lvl6pPr marL="1607287">
        <a:defRPr>
          <a:latin typeface="+mn-lt"/>
          <a:ea typeface="+mn-ea"/>
          <a:cs typeface="+mn-cs"/>
        </a:defRPr>
      </a:lvl6pPr>
      <a:lvl7pPr marL="1928744">
        <a:defRPr>
          <a:latin typeface="+mn-lt"/>
          <a:ea typeface="+mn-ea"/>
          <a:cs typeface="+mn-cs"/>
        </a:defRPr>
      </a:lvl7pPr>
      <a:lvl8pPr marL="2250201">
        <a:defRPr>
          <a:latin typeface="+mn-lt"/>
          <a:ea typeface="+mn-ea"/>
          <a:cs typeface="+mn-cs"/>
        </a:defRPr>
      </a:lvl8pPr>
      <a:lvl9pPr marL="257165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21457">
        <a:defRPr>
          <a:latin typeface="+mn-lt"/>
          <a:ea typeface="+mn-ea"/>
          <a:cs typeface="+mn-cs"/>
        </a:defRPr>
      </a:lvl2pPr>
      <a:lvl3pPr marL="642915">
        <a:defRPr>
          <a:latin typeface="+mn-lt"/>
          <a:ea typeface="+mn-ea"/>
          <a:cs typeface="+mn-cs"/>
        </a:defRPr>
      </a:lvl3pPr>
      <a:lvl4pPr marL="964372">
        <a:defRPr>
          <a:latin typeface="+mn-lt"/>
          <a:ea typeface="+mn-ea"/>
          <a:cs typeface="+mn-cs"/>
        </a:defRPr>
      </a:lvl4pPr>
      <a:lvl5pPr marL="1285829">
        <a:defRPr>
          <a:latin typeface="+mn-lt"/>
          <a:ea typeface="+mn-ea"/>
          <a:cs typeface="+mn-cs"/>
        </a:defRPr>
      </a:lvl5pPr>
      <a:lvl6pPr marL="1607287">
        <a:defRPr>
          <a:latin typeface="+mn-lt"/>
          <a:ea typeface="+mn-ea"/>
          <a:cs typeface="+mn-cs"/>
        </a:defRPr>
      </a:lvl6pPr>
      <a:lvl7pPr marL="1928744">
        <a:defRPr>
          <a:latin typeface="+mn-lt"/>
          <a:ea typeface="+mn-ea"/>
          <a:cs typeface="+mn-cs"/>
        </a:defRPr>
      </a:lvl7pPr>
      <a:lvl8pPr marL="2250201">
        <a:defRPr>
          <a:latin typeface="+mn-lt"/>
          <a:ea typeface="+mn-ea"/>
          <a:cs typeface="+mn-cs"/>
        </a:defRPr>
      </a:lvl8pPr>
      <a:lvl9pPr marL="2571659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050" y="280750"/>
            <a:ext cx="11767899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0005" y="1136848"/>
            <a:ext cx="10591989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9686A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80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21457">
        <a:defRPr>
          <a:latin typeface="+mn-lt"/>
          <a:ea typeface="+mn-ea"/>
          <a:cs typeface="+mn-cs"/>
        </a:defRPr>
      </a:lvl2pPr>
      <a:lvl3pPr marL="642915">
        <a:defRPr>
          <a:latin typeface="+mn-lt"/>
          <a:ea typeface="+mn-ea"/>
          <a:cs typeface="+mn-cs"/>
        </a:defRPr>
      </a:lvl3pPr>
      <a:lvl4pPr marL="964372">
        <a:defRPr>
          <a:latin typeface="+mn-lt"/>
          <a:ea typeface="+mn-ea"/>
          <a:cs typeface="+mn-cs"/>
        </a:defRPr>
      </a:lvl4pPr>
      <a:lvl5pPr marL="1285829">
        <a:defRPr>
          <a:latin typeface="+mn-lt"/>
          <a:ea typeface="+mn-ea"/>
          <a:cs typeface="+mn-cs"/>
        </a:defRPr>
      </a:lvl5pPr>
      <a:lvl6pPr marL="1607287">
        <a:defRPr>
          <a:latin typeface="+mn-lt"/>
          <a:ea typeface="+mn-ea"/>
          <a:cs typeface="+mn-cs"/>
        </a:defRPr>
      </a:lvl6pPr>
      <a:lvl7pPr marL="1928744">
        <a:defRPr>
          <a:latin typeface="+mn-lt"/>
          <a:ea typeface="+mn-ea"/>
          <a:cs typeface="+mn-cs"/>
        </a:defRPr>
      </a:lvl7pPr>
      <a:lvl8pPr marL="2250201">
        <a:defRPr>
          <a:latin typeface="+mn-lt"/>
          <a:ea typeface="+mn-ea"/>
          <a:cs typeface="+mn-cs"/>
        </a:defRPr>
      </a:lvl8pPr>
      <a:lvl9pPr marL="257165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21457">
        <a:defRPr>
          <a:latin typeface="+mn-lt"/>
          <a:ea typeface="+mn-ea"/>
          <a:cs typeface="+mn-cs"/>
        </a:defRPr>
      </a:lvl2pPr>
      <a:lvl3pPr marL="642915">
        <a:defRPr>
          <a:latin typeface="+mn-lt"/>
          <a:ea typeface="+mn-ea"/>
          <a:cs typeface="+mn-cs"/>
        </a:defRPr>
      </a:lvl3pPr>
      <a:lvl4pPr marL="964372">
        <a:defRPr>
          <a:latin typeface="+mn-lt"/>
          <a:ea typeface="+mn-ea"/>
          <a:cs typeface="+mn-cs"/>
        </a:defRPr>
      </a:lvl4pPr>
      <a:lvl5pPr marL="1285829">
        <a:defRPr>
          <a:latin typeface="+mn-lt"/>
          <a:ea typeface="+mn-ea"/>
          <a:cs typeface="+mn-cs"/>
        </a:defRPr>
      </a:lvl5pPr>
      <a:lvl6pPr marL="1607287">
        <a:defRPr>
          <a:latin typeface="+mn-lt"/>
          <a:ea typeface="+mn-ea"/>
          <a:cs typeface="+mn-cs"/>
        </a:defRPr>
      </a:lvl6pPr>
      <a:lvl7pPr marL="1928744">
        <a:defRPr>
          <a:latin typeface="+mn-lt"/>
          <a:ea typeface="+mn-ea"/>
          <a:cs typeface="+mn-cs"/>
        </a:defRPr>
      </a:lvl7pPr>
      <a:lvl8pPr marL="2250201">
        <a:defRPr>
          <a:latin typeface="+mn-lt"/>
          <a:ea typeface="+mn-ea"/>
          <a:cs typeface="+mn-cs"/>
        </a:defRPr>
      </a:lvl8pPr>
      <a:lvl9pPr marL="257165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6982" y="1273936"/>
            <a:ext cx="7536180" cy="17653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41300" marR="5080" indent="-229235">
              <a:lnSpc>
                <a:spcPts val="6500"/>
              </a:lnSpc>
              <a:spcBef>
                <a:spcPts val="900"/>
              </a:spcBef>
            </a:pPr>
            <a:r>
              <a:rPr sz="6000" spc="-100" dirty="0">
                <a:solidFill>
                  <a:srgbClr val="FF0000"/>
                </a:solidFill>
              </a:rPr>
              <a:t>MacroBase: </a:t>
            </a:r>
            <a:r>
              <a:rPr sz="6000" spc="-135" dirty="0">
                <a:solidFill>
                  <a:srgbClr val="FF0000"/>
                </a:solidFill>
              </a:rPr>
              <a:t>Prioritizing  </a:t>
            </a:r>
            <a:r>
              <a:rPr sz="6000" spc="-65" dirty="0">
                <a:solidFill>
                  <a:srgbClr val="FF0000"/>
                </a:solidFill>
              </a:rPr>
              <a:t>Attention </a:t>
            </a:r>
            <a:r>
              <a:rPr sz="6000" spc="-170" dirty="0">
                <a:solidFill>
                  <a:srgbClr val="FF0000"/>
                </a:solidFill>
              </a:rPr>
              <a:t>in Fast</a:t>
            </a:r>
            <a:r>
              <a:rPr sz="6000" spc="160" dirty="0">
                <a:solidFill>
                  <a:srgbClr val="FF0000"/>
                </a:solidFill>
              </a:rPr>
              <a:t> </a:t>
            </a:r>
            <a:r>
              <a:rPr sz="6000" spc="-140" dirty="0">
                <a:solidFill>
                  <a:srgbClr val="FF0000"/>
                </a:solidFill>
              </a:rPr>
              <a:t>Data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3963060" y="3148583"/>
            <a:ext cx="4266565" cy="1582484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0"/>
              </a:spcBef>
            </a:pPr>
            <a:r>
              <a:rPr sz="2400" spc="-55" dirty="0">
                <a:latin typeface="Arial"/>
                <a:cs typeface="Arial"/>
              </a:rPr>
              <a:t>Peter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65" dirty="0" smtClean="0">
                <a:latin typeface="Arial"/>
                <a:cs typeface="Arial"/>
              </a:rPr>
              <a:t>Bailis</a:t>
            </a:r>
            <a:r>
              <a:rPr lang="en-US" sz="2400" spc="-65" dirty="0" smtClean="0">
                <a:latin typeface="Arial"/>
                <a:cs typeface="Arial"/>
              </a:rPr>
              <a:t>, Edward Gan, Samuel Madden, Deepak Narayanan, Kexin Rong, Sahaama Suri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3529"/>
            <a:ext cx="85299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75" dirty="0"/>
              <a:t>MacroBase </a:t>
            </a:r>
            <a:r>
              <a:rPr sz="4000" spc="-65" dirty="0"/>
              <a:t>System: </a:t>
            </a:r>
            <a:r>
              <a:rPr sz="4000" spc="-100" dirty="0"/>
              <a:t>Prioritize</a:t>
            </a:r>
            <a:r>
              <a:rPr sz="4000" spc="110" dirty="0"/>
              <a:t> </a:t>
            </a:r>
            <a:r>
              <a:rPr sz="4000" spc="-45" dirty="0"/>
              <a:t>Attention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085189"/>
            <a:ext cx="9681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Arial"/>
                <a:cs typeface="Arial"/>
              </a:rPr>
              <a:t>Execute </a:t>
            </a:r>
            <a:r>
              <a:rPr sz="2400" i="1" spc="-30" dirty="0">
                <a:latin typeface="Arial"/>
                <a:cs typeface="Arial"/>
              </a:rPr>
              <a:t>cascades </a:t>
            </a:r>
            <a:r>
              <a:rPr sz="2400" spc="-2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operators </a:t>
            </a:r>
            <a:r>
              <a:rPr sz="2400" spc="-15" dirty="0">
                <a:latin typeface="Arial"/>
                <a:cs typeface="Arial"/>
              </a:rPr>
              <a:t>that </a:t>
            </a:r>
            <a:r>
              <a:rPr sz="2400" spc="-30" dirty="0">
                <a:latin typeface="Arial"/>
                <a:cs typeface="Arial"/>
              </a:rPr>
              <a:t>transform, </a:t>
            </a:r>
            <a:r>
              <a:rPr sz="2400" spc="-80" dirty="0">
                <a:latin typeface="Arial"/>
                <a:cs typeface="Arial"/>
              </a:rPr>
              <a:t>filter, </a:t>
            </a:r>
            <a:r>
              <a:rPr sz="2400" spc="-45" dirty="0">
                <a:latin typeface="Arial"/>
                <a:cs typeface="Arial"/>
              </a:rPr>
              <a:t>aggregate </a:t>
            </a:r>
            <a:r>
              <a:rPr sz="2400" spc="-35" dirty="0">
                <a:latin typeface="Arial"/>
                <a:cs typeface="Arial"/>
              </a:rPr>
              <a:t>the</a:t>
            </a:r>
            <a:r>
              <a:rPr sz="2400" spc="27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stream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92300" y="2019300"/>
            <a:ext cx="8890000" cy="314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28200" y="3022600"/>
            <a:ext cx="901700" cy="110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7900" y="1828801"/>
            <a:ext cx="914400" cy="7492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4100" y="2667000"/>
            <a:ext cx="711200" cy="622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7900" y="3479803"/>
            <a:ext cx="825500" cy="7238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8700" y="4470400"/>
            <a:ext cx="711200" cy="711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23680" y="1811172"/>
            <a:ext cx="1571383" cy="42979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97069" y="2213279"/>
            <a:ext cx="1387259" cy="3900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18120" y="2635618"/>
            <a:ext cx="1233004" cy="3720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92616" y="2846666"/>
            <a:ext cx="1790064" cy="13919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382270">
              <a:lnSpc>
                <a:spcPts val="2100"/>
              </a:lnSpc>
              <a:spcBef>
                <a:spcPts val="219"/>
              </a:spcBef>
            </a:pPr>
            <a:r>
              <a:rPr sz="1800" i="1" spc="-15" dirty="0">
                <a:latin typeface="Arial"/>
                <a:cs typeface="Arial"/>
              </a:rPr>
              <a:t>dim</a:t>
            </a:r>
            <a:r>
              <a:rPr sz="1800" i="1" spc="-70" dirty="0">
                <a:latin typeface="Arial"/>
                <a:cs typeface="Arial"/>
              </a:rPr>
              <a:t>e</a:t>
            </a:r>
            <a:r>
              <a:rPr sz="1800" i="1" spc="-40" dirty="0">
                <a:latin typeface="Arial"/>
                <a:cs typeface="Arial"/>
              </a:rPr>
              <a:t>ns</a:t>
            </a:r>
            <a:r>
              <a:rPr sz="1800" i="1" spc="-20" dirty="0">
                <a:latin typeface="Arial"/>
                <a:cs typeface="Arial"/>
              </a:rPr>
              <a:t>i</a:t>
            </a:r>
            <a:r>
              <a:rPr sz="1800" i="1" spc="-55" dirty="0">
                <a:latin typeface="Arial"/>
                <a:cs typeface="Arial"/>
              </a:rPr>
              <a:t>o</a:t>
            </a:r>
            <a:r>
              <a:rPr sz="1800" i="1" spc="-40" dirty="0">
                <a:latin typeface="Arial"/>
                <a:cs typeface="Arial"/>
              </a:rPr>
              <a:t>n</a:t>
            </a:r>
            <a:r>
              <a:rPr sz="1800" i="1" spc="-70" dirty="0">
                <a:latin typeface="Arial"/>
                <a:cs typeface="Arial"/>
              </a:rPr>
              <a:t>a</a:t>
            </a:r>
            <a:r>
              <a:rPr sz="1800" i="1" spc="-45" dirty="0">
                <a:latin typeface="Arial"/>
                <a:cs typeface="Arial"/>
              </a:rPr>
              <a:t>lity </a:t>
            </a:r>
            <a:r>
              <a:rPr sz="1800" i="1" spc="-40" dirty="0">
                <a:latin typeface="Arial"/>
                <a:cs typeface="Arial"/>
              </a:rPr>
              <a:t> </a:t>
            </a:r>
            <a:r>
              <a:rPr sz="1800" i="1" spc="-20" dirty="0">
                <a:latin typeface="Arial"/>
                <a:cs typeface="Arial"/>
              </a:rPr>
              <a:t>reduction,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100"/>
              </a:spcBef>
            </a:pPr>
            <a:r>
              <a:rPr sz="1800" i="1" spc="-45" dirty="0">
                <a:latin typeface="Arial"/>
                <a:cs typeface="Arial"/>
              </a:rPr>
              <a:t>feature </a:t>
            </a:r>
            <a:r>
              <a:rPr sz="1800" i="1" spc="-25" dirty="0">
                <a:latin typeface="Arial"/>
                <a:cs typeface="Arial"/>
              </a:rPr>
              <a:t>extraction,  </a:t>
            </a:r>
            <a:r>
              <a:rPr sz="1800" i="1" spc="-20" dirty="0">
                <a:latin typeface="Arial"/>
                <a:cs typeface="Arial"/>
              </a:rPr>
              <a:t>data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35" dirty="0">
                <a:latin typeface="Arial"/>
                <a:cs typeface="Arial"/>
              </a:rPr>
              <a:t>fusion,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40"/>
              </a:lnSpc>
            </a:pPr>
            <a:r>
              <a:rPr sz="1800" i="1" spc="-40" dirty="0">
                <a:latin typeface="Arial"/>
                <a:cs typeface="Arial"/>
              </a:rPr>
              <a:t>streaming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105" dirty="0">
                <a:latin typeface="Arial"/>
                <a:cs typeface="Arial"/>
              </a:rPr>
              <a:t>ETL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14336" y="3278213"/>
            <a:ext cx="206184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i="1" spc="-35" dirty="0">
                <a:latin typeface="Arial"/>
                <a:cs typeface="Arial"/>
              </a:rPr>
              <a:t>aggregation </a:t>
            </a:r>
            <a:r>
              <a:rPr sz="1800" i="1" spc="-20" dirty="0">
                <a:latin typeface="Arial"/>
                <a:cs typeface="Arial"/>
              </a:rPr>
              <a:t>into  </a:t>
            </a:r>
            <a:r>
              <a:rPr sz="1800" i="1" spc="-35" dirty="0">
                <a:latin typeface="Arial"/>
                <a:cs typeface="Arial"/>
              </a:rPr>
              <a:t>interpretable</a:t>
            </a:r>
            <a:r>
              <a:rPr sz="1800" i="1" spc="-4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outputs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07813" y="2846666"/>
            <a:ext cx="1496060" cy="1391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sz="1800" i="1" spc="-30" dirty="0">
                <a:latin typeface="Arial"/>
                <a:cs typeface="Arial"/>
              </a:rPr>
              <a:t>segmentation,  </a:t>
            </a:r>
            <a:r>
              <a:rPr sz="1800" i="1" spc="-55" dirty="0">
                <a:latin typeface="Arial"/>
                <a:cs typeface="Arial"/>
              </a:rPr>
              <a:t>rule </a:t>
            </a:r>
            <a:r>
              <a:rPr sz="1800" i="1" spc="-45" dirty="0">
                <a:latin typeface="Arial"/>
                <a:cs typeface="Arial"/>
              </a:rPr>
              <a:t>evaluation,  </a:t>
            </a:r>
            <a:r>
              <a:rPr sz="1800" i="1" spc="-40" dirty="0">
                <a:latin typeface="Arial"/>
                <a:cs typeface="Arial"/>
              </a:rPr>
              <a:t>supervised </a:t>
            </a:r>
            <a:r>
              <a:rPr sz="1800" i="1" spc="25" dirty="0">
                <a:latin typeface="Arial"/>
                <a:cs typeface="Arial"/>
              </a:rPr>
              <a:t>+  </a:t>
            </a:r>
            <a:r>
              <a:rPr sz="1800" i="1" spc="-40" dirty="0">
                <a:latin typeface="Arial"/>
                <a:cs typeface="Arial"/>
              </a:rPr>
              <a:t>unsupervised  </a:t>
            </a:r>
            <a:r>
              <a:rPr sz="1800" i="1" spc="-50" dirty="0">
                <a:latin typeface="Arial"/>
                <a:cs typeface="Arial"/>
              </a:rPr>
              <a:t>inference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41800" y="2222500"/>
            <a:ext cx="0" cy="3268979"/>
          </a:xfrm>
          <a:custGeom>
            <a:avLst/>
            <a:gdLst/>
            <a:ahLst/>
            <a:cxnLst/>
            <a:rect l="l" t="t" r="r" b="b"/>
            <a:pathLst>
              <a:path h="3268979">
                <a:moveTo>
                  <a:pt x="0" y="0"/>
                </a:moveTo>
                <a:lnTo>
                  <a:pt x="1" y="3268431"/>
                </a:lnTo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42100" y="2019300"/>
            <a:ext cx="0" cy="2595880"/>
          </a:xfrm>
          <a:custGeom>
            <a:avLst/>
            <a:gdLst/>
            <a:ahLst/>
            <a:cxnLst/>
            <a:rect l="l" t="t" r="r" b="b"/>
            <a:pathLst>
              <a:path h="2595879">
                <a:moveTo>
                  <a:pt x="0" y="0"/>
                </a:moveTo>
                <a:lnTo>
                  <a:pt x="0" y="2595561"/>
                </a:lnTo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MacroBase: Data points and operators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007275"/>
            <a:ext cx="998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en-US" b="1" dirty="0" smtClean="0"/>
          </a:p>
          <a:p>
            <a:pPr marL="342900" indent="-342900">
              <a:buAutoNum type="arabicParenR"/>
            </a:pPr>
            <a:r>
              <a:rPr lang="en-US" b="1" dirty="0" smtClean="0"/>
              <a:t>Ingestion:</a:t>
            </a:r>
            <a:r>
              <a:rPr lang="en-US" dirty="0" smtClean="0"/>
              <a:t>            Stream&lt;Point&gt;</a:t>
            </a:r>
          </a:p>
          <a:p>
            <a:pPr marL="342900" indent="-342900">
              <a:buAutoNum type="arabicParenR"/>
            </a:pPr>
            <a:r>
              <a:rPr lang="en-US" b="1" dirty="0" smtClean="0"/>
              <a:t>Transformation:</a:t>
            </a:r>
            <a:r>
              <a:rPr lang="en-US" dirty="0" smtClean="0"/>
              <a:t> </a:t>
            </a:r>
            <a:r>
              <a:rPr lang="en-US" dirty="0"/>
              <a:t>Stream&lt;Point</a:t>
            </a:r>
            <a:r>
              <a:rPr lang="en-US" dirty="0" smtClean="0"/>
              <a:t>&gt;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/>
              <a:t>Stream&lt;Point</a:t>
            </a:r>
            <a:r>
              <a:rPr lang="en-US" dirty="0" smtClean="0"/>
              <a:t>&gt;</a:t>
            </a:r>
          </a:p>
          <a:p>
            <a:pPr marL="342900" indent="-342900">
              <a:buAutoNum type="arabicParenR"/>
            </a:pPr>
            <a:r>
              <a:rPr lang="en-US" b="1" dirty="0" smtClean="0">
                <a:sym typeface="Wingdings"/>
              </a:rPr>
              <a:t>Classifier:            </a:t>
            </a:r>
            <a:r>
              <a:rPr lang="en-US" b="1" dirty="0" smtClean="0"/>
              <a:t> </a:t>
            </a:r>
            <a:r>
              <a:rPr lang="en-US" dirty="0"/>
              <a:t>Stream&lt;Point&gt; </a:t>
            </a:r>
            <a:r>
              <a:rPr lang="en-US" dirty="0">
                <a:sym typeface="Wingdings"/>
              </a:rPr>
              <a:t> </a:t>
            </a:r>
            <a:r>
              <a:rPr lang="en-US" dirty="0" smtClean="0"/>
              <a:t>Stream&lt;label, Point&gt;</a:t>
            </a:r>
          </a:p>
          <a:p>
            <a:pPr marL="342900" indent="-342900">
              <a:buFontTx/>
              <a:buAutoNum type="arabicParenR"/>
            </a:pPr>
            <a:r>
              <a:rPr lang="en-US" b="1" dirty="0" smtClean="0">
                <a:sym typeface="Wingdings"/>
              </a:rPr>
              <a:t>Explanation:        </a:t>
            </a:r>
            <a:r>
              <a:rPr lang="en-US" dirty="0" smtClean="0"/>
              <a:t>Stream&lt;label, Point</a:t>
            </a:r>
            <a:r>
              <a:rPr lang="en-US" dirty="0"/>
              <a:t>&gt; </a:t>
            </a:r>
            <a:r>
              <a:rPr lang="en-US" dirty="0">
                <a:sym typeface="Wingdings"/>
              </a:rPr>
              <a:t> </a:t>
            </a:r>
            <a:r>
              <a:rPr lang="en-US" dirty="0" smtClean="0"/>
              <a:t>Stream&lt;Explanation&gt;</a:t>
            </a:r>
            <a:endParaRPr lang="en-US" dirty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19200" y="1676400"/>
            <a:ext cx="11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Operators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19199" y="4000143"/>
            <a:ext cx="123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 Types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4038600"/>
            <a:ext cx="998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en-US" b="1" dirty="0" smtClean="0"/>
          </a:p>
          <a:p>
            <a:pPr marL="342900" indent="-342900">
              <a:buAutoNum type="arabicParenR"/>
            </a:pPr>
            <a:r>
              <a:rPr lang="en-US" b="1" dirty="0"/>
              <a:t>P</a:t>
            </a:r>
            <a:r>
              <a:rPr lang="en-US" b="1" dirty="0" smtClean="0"/>
              <a:t>oint:</a:t>
            </a:r>
            <a:r>
              <a:rPr lang="en-US" dirty="0" smtClean="0"/>
              <a:t>             (array&lt;double&gt; metrics, array&lt;varchar&gt; attributes)</a:t>
            </a:r>
          </a:p>
          <a:p>
            <a:pPr marL="342900" indent="-342900">
              <a:buAutoNum type="arabicParenR"/>
            </a:pPr>
            <a:r>
              <a:rPr lang="en-US" b="1" dirty="0" smtClean="0"/>
              <a:t>Explanation: </a:t>
            </a:r>
            <a:r>
              <a:rPr lang="en-US" dirty="0" smtClean="0"/>
              <a:t>(array&lt;varchar&gt; attributes, stats statistics)</a:t>
            </a:r>
          </a:p>
        </p:txBody>
      </p:sp>
    </p:spTree>
    <p:extLst>
      <p:ext uri="{BB962C8B-B14F-4D97-AF65-F5344CB8AC3E}">
        <p14:creationId xmlns:p14="http://schemas.microsoft.com/office/powerpoint/2010/main" val="828145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95400"/>
            <a:ext cx="7014997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Ingestion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Requires necessary stream ordering done before ingestion.</a:t>
            </a:r>
          </a:p>
          <a:p>
            <a:endParaRPr lang="en-US" dirty="0" smtClean="0"/>
          </a:p>
          <a:p>
            <a:r>
              <a:rPr lang="en-US" sz="2400" b="1" dirty="0" smtClean="0"/>
              <a:t>Transformation</a:t>
            </a:r>
          </a:p>
          <a:p>
            <a:r>
              <a:rPr lang="en-US" dirty="0" smtClean="0"/>
              <a:t>Domain specific. User performs this without modifying later stages.</a:t>
            </a:r>
          </a:p>
          <a:p>
            <a:endParaRPr lang="en-US" dirty="0"/>
          </a:p>
          <a:p>
            <a:r>
              <a:rPr lang="en-US" sz="2400" b="1" dirty="0" smtClean="0"/>
              <a:t>Classification </a:t>
            </a:r>
          </a:p>
          <a:p>
            <a:r>
              <a:rPr lang="en-US" dirty="0" smtClean="0"/>
              <a:t>Label each point according to its input metrics.</a:t>
            </a:r>
          </a:p>
          <a:p>
            <a:endParaRPr lang="en-US" dirty="0" smtClean="0"/>
          </a:p>
          <a:p>
            <a:r>
              <a:rPr lang="en-US" sz="2400" b="1" dirty="0" smtClean="0"/>
              <a:t>Explanation</a:t>
            </a:r>
          </a:p>
          <a:p>
            <a:r>
              <a:rPr lang="en-US" dirty="0" smtClean="0"/>
              <a:t>Return attribute value combination that is common among outlier points</a:t>
            </a:r>
          </a:p>
          <a:p>
            <a:r>
              <a:rPr lang="en-US" dirty="0" smtClean="0"/>
              <a:t>But not common among inliers.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477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2615" y="280750"/>
            <a:ext cx="8305502" cy="70151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pc="4" dirty="0"/>
              <a:t>E</a:t>
            </a:r>
            <a:r>
              <a:rPr spc="4" dirty="0" smtClean="0"/>
              <a:t>nd-to-end</a:t>
            </a:r>
            <a:r>
              <a:rPr spc="84" dirty="0" smtClean="0"/>
              <a:t> </a:t>
            </a:r>
            <a:r>
              <a:rPr spc="-60" dirty="0" smtClean="0"/>
              <a:t>optimization</a:t>
            </a:r>
            <a:r>
              <a:rPr lang="en-US" spc="-60" dirty="0" smtClean="0"/>
              <a:t>s</a:t>
            </a:r>
            <a:endParaRPr spc="-6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676400"/>
            <a:ext cx="1082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Adaptable damped </a:t>
            </a:r>
            <a:r>
              <a:rPr lang="en-US" sz="2400" b="1" dirty="0" smtClean="0"/>
              <a:t>reservoir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dirty="0" smtClean="0"/>
              <a:t>Novel sampling in streaming data context.</a:t>
            </a: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Cardinality Imbalance</a:t>
            </a:r>
            <a:br>
              <a:rPr lang="en-US" sz="2400" b="1" dirty="0" smtClean="0"/>
            </a:br>
            <a:r>
              <a:rPr lang="en-US" dirty="0" smtClean="0"/>
              <a:t> 	Optimized way to generate explanations explanations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Amortized Maintenance Counter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 </a:t>
            </a:r>
            <a:r>
              <a:rPr lang="en-US" dirty="0" smtClean="0"/>
              <a:t>Similar attributes in fast data streams.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5057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2062" y="2228284"/>
            <a:ext cx="5562600" cy="426771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rgbClr val="7F0404"/>
                </a:solidFill>
              </a:rPr>
              <a:t>Default</a:t>
            </a:r>
            <a:r>
              <a:rPr lang="en-US" dirty="0" smtClean="0">
                <a:solidFill>
                  <a:srgbClr val="7F0404"/>
                </a:solidFill>
              </a:rPr>
              <a:t>: </a:t>
            </a:r>
            <a:r>
              <a:rPr lang="en-US" dirty="0" smtClean="0"/>
              <a:t>identify unlikely data </a:t>
            </a:r>
            <a:r>
              <a:rPr lang="en-US" dirty="0"/>
              <a:t>points </a:t>
            </a:r>
            <a:r>
              <a:rPr lang="en-US" dirty="0" smtClean="0"/>
              <a:t>(e.g., via density estimation)</a:t>
            </a:r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/>
              <a:t>unsupervised </a:t>
            </a:r>
            <a:r>
              <a:rPr lang="en-US" dirty="0"/>
              <a:t>density based classifiers </a:t>
            </a:r>
            <a:r>
              <a:rPr lang="en-US" dirty="0" smtClean="0">
                <a:solidFill>
                  <a:schemeClr val="bg1"/>
                </a:solidFill>
              </a:rPr>
              <a:t>with </a:t>
            </a:r>
            <a:r>
              <a:rPr lang="en-US" dirty="0" smtClean="0">
                <a:solidFill>
                  <a:schemeClr val="bg1"/>
                </a:solidFill>
              </a:rPr>
              <a:t>supervised methods (thresholds, predicates)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Classification</a:t>
            </a:r>
            <a:endParaRPr lang="en-US" sz="5400" dirty="0"/>
          </a:p>
        </p:txBody>
      </p:sp>
      <p:grpSp>
        <p:nvGrpSpPr>
          <p:cNvPr id="14" name="Group 3285"/>
          <p:cNvGrpSpPr/>
          <p:nvPr/>
        </p:nvGrpSpPr>
        <p:grpSpPr>
          <a:xfrm>
            <a:off x="838200" y="2046855"/>
            <a:ext cx="2790488" cy="2016408"/>
            <a:chOff x="-138648" y="0"/>
            <a:chExt cx="4493692" cy="3477493"/>
          </a:xfrm>
        </p:grpSpPr>
        <p:graphicFrame>
          <p:nvGraphicFramePr>
            <p:cNvPr id="17" name="Chart 3269"/>
            <p:cNvGraphicFramePr/>
            <p:nvPr>
              <p:extLst/>
            </p:nvPr>
          </p:nvGraphicFramePr>
          <p:xfrm>
            <a:off x="-138648" y="1072927"/>
            <a:ext cx="4188894" cy="240456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18" name="Group 3272"/>
            <p:cNvGrpSpPr/>
            <p:nvPr/>
          </p:nvGrpSpPr>
          <p:grpSpPr>
            <a:xfrm>
              <a:off x="0" y="0"/>
              <a:ext cx="3733800" cy="3403601"/>
              <a:chOff x="0" y="0"/>
              <a:chExt cx="3733799" cy="3403600"/>
            </a:xfrm>
          </p:grpSpPr>
          <p:sp>
            <p:nvSpPr>
              <p:cNvPr id="31" name="Shape 3270"/>
              <p:cNvSpPr/>
              <p:nvPr/>
            </p:nvSpPr>
            <p:spPr>
              <a:xfrm flipV="1">
                <a:off x="-1" y="0"/>
                <a:ext cx="2" cy="3403600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bevel/>
                <a:tailEnd type="triangle" w="med" len="med"/>
              </a:ln>
              <a:effectLst/>
            </p:spPr>
            <p:txBody>
              <a:bodyPr wrap="square" lIns="32146" tIns="32146" rIns="32146" bIns="32146" numCol="1" anchor="t">
                <a:noAutofit/>
              </a:bodyPr>
              <a:lstStyle/>
              <a:p>
                <a:pPr defTabSz="321457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844" kern="0" dirty="0">
                  <a:solidFill>
                    <a:sysClr val="windowText" lastClr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"/>
                </a:endParaRPr>
              </a:p>
            </p:txBody>
          </p:sp>
          <p:sp>
            <p:nvSpPr>
              <p:cNvPr id="32" name="Shape 3271"/>
              <p:cNvSpPr/>
              <p:nvPr/>
            </p:nvSpPr>
            <p:spPr>
              <a:xfrm>
                <a:off x="-1" y="3403600"/>
                <a:ext cx="3733801" cy="0"/>
              </a:xfrm>
              <a:prstGeom prst="line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bevel/>
                <a:tailEnd type="triangle" w="med" len="med"/>
              </a:ln>
              <a:effectLst/>
            </p:spPr>
            <p:txBody>
              <a:bodyPr wrap="square" lIns="32146" tIns="32146" rIns="32146" bIns="32146" numCol="1" anchor="t">
                <a:noAutofit/>
              </a:bodyPr>
              <a:lstStyle/>
              <a:p>
                <a:pPr defTabSz="321457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844" kern="0" dirty="0">
                  <a:solidFill>
                    <a:sysClr val="windowText" lastClr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"/>
                </a:endParaRPr>
              </a:p>
            </p:txBody>
          </p:sp>
        </p:grpSp>
        <p:sp>
          <p:nvSpPr>
            <p:cNvPr id="19" name="Shape 3273"/>
            <p:cNvSpPr/>
            <p:nvPr/>
          </p:nvSpPr>
          <p:spPr>
            <a:xfrm>
              <a:off x="1075266" y="2032000"/>
              <a:ext cx="118534" cy="1337733"/>
            </a:xfrm>
            <a:prstGeom prst="rect">
              <a:avLst/>
            </a:prstGeom>
            <a:solidFill>
              <a:srgbClr val="7F0404"/>
            </a:solidFill>
            <a:ln w="15875" cap="flat">
              <a:solidFill>
                <a:srgbClr val="7F0404"/>
              </a:solidFill>
              <a:prstDash val="solid"/>
              <a:bevel/>
            </a:ln>
            <a:effectLst/>
          </p:spPr>
          <p:txBody>
            <a:bodyPr wrap="square" lIns="32146" tIns="32146" rIns="32146" bIns="32146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 sz="1266" kern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" name="Shape 3274"/>
            <p:cNvSpPr/>
            <p:nvPr/>
          </p:nvSpPr>
          <p:spPr>
            <a:xfrm>
              <a:off x="651932" y="2861734"/>
              <a:ext cx="118535" cy="524933"/>
            </a:xfrm>
            <a:prstGeom prst="rect">
              <a:avLst/>
            </a:prstGeom>
            <a:solidFill>
              <a:srgbClr val="7F0404"/>
            </a:solidFill>
            <a:ln w="15875" cap="flat">
              <a:solidFill>
                <a:srgbClr val="7F0404"/>
              </a:solidFill>
              <a:prstDash val="solid"/>
              <a:bevel/>
            </a:ln>
            <a:effectLst/>
          </p:spPr>
          <p:txBody>
            <a:bodyPr wrap="square" lIns="32146" tIns="32146" rIns="32146" bIns="32146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 sz="1266" kern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" name="Shape 3275"/>
            <p:cNvSpPr/>
            <p:nvPr/>
          </p:nvSpPr>
          <p:spPr>
            <a:xfrm>
              <a:off x="1295399" y="2032000"/>
              <a:ext cx="118534" cy="1337733"/>
            </a:xfrm>
            <a:prstGeom prst="rect">
              <a:avLst/>
            </a:prstGeom>
            <a:solidFill>
              <a:srgbClr val="7F0404"/>
            </a:solidFill>
            <a:ln w="15875" cap="flat">
              <a:solidFill>
                <a:srgbClr val="7F0404"/>
              </a:solidFill>
              <a:prstDash val="solid"/>
              <a:bevel/>
            </a:ln>
            <a:effectLst/>
          </p:spPr>
          <p:txBody>
            <a:bodyPr wrap="square" lIns="32146" tIns="32146" rIns="32146" bIns="32146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 sz="1266" kern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" name="Shape 3276"/>
            <p:cNvSpPr/>
            <p:nvPr/>
          </p:nvSpPr>
          <p:spPr>
            <a:xfrm>
              <a:off x="1496029" y="1811868"/>
              <a:ext cx="138039" cy="1557867"/>
            </a:xfrm>
            <a:prstGeom prst="rect">
              <a:avLst/>
            </a:prstGeom>
            <a:solidFill>
              <a:srgbClr val="7F0404"/>
            </a:solidFill>
            <a:ln w="15875" cap="flat">
              <a:solidFill>
                <a:srgbClr val="7F0404"/>
              </a:solidFill>
              <a:prstDash val="solid"/>
              <a:bevel/>
            </a:ln>
            <a:effectLst/>
          </p:spPr>
          <p:txBody>
            <a:bodyPr wrap="square" lIns="32146" tIns="32146" rIns="32146" bIns="32146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 sz="1266" kern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" name="Shape 3277"/>
            <p:cNvSpPr/>
            <p:nvPr/>
          </p:nvSpPr>
          <p:spPr>
            <a:xfrm>
              <a:off x="1718732" y="1456268"/>
              <a:ext cx="135468" cy="1913467"/>
            </a:xfrm>
            <a:prstGeom prst="rect">
              <a:avLst/>
            </a:prstGeom>
            <a:solidFill>
              <a:srgbClr val="7F0404"/>
            </a:solidFill>
            <a:ln w="15875" cap="flat">
              <a:solidFill>
                <a:srgbClr val="7F0404"/>
              </a:solidFill>
              <a:prstDash val="solid"/>
              <a:bevel/>
            </a:ln>
            <a:effectLst/>
          </p:spPr>
          <p:txBody>
            <a:bodyPr wrap="square" lIns="32146" tIns="32146" rIns="32146" bIns="32146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 sz="1266" kern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" name="Shape 3278"/>
            <p:cNvSpPr/>
            <p:nvPr/>
          </p:nvSpPr>
          <p:spPr>
            <a:xfrm>
              <a:off x="1955799" y="2658534"/>
              <a:ext cx="118534" cy="728133"/>
            </a:xfrm>
            <a:prstGeom prst="rect">
              <a:avLst/>
            </a:prstGeom>
            <a:solidFill>
              <a:srgbClr val="7F0404"/>
            </a:solidFill>
            <a:ln w="15875" cap="flat">
              <a:solidFill>
                <a:srgbClr val="7F0404"/>
              </a:solidFill>
              <a:prstDash val="solid"/>
              <a:bevel/>
            </a:ln>
            <a:effectLst/>
          </p:spPr>
          <p:txBody>
            <a:bodyPr wrap="square" lIns="32146" tIns="32146" rIns="32146" bIns="32146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 sz="1266" kern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" name="Shape 3279"/>
            <p:cNvSpPr/>
            <p:nvPr/>
          </p:nvSpPr>
          <p:spPr>
            <a:xfrm>
              <a:off x="2175932" y="1879600"/>
              <a:ext cx="118535" cy="1507068"/>
            </a:xfrm>
            <a:prstGeom prst="rect">
              <a:avLst/>
            </a:prstGeom>
            <a:solidFill>
              <a:srgbClr val="7F0404"/>
            </a:solidFill>
            <a:ln w="15875" cap="flat">
              <a:solidFill>
                <a:srgbClr val="7F0404"/>
              </a:solidFill>
              <a:prstDash val="solid"/>
              <a:bevel/>
            </a:ln>
            <a:effectLst/>
          </p:spPr>
          <p:txBody>
            <a:bodyPr wrap="square" lIns="32146" tIns="32146" rIns="32146" bIns="32146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 sz="1266" kern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" name="Shape 3280"/>
            <p:cNvSpPr/>
            <p:nvPr/>
          </p:nvSpPr>
          <p:spPr>
            <a:xfrm>
              <a:off x="2412999" y="2472265"/>
              <a:ext cx="118535" cy="897468"/>
            </a:xfrm>
            <a:prstGeom prst="rect">
              <a:avLst/>
            </a:prstGeom>
            <a:solidFill>
              <a:srgbClr val="7F0404"/>
            </a:solidFill>
            <a:ln w="15875" cap="flat">
              <a:solidFill>
                <a:srgbClr val="7F0404"/>
              </a:solidFill>
              <a:prstDash val="solid"/>
              <a:bevel/>
            </a:ln>
            <a:effectLst/>
          </p:spPr>
          <p:txBody>
            <a:bodyPr wrap="square" lIns="32146" tIns="32146" rIns="32146" bIns="32146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 sz="1266" kern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7" name="Shape 3281"/>
            <p:cNvSpPr/>
            <p:nvPr/>
          </p:nvSpPr>
          <p:spPr>
            <a:xfrm>
              <a:off x="3395132" y="2489200"/>
              <a:ext cx="118535" cy="897468"/>
            </a:xfrm>
            <a:prstGeom prst="rect">
              <a:avLst/>
            </a:prstGeom>
            <a:solidFill>
              <a:srgbClr val="7F0404"/>
            </a:solidFill>
            <a:ln w="15875" cap="flat">
              <a:solidFill>
                <a:srgbClr val="7F0404"/>
              </a:solidFill>
              <a:prstDash val="solid"/>
              <a:bevel/>
            </a:ln>
            <a:effectLst/>
          </p:spPr>
          <p:txBody>
            <a:bodyPr wrap="square" lIns="32146" tIns="32146" rIns="32146" bIns="32146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 sz="1266" kern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" name="Shape 3282"/>
            <p:cNvSpPr/>
            <p:nvPr/>
          </p:nvSpPr>
          <p:spPr>
            <a:xfrm>
              <a:off x="2881843" y="1007260"/>
              <a:ext cx="1473201" cy="12005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2146" tIns="32146" rIns="32146" bIns="32146" numCol="1" anchor="t">
              <a:spAutoFit/>
            </a:bodyPr>
            <a:lstStyle>
              <a:lvl1pPr algn="l" defTabSz="914400">
                <a:defRPr sz="1800" i="1"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>
                <a:defRPr i="0"/>
              </a:pPr>
              <a:r>
                <a:rPr sz="1266" kern="0" dirty="0">
                  <a:solidFill>
                    <a:sysClr val="windowText" lastClr="000000"/>
                  </a:solidFill>
                </a:rPr>
                <a:t>More than k standard deviations from μ</a:t>
              </a:r>
            </a:p>
          </p:txBody>
        </p:sp>
        <p:sp>
          <p:nvSpPr>
            <p:cNvPr id="30" name="Shape 3284"/>
            <p:cNvSpPr/>
            <p:nvPr/>
          </p:nvSpPr>
          <p:spPr>
            <a:xfrm>
              <a:off x="1517924" y="257682"/>
              <a:ext cx="824155" cy="3693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2146" tIns="32146" rIns="32146" bIns="32146" numCol="1" anchor="t">
              <a:spAutoFit/>
            </a:bodyPr>
            <a:lstStyle>
              <a:lvl1pPr algn="l" defTabSz="914400">
                <a:defRPr sz="1800"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sz="1266" kern="0">
                  <a:solidFill>
                    <a:sysClr val="windowText" lastClr="000000"/>
                  </a:solidFill>
                </a:rPr>
                <a:t>Mean μ</a:t>
              </a:r>
            </a:p>
          </p:txBody>
        </p:sp>
      </p:grpSp>
      <p:sp>
        <p:nvSpPr>
          <p:cNvPr id="33" name="Shape 3283"/>
          <p:cNvSpPr/>
          <p:nvPr/>
        </p:nvSpPr>
        <p:spPr>
          <a:xfrm flipH="1">
            <a:off x="2158976" y="2617330"/>
            <a:ext cx="1" cy="179054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dash"/>
            <a:bevel/>
          </a:ln>
          <a:effectLst/>
        </p:spPr>
        <p:txBody>
          <a:bodyPr wrap="square" lIns="32146" tIns="32146" rIns="32146" bIns="32146" numCol="1" anchor="t">
            <a:noAutofit/>
          </a:bodyPr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kern="0" dirty="0">
              <a:solidFill>
                <a:sysClr val="windowText" lastClr="000000"/>
              </a:solidFill>
              <a:latin typeface="Helvetica Neue Light" charset="0"/>
              <a:ea typeface="Helvetica Neue Light" charset="0"/>
              <a:cs typeface="Helvetica Neue Light" charset="0"/>
              <a:sym typeface="Helvetica"/>
            </a:endParaRPr>
          </a:p>
        </p:txBody>
      </p:sp>
      <p:pic>
        <p:nvPicPr>
          <p:cNvPr id="34" name="pasted-image.pdf"/>
          <p:cNvPicPr/>
          <p:nvPr/>
        </p:nvPicPr>
        <p:blipFill>
          <a:blip r:embed="rId4">
            <a:extLst/>
          </a:blip>
          <a:srcRect t="7919"/>
          <a:stretch>
            <a:fillRect/>
          </a:stretch>
        </p:blipFill>
        <p:spPr>
          <a:xfrm>
            <a:off x="2496327" y="4473776"/>
            <a:ext cx="3279030" cy="202221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735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Default </a:t>
            </a:r>
            <a:r>
              <a:rPr lang="en-US" sz="5400" dirty="0" smtClean="0"/>
              <a:t>Classification</a:t>
            </a:r>
            <a:endParaRPr lang="en-US" sz="5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533400" y="1295400"/>
                <a:ext cx="9144000" cy="4230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Distance of a point from center of the distribution:</a:t>
                </a:r>
                <a:br>
                  <a:rPr lang="en-US" sz="2400" b="1" dirty="0" smtClean="0"/>
                </a:br>
                <a:endParaRPr lang="en-US" sz="2400" b="1" dirty="0"/>
              </a:p>
              <a:p>
                <a:r>
                  <a:rPr lang="en-US" sz="2400" b="1" dirty="0"/>
                  <a:t>Center = </a:t>
                </a:r>
                <a:r>
                  <a:rPr lang="en-US" sz="2400" b="1" dirty="0" smtClean="0"/>
                  <a:t>Median</a:t>
                </a:r>
              </a:p>
              <a:p>
                <a:r>
                  <a:rPr lang="en-US" sz="2400" b="1" dirty="0" smtClean="0"/>
                  <a:t>Unit distance = Mean Absolute Deviation (MAD)</a:t>
                </a:r>
              </a:p>
              <a:p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sz="240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400" dirty="0" smtClean="0">
                    <a:ea typeface="Arial" charset="0"/>
                    <a:cs typeface="Arial" charset="0"/>
                  </a:rPr>
                  <a:t>Score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400" i="1">
                            <a:latin typeface="Arial" charset="0"/>
                            <a:ea typeface="Arial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Arial" charset="0"/>
                            <a:ea typeface="Arial" charset="0"/>
                            <a:cs typeface="Arial" charset="0"/>
                          </a:rPr>
                          <m:t>𝑝𝑜𝑖𝑛𝑡</m:t>
                        </m:r>
                        <m:r>
                          <a:rPr lang="en-US" sz="2400" i="1">
                            <a:latin typeface="Arial" charset="0"/>
                            <a:ea typeface="Arial" charset="0"/>
                            <a:cs typeface="Arial" charset="0"/>
                          </a:rPr>
                          <m:t> −</m:t>
                        </m:r>
                        <m:r>
                          <a:rPr lang="en-US" sz="2400" i="1">
                            <a:latin typeface="Arial" charset="0"/>
                            <a:ea typeface="Arial" charset="0"/>
                            <a:cs typeface="Arial" charset="0"/>
                          </a:rPr>
                          <m:t>𝐶𝑒𝑛𝑡𝑒𝑟</m:t>
                        </m:r>
                      </m:num>
                      <m:den>
                        <m:r>
                          <a:rPr lang="en-US" sz="2400" i="1">
                            <a:latin typeface="Arial" charset="0"/>
                            <a:ea typeface="Arial" charset="0"/>
                            <a:cs typeface="Arial" charset="0"/>
                          </a:rPr>
                          <m:t>𝑢𝑛𝑖𝑡</m:t>
                        </m:r>
                        <m:r>
                          <a:rPr lang="en-US" sz="2400" i="1">
                            <a:latin typeface="Arial" charset="0"/>
                            <a:ea typeface="Arial" charset="0"/>
                            <a:cs typeface="Arial" charset="0"/>
                          </a:rPr>
                          <m:t> </m:t>
                        </m:r>
                        <m:r>
                          <a:rPr lang="en-US" sz="2400" i="1">
                            <a:latin typeface="Arial" charset="0"/>
                            <a:ea typeface="Arial" charset="0"/>
                            <a:cs typeface="Arial" charset="0"/>
                          </a:rPr>
                          <m:t>𝑑𝑖𝑠𝑡𝑎𝑛𝑐𝑒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 = </a:t>
                </a:r>
                <a:r>
                  <a:rPr lang="mr-IN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400" i="1">
                            <a:latin typeface="Arial" charset="0"/>
                            <a:ea typeface="Arial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Arial" charset="0"/>
                            <a:ea typeface="Arial" charset="0"/>
                            <a:cs typeface="Arial" charset="0"/>
                          </a:rPr>
                          <m:t>𝑝𝑜𝑖𝑛𝑡</m:t>
                        </m:r>
                        <m:r>
                          <a:rPr lang="en-US" sz="2400" i="1">
                            <a:latin typeface="Arial" charset="0"/>
                            <a:ea typeface="Arial" charset="0"/>
                            <a:cs typeface="Arial" charset="0"/>
                          </a:rPr>
                          <m:t> −</m:t>
                        </m:r>
                        <m:r>
                          <a:rPr lang="en-US" sz="2400" b="0" i="1" smtClean="0">
                            <a:latin typeface="Arial" charset="0"/>
                            <a:ea typeface="Arial" charset="0"/>
                            <a:cs typeface="Arial" charset="0"/>
                          </a:rPr>
                          <m:t>𝑚𝑒𝑑𝑖𝑎𝑛</m:t>
                        </m:r>
                      </m:num>
                      <m:den>
                        <m:r>
                          <a:rPr lang="en-US" sz="2400" b="0" i="1" smtClean="0">
                            <a:latin typeface="Arial" charset="0"/>
                            <a:ea typeface="Arial" charset="0"/>
                            <a:cs typeface="Arial" charset="0"/>
                          </a:rPr>
                          <m:t>𝑀𝐴𝐷</m:t>
                        </m:r>
                      </m:den>
                    </m:f>
                  </m:oMath>
                </a14:m>
                <a:endParaRPr lang="en-US" sz="240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endParaRPr lang="en-US" sz="240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For multivariate: Minimum Covariance Determinant (MCD)</a:t>
                </a:r>
              </a:p>
              <a:p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Identifies most extreme points based on percentile based cutoff</a:t>
                </a: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95400"/>
                <a:ext cx="9144000" cy="4230453"/>
              </a:xfrm>
              <a:prstGeom prst="rect">
                <a:avLst/>
              </a:prstGeom>
              <a:blipFill rotWithShape="0">
                <a:blip r:embed="rId3"/>
                <a:stretch>
                  <a:fillRect l="-1067" t="-1154" b="-2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6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Classification: Streaming Execution</a:t>
            </a:r>
            <a:endParaRPr lang="en-US" sz="5400" dirty="0"/>
          </a:p>
        </p:txBody>
      </p:sp>
      <p:sp>
        <p:nvSpPr>
          <p:cNvPr id="29" name="TextBox 28"/>
          <p:cNvSpPr txBox="1"/>
          <p:nvPr/>
        </p:nvSpPr>
        <p:spPr>
          <a:xfrm>
            <a:off x="430698" y="1649290"/>
            <a:ext cx="484242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Idea: Maintain Sample of data</a:t>
            </a:r>
          </a:p>
          <a:p>
            <a:endParaRPr lang="en-US" sz="2000"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Traditional approach: </a:t>
            </a:r>
          </a:p>
          <a:p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Reservoir Sampling: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Choosing k samples from 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 very large stream</a:t>
            </a: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Adaption of Reservoir Sampling:</a:t>
            </a: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 Adaptive 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Damped </a:t>
            </a: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Reservoir (ADR)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odel retraining is done using ADR on input stream.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Outliers  are maintained in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ADR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, which is used to periodically compute the score quantile.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63"/>
          <a:stretch/>
        </p:blipFill>
        <p:spPr>
          <a:xfrm>
            <a:off x="5273124" y="1461032"/>
            <a:ext cx="67056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1976215"/>
            <a:ext cx="5766261" cy="257877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7F0404"/>
                </a:solidFill>
              </a:rPr>
              <a:t>Explain </a:t>
            </a:r>
            <a:r>
              <a:rPr lang="en-US" sz="3200" dirty="0" smtClean="0"/>
              <a:t>classification results </a:t>
            </a:r>
            <a:r>
              <a:rPr lang="en-US" sz="3200" dirty="0" smtClean="0"/>
              <a:t>that describes attributes common to outliers but relatively uncommon to inliers.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on data attributes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Explanation</a:t>
            </a:r>
            <a:endParaRPr lang="en-US" sz="5400" dirty="0"/>
          </a:p>
        </p:txBody>
      </p:sp>
      <p:sp>
        <p:nvSpPr>
          <p:cNvPr id="29" name="Shape 3486"/>
          <p:cNvSpPr/>
          <p:nvPr/>
        </p:nvSpPr>
        <p:spPr>
          <a:xfrm>
            <a:off x="357188" y="2498730"/>
            <a:ext cx="3271838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1" indent="128012" algn="l" defTabSz="914400">
              <a:defRPr sz="1800"/>
            </a:pPr>
            <a:r>
              <a:rPr lang="en-US" sz="2400" dirty="0" smtClean="0">
                <a:solidFill>
                  <a:srgbClr val="7F0404"/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Errors</a:t>
            </a:r>
            <a:endParaRPr lang="en-US" sz="2400" dirty="0">
              <a:solidFill>
                <a:srgbClr val="7F0404"/>
              </a:solidFill>
              <a:latin typeface="Helvetica Neue Light" charset="0"/>
              <a:ea typeface="Helvetica Neue Light" charset="0"/>
              <a:cs typeface="Helvetica Neue Light" charset="0"/>
              <a:sym typeface="Trebuchet MS"/>
            </a:endParaRPr>
          </a:p>
          <a:p>
            <a:pPr lvl="1" indent="128012" algn="l" defTabSz="914400">
              <a:defRPr sz="1800"/>
            </a:pPr>
            <a:r>
              <a:rPr sz="2400" dirty="0" smtClean="0">
                <a:solidFill>
                  <a:srgbClr val="7F0404"/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{iPhone</a:t>
            </a:r>
            <a:r>
              <a:rPr lang="en-US" sz="2400" dirty="0" smtClean="0">
                <a:solidFill>
                  <a:srgbClr val="7F0404"/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7</a:t>
            </a:r>
            <a:r>
              <a:rPr sz="2400" dirty="0" smtClean="0">
                <a:solidFill>
                  <a:srgbClr val="7F0404"/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, </a:t>
            </a:r>
            <a:r>
              <a:rPr sz="2400" dirty="0">
                <a:solidFill>
                  <a:srgbClr val="7F0404"/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Canada</a:t>
            </a:r>
            <a:r>
              <a:rPr sz="2400" dirty="0" smtClean="0">
                <a:solidFill>
                  <a:srgbClr val="7F0404"/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}</a:t>
            </a:r>
            <a:endParaRPr lang="en-US" sz="2400" dirty="0" smtClean="0">
              <a:solidFill>
                <a:srgbClr val="7F0404"/>
              </a:solidFill>
              <a:latin typeface="Helvetica Neue Light" charset="0"/>
              <a:ea typeface="Helvetica Neue Light" charset="0"/>
              <a:cs typeface="Helvetica Neue Light" charset="0"/>
              <a:sym typeface="Trebuchet MS"/>
            </a:endParaRPr>
          </a:p>
          <a:p>
            <a:pPr lvl="1" indent="128012" algn="l" defTabSz="914400">
              <a:defRPr sz="1800"/>
            </a:pPr>
            <a:r>
              <a:rPr sz="2400" dirty="0" smtClean="0">
                <a:solidFill>
                  <a:srgbClr val="7F0404"/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{iPhone</a:t>
            </a:r>
            <a:r>
              <a:rPr lang="en-US" sz="2400" dirty="0" smtClean="0">
                <a:solidFill>
                  <a:srgbClr val="7F0404"/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7</a:t>
            </a:r>
            <a:r>
              <a:rPr sz="2400" dirty="0" smtClean="0">
                <a:solidFill>
                  <a:srgbClr val="7F0404"/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, </a:t>
            </a:r>
            <a:r>
              <a:rPr sz="2400" dirty="0">
                <a:solidFill>
                  <a:srgbClr val="7F0404"/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USA</a:t>
            </a:r>
            <a:r>
              <a:rPr sz="2400" dirty="0" smtClean="0">
                <a:solidFill>
                  <a:srgbClr val="7F0404"/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}</a:t>
            </a:r>
            <a:endParaRPr lang="en-US" sz="2400" dirty="0" smtClean="0">
              <a:solidFill>
                <a:srgbClr val="7F0404"/>
              </a:solidFill>
              <a:latin typeface="Helvetica Neue Light" charset="0"/>
              <a:ea typeface="Helvetica Neue Light" charset="0"/>
              <a:cs typeface="Helvetica Neue Light" charset="0"/>
              <a:sym typeface="Trebuchet MS"/>
            </a:endParaRPr>
          </a:p>
          <a:p>
            <a:pPr lvl="1" indent="128012" algn="l" defTabSz="914400">
              <a:defRPr sz="1800"/>
            </a:pPr>
            <a:r>
              <a:rPr sz="2400" dirty="0" smtClean="0">
                <a:solidFill>
                  <a:srgbClr val="7F0404"/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{iPhone</a:t>
            </a:r>
            <a:r>
              <a:rPr lang="en-US" sz="2400" dirty="0" smtClean="0">
                <a:solidFill>
                  <a:srgbClr val="7F0404"/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8</a:t>
            </a:r>
            <a:r>
              <a:rPr sz="2400" dirty="0" smtClean="0">
                <a:solidFill>
                  <a:srgbClr val="7F0404"/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, </a:t>
            </a:r>
            <a:r>
              <a:rPr sz="2400" dirty="0">
                <a:solidFill>
                  <a:srgbClr val="7F0404"/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Canada</a:t>
            </a:r>
            <a:r>
              <a:rPr sz="2400" dirty="0" smtClean="0">
                <a:solidFill>
                  <a:srgbClr val="7F0404"/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}</a:t>
            </a:r>
            <a:endParaRPr lang="en-US" sz="2400" dirty="0" smtClean="0">
              <a:solidFill>
                <a:srgbClr val="7F0404"/>
              </a:solidFill>
              <a:latin typeface="Helvetica Neue Light" charset="0"/>
              <a:ea typeface="Helvetica Neue Light" charset="0"/>
              <a:cs typeface="Helvetica Neue Light" charset="0"/>
              <a:sym typeface="Trebuchet MS"/>
            </a:endParaRPr>
          </a:p>
          <a:p>
            <a:pPr lvl="1" indent="128012" algn="l" defTabSz="914400">
              <a:defRPr sz="1800"/>
            </a:pPr>
            <a:r>
              <a:rPr sz="2400" dirty="0" smtClean="0">
                <a:solidFill>
                  <a:srgbClr val="7F0404"/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{iPhone</a:t>
            </a:r>
            <a:r>
              <a:rPr lang="en-US" sz="2400" dirty="0" smtClean="0">
                <a:solidFill>
                  <a:srgbClr val="7F0404"/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7</a:t>
            </a:r>
            <a:r>
              <a:rPr sz="2400" dirty="0" smtClean="0">
                <a:solidFill>
                  <a:srgbClr val="7F0404"/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, </a:t>
            </a:r>
            <a:r>
              <a:rPr sz="2400" dirty="0">
                <a:solidFill>
                  <a:srgbClr val="7F0404"/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USA</a:t>
            </a:r>
            <a:r>
              <a:rPr sz="2400" dirty="0" smtClean="0">
                <a:solidFill>
                  <a:srgbClr val="7F0404"/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}</a:t>
            </a:r>
            <a:endParaRPr lang="en-US" sz="2400" dirty="0" smtClean="0">
              <a:solidFill>
                <a:srgbClr val="7F0404"/>
              </a:solidFill>
              <a:latin typeface="Helvetica Neue Light" charset="0"/>
              <a:ea typeface="Helvetica Neue Light" charset="0"/>
              <a:cs typeface="Helvetica Neue Light" charset="0"/>
              <a:sym typeface="Trebuchet MS"/>
            </a:endParaRPr>
          </a:p>
          <a:p>
            <a:pPr lvl="1" indent="128012" algn="l" defTabSz="914400">
              <a:defRPr sz="1800"/>
            </a:pPr>
            <a:r>
              <a:rPr sz="2400" dirty="0" smtClean="0">
                <a:solidFill>
                  <a:srgbClr val="7F0404"/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{iPhone</a:t>
            </a:r>
            <a:r>
              <a:rPr lang="en-US" sz="2400" dirty="0" smtClean="0">
                <a:solidFill>
                  <a:srgbClr val="7F0404"/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8</a:t>
            </a:r>
            <a:r>
              <a:rPr sz="2400" dirty="0" smtClean="0">
                <a:solidFill>
                  <a:srgbClr val="7F0404"/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, </a:t>
            </a:r>
            <a:r>
              <a:rPr sz="2400" dirty="0">
                <a:solidFill>
                  <a:srgbClr val="7F0404"/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Canada}</a:t>
            </a:r>
          </a:p>
        </p:txBody>
      </p:sp>
      <p:sp>
        <p:nvSpPr>
          <p:cNvPr id="35" name="Shape 3487"/>
          <p:cNvSpPr/>
          <p:nvPr/>
        </p:nvSpPr>
        <p:spPr>
          <a:xfrm>
            <a:off x="3195519" y="2498730"/>
            <a:ext cx="2743200" cy="341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1" indent="128012" algn="l" defTabSz="914400">
              <a:defRPr sz="1800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Non-Errors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  <a:sym typeface="Trebuchet MS"/>
            </a:endParaRPr>
          </a:p>
          <a:p>
            <a:pPr lvl="1" indent="128012" algn="l" defTabSz="914400">
              <a:defRPr sz="1800"/>
            </a:pPr>
            <a:r>
              <a:rPr sz="2400" dirty="0" smtClean="0">
                <a:solidFill>
                  <a:schemeClr val="accent6">
                    <a:lumMod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{iPhone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8</a:t>
            </a:r>
            <a:r>
              <a:rPr sz="2400" dirty="0" smtClean="0">
                <a:solidFill>
                  <a:schemeClr val="accent6">
                    <a:lumMod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,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USA</a:t>
            </a:r>
            <a:r>
              <a:rPr sz="2400" dirty="0" smtClean="0">
                <a:solidFill>
                  <a:schemeClr val="accent6">
                    <a:lumMod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}</a:t>
            </a:r>
            <a:endParaRPr lang="en-US" sz="2400" dirty="0" smtClean="0">
              <a:solidFill>
                <a:schemeClr val="accent6">
                  <a:lumMod val="5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  <a:sym typeface="Trebuchet MS"/>
            </a:endParaRPr>
          </a:p>
          <a:p>
            <a:pPr lvl="1" indent="128012" algn="l" defTabSz="914400">
              <a:defRPr sz="1800"/>
            </a:pPr>
            <a:r>
              <a:rPr sz="2400" dirty="0" smtClean="0">
                <a:solidFill>
                  <a:schemeClr val="accent6">
                    <a:lumMod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{iPhone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7</a:t>
            </a:r>
            <a:r>
              <a:rPr sz="2400" dirty="0" smtClean="0">
                <a:solidFill>
                  <a:schemeClr val="accent6">
                    <a:lumMod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,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USA</a:t>
            </a:r>
            <a:r>
              <a:rPr sz="2400" dirty="0" smtClean="0">
                <a:solidFill>
                  <a:schemeClr val="accent6">
                    <a:lumMod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}</a:t>
            </a:r>
            <a:endParaRPr lang="en-US" sz="2400" dirty="0" smtClean="0">
              <a:solidFill>
                <a:schemeClr val="accent6">
                  <a:lumMod val="5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  <a:sym typeface="Trebuchet MS"/>
            </a:endParaRPr>
          </a:p>
          <a:p>
            <a:pPr lvl="1" indent="128012" algn="l" defTabSz="914400">
              <a:defRPr sz="1800"/>
            </a:pPr>
            <a:r>
              <a:rPr sz="2400" dirty="0" smtClean="0">
                <a:solidFill>
                  <a:schemeClr val="accent6">
                    <a:lumMod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{iPhone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X</a:t>
            </a:r>
            <a:r>
              <a:rPr sz="2400" dirty="0" smtClean="0">
                <a:solidFill>
                  <a:schemeClr val="accent6">
                    <a:lumMod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,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USA</a:t>
            </a:r>
            <a:r>
              <a:rPr sz="2400" dirty="0" smtClean="0">
                <a:solidFill>
                  <a:schemeClr val="accent6">
                    <a:lumMod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}</a:t>
            </a:r>
            <a:endParaRPr lang="en-US" sz="2400" dirty="0" smtClean="0">
              <a:solidFill>
                <a:schemeClr val="accent6">
                  <a:lumMod val="5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  <a:sym typeface="Trebuchet MS"/>
            </a:endParaRPr>
          </a:p>
          <a:p>
            <a:pPr lvl="1" indent="128012" algn="l" defTabSz="914400">
              <a:defRPr sz="1800"/>
            </a:pPr>
            <a:r>
              <a:rPr sz="2400" dirty="0" smtClean="0">
                <a:solidFill>
                  <a:schemeClr val="accent6">
                    <a:lumMod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{iPhone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7</a:t>
            </a:r>
            <a:r>
              <a:rPr sz="2400" dirty="0" smtClean="0">
                <a:solidFill>
                  <a:schemeClr val="accent6">
                    <a:lumMod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,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USA</a:t>
            </a:r>
            <a:r>
              <a:rPr sz="2400" dirty="0" smtClean="0">
                <a:solidFill>
                  <a:schemeClr val="accent6">
                    <a:lumMod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}</a:t>
            </a:r>
            <a:endParaRPr lang="en-US" sz="2400" dirty="0" smtClean="0">
              <a:solidFill>
                <a:schemeClr val="accent6">
                  <a:lumMod val="5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  <a:sym typeface="Trebuchet MS"/>
            </a:endParaRPr>
          </a:p>
          <a:p>
            <a:pPr lvl="1" indent="128012" algn="l" defTabSz="914400">
              <a:defRPr sz="1800"/>
            </a:pPr>
            <a:r>
              <a:rPr sz="2400" dirty="0" smtClean="0">
                <a:solidFill>
                  <a:schemeClr val="accent6">
                    <a:lumMod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{iPhone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7</a:t>
            </a:r>
            <a:r>
              <a:rPr sz="2400" dirty="0" smtClean="0">
                <a:solidFill>
                  <a:schemeClr val="accent6">
                    <a:lumMod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,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USA</a:t>
            </a:r>
            <a:r>
              <a:rPr sz="2400" dirty="0" smtClean="0">
                <a:solidFill>
                  <a:schemeClr val="accent6">
                    <a:lumMod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}</a:t>
            </a:r>
            <a:endParaRPr lang="en-US" sz="2400" dirty="0" smtClean="0">
              <a:solidFill>
                <a:schemeClr val="accent6">
                  <a:lumMod val="5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  <a:sym typeface="Trebuchet MS"/>
            </a:endParaRPr>
          </a:p>
          <a:p>
            <a:pPr lvl="1" indent="128012" algn="l" defTabSz="914400">
              <a:defRPr sz="1800"/>
            </a:pPr>
            <a:r>
              <a:rPr sz="2400" dirty="0" smtClean="0">
                <a:solidFill>
                  <a:schemeClr val="accent6">
                    <a:lumMod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{iPhone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8</a:t>
            </a:r>
            <a:r>
              <a:rPr sz="2400" dirty="0" smtClean="0">
                <a:solidFill>
                  <a:schemeClr val="accent6">
                    <a:lumMod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,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USA</a:t>
            </a:r>
            <a:r>
              <a:rPr sz="2400" dirty="0" smtClean="0">
                <a:solidFill>
                  <a:schemeClr val="accent6">
                    <a:lumMod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}</a:t>
            </a:r>
            <a:endParaRPr lang="en-US" sz="2400" dirty="0" smtClean="0">
              <a:solidFill>
                <a:schemeClr val="accent6">
                  <a:lumMod val="5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  <a:sym typeface="Trebuchet MS"/>
            </a:endParaRPr>
          </a:p>
          <a:p>
            <a:pPr lvl="1" indent="128012" algn="l" defTabSz="914400">
              <a:defRPr sz="1800"/>
            </a:pPr>
            <a:r>
              <a:rPr sz="2400" dirty="0" smtClean="0">
                <a:solidFill>
                  <a:schemeClr val="accent6">
                    <a:lumMod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{iPhone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7</a:t>
            </a:r>
            <a:r>
              <a:rPr sz="2400" dirty="0" smtClean="0">
                <a:solidFill>
                  <a:schemeClr val="accent6">
                    <a:lumMod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,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USA</a:t>
            </a:r>
            <a:r>
              <a:rPr sz="2400" dirty="0" smtClean="0">
                <a:solidFill>
                  <a:schemeClr val="accent6">
                    <a:lumMod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}</a:t>
            </a:r>
            <a:endParaRPr lang="en-US" sz="2400" dirty="0" smtClean="0">
              <a:solidFill>
                <a:schemeClr val="accent6">
                  <a:lumMod val="5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  <a:sym typeface="Trebuchet MS"/>
            </a:endParaRPr>
          </a:p>
          <a:p>
            <a:pPr lvl="1" indent="128012" algn="l" defTabSz="914400">
              <a:defRPr sz="1800"/>
            </a:pPr>
            <a:r>
              <a:rPr sz="2400" dirty="0" smtClean="0">
                <a:solidFill>
                  <a:schemeClr val="accent6">
                    <a:lumMod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{iPhone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7</a:t>
            </a:r>
            <a:r>
              <a:rPr sz="2400" dirty="0" smtClean="0">
                <a:solidFill>
                  <a:schemeClr val="accent6">
                    <a:lumMod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,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Trebuchet MS"/>
              </a:rPr>
              <a:t>USA}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7638" y="4972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Shape 3488"/>
          <p:cNvSpPr/>
          <p:nvPr/>
        </p:nvSpPr>
        <p:spPr>
          <a:xfrm>
            <a:off x="1050226" y="5084053"/>
            <a:ext cx="239407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l" defTabSz="914400">
              <a:defRPr sz="3100" b="1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 b="0"/>
            </a:pPr>
            <a:r>
              <a:rPr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Canada </a:t>
            </a:r>
            <a:r>
              <a:rPr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may have a problem!</a:t>
            </a:r>
          </a:p>
        </p:txBody>
      </p:sp>
    </p:spTree>
    <p:extLst>
      <p:ext uri="{BB962C8B-B14F-4D97-AF65-F5344CB8AC3E}">
        <p14:creationId xmlns:p14="http://schemas.microsoft.com/office/powerpoint/2010/main" val="167617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Explanation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2050220" y="2236788"/>
            <a:ext cx="21419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 sz="1800"/>
            </a:pPr>
            <a:r>
              <a:rPr lang="en-US" sz="2800" dirty="0" smtClean="0">
                <a:latin typeface="Helvetica Neue Light" charset="0"/>
                <a:ea typeface="Helvetica Neue Light" charset="0"/>
                <a:cs typeface="Helvetica Neue Light" charset="0"/>
                <a:sym typeface="Helvetica"/>
              </a:rPr>
              <a:t>Relative Risk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414659" y="3286507"/>
            <a:ext cx="3625981" cy="1782697"/>
            <a:chOff x="1510739" y="3129340"/>
            <a:chExt cx="3625981" cy="1782697"/>
          </a:xfrm>
        </p:grpSpPr>
        <p:grpSp>
          <p:nvGrpSpPr>
            <p:cNvPr id="21" name="Group 1565"/>
            <p:cNvGrpSpPr/>
            <p:nvPr/>
          </p:nvGrpSpPr>
          <p:grpSpPr>
            <a:xfrm>
              <a:off x="1510739" y="3129340"/>
              <a:ext cx="1375336" cy="1782697"/>
              <a:chOff x="0" y="0"/>
              <a:chExt cx="2854379" cy="3805719"/>
            </a:xfrm>
          </p:grpSpPr>
          <p:pic>
            <p:nvPicPr>
              <p:cNvPr id="22" name="pasted-image.png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2854379" cy="285437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3" name="Shape 1564"/>
              <p:cNvSpPr/>
              <p:nvPr/>
            </p:nvSpPr>
            <p:spPr>
              <a:xfrm>
                <a:off x="453877" y="2542960"/>
                <a:ext cx="1946626" cy="1262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 algn="r">
                  <a:defRPr sz="4800" i="1"/>
                </a:lvl1pPr>
              </a:lstStyle>
              <a:p>
                <a:pPr lvl="0" algn="ctr">
                  <a:defRPr sz="1800" i="0"/>
                </a:pPr>
                <a:r>
                  <a:rPr lang="en-US" sz="3375" i="0" dirty="0" smtClean="0">
                    <a:latin typeface="Helvetica Neue Light" charset="0"/>
                  </a:rPr>
                  <a:t>error</a:t>
                </a:r>
                <a:endParaRPr sz="3375" i="0" dirty="0">
                  <a:latin typeface="Helvetica Neue Light" charset="0"/>
                </a:endParaRPr>
              </a:p>
            </p:txBody>
          </p:sp>
        </p:grpSp>
        <p:grpSp>
          <p:nvGrpSpPr>
            <p:cNvPr id="24" name="Group 1568"/>
            <p:cNvGrpSpPr/>
            <p:nvPr/>
          </p:nvGrpSpPr>
          <p:grpSpPr>
            <a:xfrm>
              <a:off x="3333148" y="3129340"/>
              <a:ext cx="1803572" cy="1782697"/>
              <a:chOff x="-442159" y="0"/>
              <a:chExt cx="3800355" cy="3805719"/>
            </a:xfrm>
          </p:grpSpPr>
          <p:pic>
            <p:nvPicPr>
              <p:cNvPr id="25" name="pasted-image.png"/>
              <p:cNvPicPr/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6500" y="0"/>
                <a:ext cx="2903033" cy="285437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6" name="Shape 1567"/>
              <p:cNvSpPr/>
              <p:nvPr/>
            </p:nvSpPr>
            <p:spPr>
              <a:xfrm>
                <a:off x="-442159" y="2542960"/>
                <a:ext cx="3800355" cy="1262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 algn="r">
                  <a:defRPr sz="4800" i="1"/>
                </a:lvl1pPr>
              </a:lstStyle>
              <a:p>
                <a:pPr lvl="0" algn="ctr">
                  <a:defRPr sz="1800" i="0"/>
                </a:pPr>
                <a:r>
                  <a:rPr lang="en-US" sz="3375" i="0" dirty="0">
                    <a:latin typeface="Helvetica Neue Light" charset="0"/>
                  </a:rPr>
                  <a:t>n</a:t>
                </a:r>
                <a:r>
                  <a:rPr lang="en-US" sz="3375" i="0" dirty="0" smtClean="0">
                    <a:latin typeface="Helvetica Neue Light" charset="0"/>
                  </a:rPr>
                  <a:t>on-error</a:t>
                </a:r>
                <a:endParaRPr sz="3375" i="0" dirty="0">
                  <a:latin typeface="Helvetica Neue Light" charset="0"/>
                </a:endParaRPr>
              </a:p>
            </p:txBody>
          </p:sp>
        </p:grpSp>
      </p:grpSp>
      <p:grpSp>
        <p:nvGrpSpPr>
          <p:cNvPr id="30" name="Group 1572"/>
          <p:cNvGrpSpPr/>
          <p:nvPr/>
        </p:nvGrpSpPr>
        <p:grpSpPr>
          <a:xfrm>
            <a:off x="1221787" y="5259319"/>
            <a:ext cx="3975640" cy="1110882"/>
            <a:chOff x="44584" y="808918"/>
            <a:chExt cx="6241292" cy="1579919"/>
          </a:xfrm>
        </p:grpSpPr>
        <p:sp>
          <p:nvSpPr>
            <p:cNvPr id="31" name="Shape 1569"/>
            <p:cNvSpPr/>
            <p:nvPr/>
          </p:nvSpPr>
          <p:spPr>
            <a:xfrm>
              <a:off x="44584" y="808918"/>
              <a:ext cx="6241292" cy="15799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/>
            <a:p>
              <a:pPr lvl="0" algn="l">
                <a:defRPr sz="1800"/>
              </a:pPr>
              <a:r>
                <a:rPr lang="en-US" sz="3375" dirty="0" smtClean="0">
                  <a:solidFill>
                    <a:srgbClr val="7F0404"/>
                  </a:solidFill>
                  <a:latin typeface="Helvetica Neue Light" charset="0"/>
                </a:rPr>
                <a:t>   </a:t>
              </a:r>
              <a:r>
                <a:rPr sz="3375" dirty="0" smtClean="0">
                  <a:solidFill>
                    <a:srgbClr val="7F0404"/>
                  </a:solidFill>
                  <a:latin typeface="Helvetica Neue Light" charset="0"/>
                </a:rPr>
                <a:t>P(</a:t>
              </a:r>
              <a:r>
                <a:rPr lang="en-US" altLang="zh-CN" sz="3375" dirty="0" smtClean="0">
                  <a:solidFill>
                    <a:srgbClr val="7F0404"/>
                  </a:solidFill>
                  <a:latin typeface="Helvetica Neue Light" charset="0"/>
                </a:rPr>
                <a:t>error </a:t>
              </a:r>
              <a:r>
                <a:rPr sz="3375" dirty="0" smtClean="0">
                  <a:solidFill>
                    <a:srgbClr val="7F0404"/>
                  </a:solidFill>
                  <a:latin typeface="Helvetica Neue Light" charset="0"/>
                </a:rPr>
                <a:t>| </a:t>
              </a:r>
              <a:r>
                <a:rPr lang="en-US" altLang="zh-CN" sz="3375" dirty="0" err="1" smtClean="0">
                  <a:solidFill>
                    <a:srgbClr val="7F0404"/>
                  </a:solidFill>
                  <a:latin typeface="Helvetica Neue Light" charset="0"/>
                </a:rPr>
                <a:t>canada</a:t>
              </a:r>
              <a:r>
                <a:rPr sz="3375" dirty="0" smtClean="0">
                  <a:solidFill>
                    <a:srgbClr val="7F0404"/>
                  </a:solidFill>
                  <a:latin typeface="Helvetica Neue Light" charset="0"/>
                </a:rPr>
                <a:t>)</a:t>
              </a:r>
              <a:endParaRPr sz="3375" dirty="0">
                <a:solidFill>
                  <a:srgbClr val="7F0404"/>
                </a:solidFill>
                <a:latin typeface="Helvetica Neue Light" charset="0"/>
              </a:endParaRPr>
            </a:p>
            <a:p>
              <a:pPr lvl="0" algn="l">
                <a:defRPr sz="1800"/>
              </a:pPr>
              <a:r>
                <a:rPr lang="en-US" sz="3375" dirty="0" smtClean="0">
                  <a:solidFill>
                    <a:srgbClr val="7F0404"/>
                  </a:solidFill>
                  <a:latin typeface="Helvetica Neue Light" charset="0"/>
                </a:rPr>
                <a:t> </a:t>
              </a:r>
              <a:r>
                <a:rPr sz="3375" dirty="0" smtClean="0">
                  <a:solidFill>
                    <a:srgbClr val="7F0404"/>
                  </a:solidFill>
                  <a:latin typeface="Helvetica Neue Light" charset="0"/>
                </a:rPr>
                <a:t>P(</a:t>
              </a:r>
              <a:r>
                <a:rPr lang="en-US" sz="3375" dirty="0" smtClean="0">
                  <a:solidFill>
                    <a:srgbClr val="7F0404"/>
                  </a:solidFill>
                  <a:latin typeface="Helvetica Neue Light" charset="0"/>
                </a:rPr>
                <a:t>error</a:t>
              </a:r>
              <a:r>
                <a:rPr sz="3375" dirty="0" smtClean="0">
                  <a:solidFill>
                    <a:srgbClr val="7F0404"/>
                  </a:solidFill>
                  <a:latin typeface="Helvetica Neue Light" charset="0"/>
                </a:rPr>
                <a:t> </a:t>
              </a:r>
              <a:r>
                <a:rPr sz="3375" dirty="0">
                  <a:solidFill>
                    <a:srgbClr val="7F0404"/>
                  </a:solidFill>
                  <a:latin typeface="Helvetica Neue Light" charset="0"/>
                </a:rPr>
                <a:t>| </a:t>
              </a:r>
              <a:r>
                <a:rPr sz="3375" dirty="0" smtClean="0">
                  <a:solidFill>
                    <a:srgbClr val="7F0404"/>
                  </a:solidFill>
                  <a:latin typeface="Helvetica Neue Light" charset="0"/>
                </a:rPr>
                <a:t>no</a:t>
              </a:r>
              <a:r>
                <a:rPr lang="en-US" sz="3375" dirty="0" smtClean="0">
                  <a:solidFill>
                    <a:srgbClr val="7F0404"/>
                  </a:solidFill>
                  <a:latin typeface="Helvetica Neue Light" charset="0"/>
                </a:rPr>
                <a:t>t</a:t>
              </a:r>
              <a:r>
                <a:rPr lang="en-US" sz="3375" dirty="0">
                  <a:solidFill>
                    <a:srgbClr val="7F0404"/>
                  </a:solidFill>
                  <a:latin typeface="Helvetica Neue Light" charset="0"/>
                </a:rPr>
                <a:t> </a:t>
              </a:r>
              <a:r>
                <a:rPr lang="en-US" sz="3375" dirty="0" err="1" smtClean="0">
                  <a:solidFill>
                    <a:srgbClr val="7F0404"/>
                  </a:solidFill>
                  <a:latin typeface="Helvetica Neue Light" charset="0"/>
                </a:rPr>
                <a:t>canada</a:t>
              </a:r>
              <a:r>
                <a:rPr sz="3375" dirty="0" smtClean="0">
                  <a:solidFill>
                    <a:srgbClr val="7F0404"/>
                  </a:solidFill>
                  <a:latin typeface="Helvetica Neue Light" charset="0"/>
                </a:rPr>
                <a:t>)</a:t>
              </a:r>
              <a:endParaRPr sz="3375" dirty="0">
                <a:solidFill>
                  <a:srgbClr val="7F0404"/>
                </a:solidFill>
                <a:latin typeface="Helvetica Neue Light" charset="0"/>
              </a:endParaRPr>
            </a:p>
          </p:txBody>
        </p:sp>
        <p:sp>
          <p:nvSpPr>
            <p:cNvPr id="32" name="Shape 1571"/>
            <p:cNvSpPr/>
            <p:nvPr/>
          </p:nvSpPr>
          <p:spPr>
            <a:xfrm>
              <a:off x="117612" y="1677616"/>
              <a:ext cx="607592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lvl="0">
                <a:defRPr sz="2400"/>
              </a:pPr>
              <a:endParaRPr sz="1687" dirty="0">
                <a:latin typeface="Helvetica Neue Light" charset="0"/>
              </a:endParaRPr>
            </a:p>
          </p:txBody>
        </p:sp>
      </p:grpSp>
      <p:sp>
        <p:nvSpPr>
          <p:cNvPr id="41" name="Content Placeholder 2"/>
          <p:cNvSpPr txBox="1">
            <a:spLocks/>
          </p:cNvSpPr>
          <p:nvPr/>
        </p:nvSpPr>
        <p:spPr>
          <a:xfrm>
            <a:off x="6452061" y="1976215"/>
            <a:ext cx="5562600" cy="25787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7F0404"/>
                </a:solidFill>
              </a:rPr>
              <a:t>Explain </a:t>
            </a:r>
            <a:r>
              <a:rPr lang="en-US" sz="3200" dirty="0"/>
              <a:t>classification results that describes attributes common to outliers but relatively uncommon to inliers</a:t>
            </a:r>
            <a:r>
              <a:rPr lang="en-US" sz="32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" dirty="0" smtClean="0">
              <a:solidFill>
                <a:srgbClr val="7F0404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 smtClean="0">
                <a:solidFill>
                  <a:srgbClr val="7F0404"/>
                </a:solidFill>
              </a:rPr>
              <a:t>Default: </a:t>
            </a:r>
            <a:r>
              <a:rPr lang="en-US" sz="3200" dirty="0" smtClean="0"/>
              <a:t>relative risk calculation based on data attributes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32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32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56833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2615" y="280750"/>
            <a:ext cx="8305502" cy="70151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pc="-60" dirty="0" smtClean="0"/>
              <a:t>Risk Ratio for various attributes</a:t>
            </a:r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3898475" y="1273480"/>
            <a:ext cx="4386709" cy="55006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  <a:tabLst>
                <a:tab pos="2093044" algn="l"/>
              </a:tabLst>
            </a:pPr>
            <a:r>
              <a:rPr lang="en-US" sz="3516" spc="-4" dirty="0" smtClean="0">
                <a:solidFill>
                  <a:srgbClr val="9686A5"/>
                </a:solidFill>
                <a:latin typeface="Arial"/>
                <a:cs typeface="Arial"/>
              </a:rPr>
              <a:t>Naive Solution ?</a:t>
            </a:r>
            <a:endParaRPr sz="3516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1553" y="1221957"/>
            <a:ext cx="1054150" cy="541806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722386" indent="-713457">
              <a:lnSpc>
                <a:spcPts val="4008"/>
              </a:lnSpc>
              <a:spcBef>
                <a:spcPts val="70"/>
              </a:spcBef>
              <a:buClr>
                <a:srgbClr val="4C9100"/>
              </a:buClr>
              <a:buFontTx/>
              <a:buAutoNum type="alphaUcPeriod"/>
              <a:tabLst>
                <a:tab pos="722386" algn="l"/>
                <a:tab pos="722833" algn="l"/>
              </a:tabLst>
            </a:pPr>
            <a:r>
              <a:rPr sz="3516" dirty="0">
                <a:solidFill>
                  <a:srgbClr val="FE2D04"/>
                </a:solidFill>
                <a:latin typeface="Arial"/>
                <a:cs typeface="Arial"/>
              </a:rPr>
              <a:t>B</a:t>
            </a:r>
            <a:endParaRPr sz="3516">
              <a:solidFill>
                <a:prstClr val="black"/>
              </a:solidFill>
              <a:latin typeface="Arial"/>
              <a:cs typeface="Arial"/>
            </a:endParaRPr>
          </a:p>
          <a:p>
            <a:pPr marL="722386" indent="-713457">
              <a:lnSpc>
                <a:spcPts val="3797"/>
              </a:lnSpc>
              <a:buClr>
                <a:srgbClr val="4C9100"/>
              </a:buClr>
              <a:buFontTx/>
              <a:buAutoNum type="alphaUcPeriod"/>
              <a:tabLst>
                <a:tab pos="722386" algn="l"/>
                <a:tab pos="722833" algn="l"/>
              </a:tabLst>
            </a:pPr>
            <a:r>
              <a:rPr sz="3516" dirty="0">
                <a:solidFill>
                  <a:srgbClr val="FE2D04"/>
                </a:solidFill>
                <a:latin typeface="Arial"/>
                <a:cs typeface="Arial"/>
              </a:rPr>
              <a:t>C</a:t>
            </a:r>
            <a:endParaRPr sz="3516">
              <a:solidFill>
                <a:prstClr val="black"/>
              </a:solidFill>
              <a:latin typeface="Arial"/>
              <a:cs typeface="Arial"/>
            </a:endParaRPr>
          </a:p>
          <a:p>
            <a:pPr marL="8929">
              <a:lnSpc>
                <a:spcPts val="3797"/>
              </a:lnSpc>
              <a:tabLst>
                <a:tab pos="722386" algn="l"/>
              </a:tabLst>
            </a:pPr>
            <a:r>
              <a:rPr sz="3516" dirty="0">
                <a:solidFill>
                  <a:srgbClr val="4C9100"/>
                </a:solidFill>
                <a:latin typeface="Arial"/>
                <a:cs typeface="Arial"/>
              </a:rPr>
              <a:t>A	</a:t>
            </a:r>
            <a:r>
              <a:rPr sz="3516" dirty="0">
                <a:solidFill>
                  <a:srgbClr val="FE2D04"/>
                </a:solidFill>
                <a:latin typeface="Arial"/>
                <a:cs typeface="Arial"/>
              </a:rPr>
              <a:t>D</a:t>
            </a:r>
            <a:endParaRPr sz="3516">
              <a:solidFill>
                <a:prstClr val="black"/>
              </a:solidFill>
              <a:latin typeface="Arial"/>
              <a:cs typeface="Arial"/>
            </a:endParaRPr>
          </a:p>
          <a:p>
            <a:pPr marL="8929">
              <a:lnSpc>
                <a:spcPts val="3797"/>
              </a:lnSpc>
              <a:tabLst>
                <a:tab pos="722386" algn="l"/>
              </a:tabLst>
            </a:pPr>
            <a:r>
              <a:rPr sz="3516" dirty="0">
                <a:solidFill>
                  <a:srgbClr val="4C9100"/>
                </a:solidFill>
                <a:latin typeface="Arial"/>
                <a:cs typeface="Arial"/>
              </a:rPr>
              <a:t>A	</a:t>
            </a:r>
            <a:r>
              <a:rPr sz="3516" dirty="0">
                <a:solidFill>
                  <a:srgbClr val="FE2D04"/>
                </a:solidFill>
                <a:latin typeface="Arial"/>
                <a:cs typeface="Arial"/>
              </a:rPr>
              <a:t>A</a:t>
            </a:r>
            <a:endParaRPr sz="3516">
              <a:solidFill>
                <a:prstClr val="black"/>
              </a:solidFill>
              <a:latin typeface="Arial"/>
              <a:cs typeface="Arial"/>
            </a:endParaRPr>
          </a:p>
          <a:p>
            <a:pPr marL="722386" marR="3572" indent="-713903" algn="just">
              <a:lnSpc>
                <a:spcPct val="89900"/>
              </a:lnSpc>
              <a:spcBef>
                <a:spcPts val="214"/>
              </a:spcBef>
            </a:pPr>
            <a:r>
              <a:rPr sz="3516" dirty="0">
                <a:solidFill>
                  <a:srgbClr val="4C9100"/>
                </a:solidFill>
                <a:latin typeface="Arial"/>
                <a:cs typeface="Arial"/>
              </a:rPr>
              <a:t>A </a:t>
            </a:r>
            <a:r>
              <a:rPr sz="3516" dirty="0">
                <a:solidFill>
                  <a:srgbClr val="FE2D04"/>
                </a:solidFill>
                <a:latin typeface="Arial"/>
                <a:cs typeface="Arial"/>
              </a:rPr>
              <a:t>B  D  C  B  B  E  B</a:t>
            </a:r>
            <a:endParaRPr sz="3516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Shape 1569"/>
          <p:cNvSpPr/>
          <p:nvPr/>
        </p:nvSpPr>
        <p:spPr>
          <a:xfrm>
            <a:off x="3693536" y="2971800"/>
            <a:ext cx="8503226" cy="2438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numCol="1" anchor="ctr">
            <a:spAutoFit/>
          </a:bodyPr>
          <a:lstStyle/>
          <a:p>
            <a:pPr lvl="0" algn="l">
              <a:defRPr sz="1800"/>
            </a:pPr>
            <a:r>
              <a:rPr lang="en-US" sz="3375" dirty="0" smtClean="0">
                <a:solidFill>
                  <a:srgbClr val="7F0404"/>
                </a:solidFill>
                <a:latin typeface="Helvetica Neue Light" charset="0"/>
              </a:rPr>
              <a:t>Optimization: Exploit Cardinality imbalance</a:t>
            </a:r>
          </a:p>
          <a:p>
            <a:pPr marL="457200" lvl="0" indent="-457200" algn="l">
              <a:buFont typeface="+mj-lt"/>
              <a:buAutoNum type="arabicPeriod"/>
              <a:defRPr sz="1800"/>
            </a:pPr>
            <a:r>
              <a:rPr lang="en-US" sz="2400" dirty="0" smtClean="0">
                <a:solidFill>
                  <a:srgbClr val="7F0404"/>
                </a:solidFill>
                <a:latin typeface="Helvetica Neue Light" charset="0"/>
              </a:rPr>
              <a:t>Search for attributes in outliers (= O) with minimum risk ratio.</a:t>
            </a:r>
          </a:p>
          <a:p>
            <a:pPr marL="457200" lvl="0" indent="-457200" algn="l">
              <a:buFont typeface="+mj-lt"/>
              <a:buAutoNum type="arabicPeriod"/>
              <a:defRPr sz="1800"/>
            </a:pPr>
            <a:r>
              <a:rPr lang="en-US" sz="2400" dirty="0" smtClean="0">
                <a:solidFill>
                  <a:srgbClr val="7F0404"/>
                </a:solidFill>
                <a:latin typeface="Helvetica Neue Light" charset="0"/>
              </a:rPr>
              <a:t>Compute attribute combinations over O (= C).</a:t>
            </a:r>
          </a:p>
          <a:p>
            <a:pPr marL="457200" lvl="0" indent="-457200" algn="l">
              <a:buFont typeface="+mj-lt"/>
              <a:buAutoNum type="arabicPeriod"/>
              <a:defRPr sz="1800"/>
            </a:pPr>
            <a:r>
              <a:rPr lang="en-US" sz="2400" dirty="0" smtClean="0">
                <a:solidFill>
                  <a:srgbClr val="7F0404"/>
                </a:solidFill>
                <a:latin typeface="Helvetica Neue Light" charset="0"/>
              </a:rPr>
              <a:t>Filter C by risk in inliers is less than r.</a:t>
            </a:r>
          </a:p>
          <a:p>
            <a:pPr lvl="0" algn="l">
              <a:defRPr sz="1800"/>
            </a:pPr>
            <a:endParaRPr lang="en-US" sz="2400" dirty="0" smtClean="0">
              <a:solidFill>
                <a:srgbClr val="7F0404"/>
              </a:solidFill>
              <a:latin typeface="Helvetica Neue Light" charset="0"/>
            </a:endParaRPr>
          </a:p>
          <a:p>
            <a:pPr lvl="0" algn="l">
              <a:defRPr sz="1800"/>
            </a:pPr>
            <a:r>
              <a:rPr lang="en-US" sz="2400" dirty="0" smtClean="0">
                <a:solidFill>
                  <a:srgbClr val="7F0404"/>
                </a:solidFill>
                <a:latin typeface="Helvetica Neue Light" charset="0"/>
              </a:rPr>
              <a:t>Note: Inliers&gt;&gt; outliers</a:t>
            </a:r>
            <a:endParaRPr lang="en-US" sz="2400" dirty="0" smtClean="0">
              <a:solidFill>
                <a:srgbClr val="7F0404"/>
              </a:solidFill>
              <a:latin typeface="Helvetica Neue Light" charset="0"/>
            </a:endParaRPr>
          </a:p>
        </p:txBody>
      </p:sp>
      <p:sp>
        <p:nvSpPr>
          <p:cNvPr id="7" name="Shape 1569"/>
          <p:cNvSpPr/>
          <p:nvPr/>
        </p:nvSpPr>
        <p:spPr>
          <a:xfrm>
            <a:off x="3693536" y="2144808"/>
            <a:ext cx="6564298" cy="5915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numCol="1" anchor="ctr">
            <a:spAutoFit/>
          </a:bodyPr>
          <a:lstStyle/>
          <a:p>
            <a:pPr lvl="0" algn="l">
              <a:defRPr sz="1800"/>
            </a:pPr>
            <a:r>
              <a:rPr lang="en-US" sz="3375" dirty="0" smtClean="0">
                <a:solidFill>
                  <a:srgbClr val="7F0404"/>
                </a:solidFill>
                <a:latin typeface="Helvetica Neue Light" charset="0"/>
              </a:rPr>
              <a:t>Optimization: Individual ratio vs Set</a:t>
            </a:r>
          </a:p>
        </p:txBody>
      </p:sp>
    </p:spTree>
    <p:extLst>
      <p:ext uri="{BB962C8B-B14F-4D97-AF65-F5344CB8AC3E}">
        <p14:creationId xmlns:p14="http://schemas.microsoft.com/office/powerpoint/2010/main" val="190273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651992"/>
            <a:ext cx="473273" cy="892969"/>
          </a:xfrm>
          <a:custGeom>
            <a:avLst/>
            <a:gdLst/>
            <a:ahLst/>
            <a:cxnLst/>
            <a:rect l="l" t="t" r="r" b="b"/>
            <a:pathLst>
              <a:path w="673100" h="1270000">
                <a:moveTo>
                  <a:pt x="0" y="0"/>
                </a:moveTo>
                <a:lnTo>
                  <a:pt x="673100" y="0"/>
                </a:lnTo>
                <a:lnTo>
                  <a:pt x="6731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72615" y="280750"/>
            <a:ext cx="7852321" cy="70151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-46" dirty="0"/>
              <a:t>abundant </a:t>
            </a:r>
            <a:r>
              <a:rPr spc="-35" dirty="0"/>
              <a:t>data, </a:t>
            </a:r>
            <a:r>
              <a:rPr spc="-70" dirty="0"/>
              <a:t>scarce</a:t>
            </a:r>
            <a:r>
              <a:rPr spc="49" dirty="0"/>
              <a:t> </a:t>
            </a:r>
            <a:r>
              <a:rPr spc="-49" dirty="0"/>
              <a:t>attention</a:t>
            </a:r>
          </a:p>
        </p:txBody>
      </p:sp>
      <p:sp>
        <p:nvSpPr>
          <p:cNvPr id="4" name="object 4"/>
          <p:cNvSpPr/>
          <p:nvPr/>
        </p:nvSpPr>
        <p:spPr>
          <a:xfrm>
            <a:off x="8524875" y="1151930"/>
            <a:ext cx="1910953" cy="182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0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Explanation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Maintain count of frequent items = Heavy hitters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976215"/>
            <a:ext cx="11557461" cy="25787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200" dirty="0" smtClean="0">
                <a:solidFill>
                  <a:srgbClr val="7F0404"/>
                </a:solidFill>
              </a:rPr>
              <a:t>Heavy hitters </a:t>
            </a:r>
            <a:r>
              <a:rPr lang="en-US" sz="3200" dirty="0" smtClean="0">
                <a:solidFill>
                  <a:srgbClr val="7F0404"/>
                </a:solidFill>
                <a:sym typeface="Wingdings"/>
              </a:rPr>
              <a:t></a:t>
            </a:r>
            <a:r>
              <a:rPr lang="en-US" sz="3200" dirty="0" smtClean="0">
                <a:solidFill>
                  <a:srgbClr val="7F0404"/>
                </a:solidFill>
              </a:rPr>
              <a:t> Approximate </a:t>
            </a:r>
            <a:r>
              <a:rPr lang="en-US" sz="3200" dirty="0"/>
              <a:t>r</a:t>
            </a:r>
            <a:r>
              <a:rPr lang="en-US" sz="3200" dirty="0" smtClean="0"/>
              <a:t>isk ratio and occurrence of attributes.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 smtClean="0"/>
              <a:t>Traditional Solution: Space saving algorithm with exponential decayed settings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 smtClean="0"/>
              <a:t>Problem: Performance. (Update time is more. We have to update frequency for every point.)</a:t>
            </a:r>
            <a:endParaRPr lang="en-US" sz="32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525190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Explanation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Optimized Heavy hitters: Much larger space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41495"/>
            <a:ext cx="7862656" cy="447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79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26" y="2056993"/>
            <a:ext cx="9964546" cy="3447098"/>
          </a:xfrm>
        </p:spPr>
        <p:txBody>
          <a:bodyPr/>
          <a:lstStyle/>
          <a:p>
            <a:r>
              <a:rPr lang="en-US" dirty="0" smtClean="0"/>
              <a:t>Results: MacroBase on 4 Intel Xeon CPU with 12 cores each and 1 TB of RAM.</a:t>
            </a:r>
          </a:p>
          <a:p>
            <a:endParaRPr lang="en-US" dirty="0"/>
          </a:p>
          <a:p>
            <a:r>
              <a:rPr lang="en-US" dirty="0" smtClean="0"/>
              <a:t>Default minimum occurrence/support: 0.1%</a:t>
            </a:r>
          </a:p>
          <a:p>
            <a:r>
              <a:rPr lang="en-US" dirty="0"/>
              <a:t>Default </a:t>
            </a:r>
            <a:r>
              <a:rPr lang="en-US" dirty="0" smtClean="0"/>
              <a:t>minimum risk: 3</a:t>
            </a:r>
          </a:p>
          <a:p>
            <a:r>
              <a:rPr lang="en-US" dirty="0" smtClean="0"/>
              <a:t>Target outlier percentile: 1% </a:t>
            </a:r>
          </a:p>
          <a:p>
            <a:r>
              <a:rPr lang="en-US" dirty="0" smtClean="0"/>
              <a:t>ADR and AMC sizes of 10K</a:t>
            </a:r>
          </a:p>
          <a:p>
            <a:r>
              <a:rPr lang="en-US" dirty="0" smtClean="0"/>
              <a:t>Decay range of 0.01 for every 100K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4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dataset accuracy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703" y="1447800"/>
            <a:ext cx="4546498" cy="1538883"/>
          </a:xfrm>
        </p:spPr>
        <p:txBody>
          <a:bodyPr/>
          <a:lstStyle/>
          <a:p>
            <a:r>
              <a:rPr lang="en-US" dirty="0" smtClean="0"/>
              <a:t>Data from # devices.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Inlier </a:t>
            </a:r>
            <a:r>
              <a:rPr lang="en-US" sz="2400" dirty="0"/>
              <a:t>distribution </a:t>
            </a:r>
            <a:r>
              <a:rPr lang="en-US" sz="2400" dirty="0" smtClean="0"/>
              <a:t>N </a:t>
            </a:r>
            <a:r>
              <a:rPr lang="en-US" sz="2400" dirty="0"/>
              <a:t>(10,10</a:t>
            </a:r>
            <a:r>
              <a:rPr lang="en-US" sz="2400" dirty="0" smtClean="0"/>
              <a:t>)     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Outlier distribution </a:t>
            </a:r>
            <a:r>
              <a:rPr lang="en-US" sz="2400" dirty="0"/>
              <a:t>N (10,10) </a:t>
            </a: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Total Points: 1M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2"/>
              <p:cNvSpPr txBox="1">
                <a:spLocks/>
              </p:cNvSpPr>
              <p:nvPr/>
            </p:nvSpPr>
            <p:spPr>
              <a:xfrm>
                <a:off x="5715000" y="1447800"/>
                <a:ext cx="4546498" cy="67409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28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kern="0" dirty="0" smtClean="0"/>
                  <a:t>F1 Score = </a:t>
                </a:r>
                <a14:m>
                  <m:oMath xmlns:m="http://schemas.openxmlformats.org/officeDocument/2006/math">
                    <m:r>
                      <a:rPr lang="en-US" b="0" i="0" kern="0" smtClean="0">
                        <a:latin typeface="Cambria Math" charset="0"/>
                      </a:rPr>
                      <m:t>2.</m:t>
                    </m:r>
                    <m:f>
                      <m:fPr>
                        <m:ctrlPr>
                          <a:rPr lang="mr-IN" i="1" kern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kern="0" smtClean="0">
                            <a:latin typeface="Cambria Math" charset="0"/>
                          </a:rPr>
                          <m:t>𝑃𝑟𝑒𝑐𝑖𝑠𝑖𝑜𝑛</m:t>
                        </m:r>
                        <m:r>
                          <a:rPr lang="en-US" b="0" i="1" kern="0" smtClean="0">
                            <a:latin typeface="Cambria Math" charset="0"/>
                          </a:rPr>
                          <m:t>.</m:t>
                        </m:r>
                        <m:r>
                          <a:rPr lang="en-US" b="0" i="1" kern="0" smtClean="0">
                            <a:latin typeface="Cambria Math" charset="0"/>
                          </a:rPr>
                          <m:t>𝑟𝑒𝑐𝑎𝑙𝑙</m:t>
                        </m:r>
                      </m:num>
                      <m:den>
                        <m:r>
                          <a:rPr lang="en-US" b="0" i="1" kern="0" smtClean="0">
                            <a:latin typeface="Cambria Math" charset="0"/>
                          </a:rPr>
                          <m:t>𝑝𝑟𝑒𝑐𝑖𝑠𝑖𝑜𝑛</m:t>
                        </m:r>
                        <m:r>
                          <a:rPr lang="en-US" b="0" i="1" kern="0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kern="0" smtClean="0">
                            <a:latin typeface="Cambria Math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US" kern="0" dirty="0"/>
              </a:p>
            </p:txBody>
          </p:sp>
        </mc:Choice>
        <mc:Fallback>
          <p:sp>
            <p:nvSpPr>
              <p:cNvPr id="4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1447800"/>
                <a:ext cx="4546498" cy="674095"/>
              </a:xfrm>
              <a:prstGeom prst="rect">
                <a:avLst/>
              </a:prstGeom>
              <a:blipFill rotWithShape="0">
                <a:blip r:embed="rId3"/>
                <a:stretch>
                  <a:fillRect l="-4832" t="-272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43"/>
          <a:stretch/>
        </p:blipFill>
        <p:spPr>
          <a:xfrm>
            <a:off x="4343400" y="2711887"/>
            <a:ext cx="7696200" cy="32793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4800" y="3286565"/>
            <a:ext cx="419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label </a:t>
            </a:r>
            <a:r>
              <a:rPr lang="en-US" b="1" dirty="0" smtClean="0"/>
              <a:t>noise</a:t>
            </a:r>
            <a:r>
              <a:rPr lang="en-US" dirty="0" smtClean="0"/>
              <a:t>: Randomly </a:t>
            </a:r>
            <a:r>
              <a:rPr lang="en-US" dirty="0"/>
              <a:t>assigning readings from the outlier distribution to inlying devices and vice-versa.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Measurement noise: </a:t>
            </a:r>
            <a:r>
              <a:rPr lang="en-US" dirty="0"/>
              <a:t>R</a:t>
            </a:r>
            <a:r>
              <a:rPr lang="en-US" dirty="0" smtClean="0"/>
              <a:t>andomly </a:t>
            </a:r>
            <a:r>
              <a:rPr lang="en-US" dirty="0"/>
              <a:t>assigning a proportion of both outlying and inlying points to a third, uniform distribution over the interval [0,80].</a:t>
            </a:r>
          </a:p>
        </p:txBody>
      </p:sp>
    </p:spTree>
    <p:extLst>
      <p:ext uri="{BB962C8B-B14F-4D97-AF65-F5344CB8AC3E}">
        <p14:creationId xmlns:p14="http://schemas.microsoft.com/office/powerpoint/2010/main" val="1842149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365" y="1096441"/>
            <a:ext cx="9964546" cy="861774"/>
          </a:xfrm>
        </p:spPr>
        <p:txBody>
          <a:bodyPr/>
          <a:lstStyle/>
          <a:p>
            <a:r>
              <a:rPr lang="en-US" dirty="0" smtClean="0"/>
              <a:t>Time evolving data stream representing 100 devices.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9365" y="1777012"/>
            <a:ext cx="6172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Change underlying data distribution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and </a:t>
            </a:r>
            <a:r>
              <a:rPr lang="en-US" b="1" dirty="0" smtClean="0"/>
              <a:t>Variable arriving rate</a:t>
            </a:r>
          </a:p>
          <a:p>
            <a:endParaRPr lang="en-US" b="1" dirty="0" smtClean="0"/>
          </a:p>
          <a:p>
            <a:r>
              <a:rPr lang="en-US" b="1" dirty="0" smtClean="0"/>
              <a:t>100 Devices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0-50 sec, All devices: Gaussian N(10,10)</a:t>
            </a:r>
          </a:p>
          <a:p>
            <a:pPr marL="342900" indent="-342900">
              <a:buFontTx/>
              <a:buAutoNum type="arabicPeriod"/>
            </a:pPr>
            <a:r>
              <a:rPr lang="en-US" b="1" dirty="0" smtClean="0"/>
              <a:t>50-100 sec, D0 </a:t>
            </a:r>
            <a:r>
              <a:rPr lang="en-US" b="1" dirty="0"/>
              <a:t>: Gaussian </a:t>
            </a:r>
            <a:r>
              <a:rPr lang="en-US" b="1" dirty="0" smtClean="0"/>
              <a:t>N(70,10)</a:t>
            </a:r>
          </a:p>
          <a:p>
            <a:pPr marL="342900" indent="-342900">
              <a:buFontTx/>
              <a:buAutoNum type="arabicPeriod"/>
            </a:pPr>
            <a:r>
              <a:rPr lang="en-US" b="1" dirty="0" smtClean="0"/>
              <a:t>100-150 sec, D0 return to N(10,10)</a:t>
            </a:r>
          </a:p>
          <a:p>
            <a:pPr marL="342900" indent="-342900">
              <a:buFontTx/>
              <a:buAutoNum type="arabicPeriod"/>
            </a:pPr>
            <a:r>
              <a:rPr lang="en-US" b="1" dirty="0" smtClean="0"/>
              <a:t>150-300 sec, all devices N(40,10)</a:t>
            </a:r>
          </a:p>
          <a:p>
            <a:pPr marL="342900" indent="-342900">
              <a:buFontTx/>
              <a:buAutoNum type="arabicPeriod"/>
            </a:pPr>
            <a:r>
              <a:rPr lang="en-US" b="1" dirty="0" smtClean="0"/>
              <a:t>-----</a:t>
            </a:r>
          </a:p>
          <a:p>
            <a:pPr marL="342900" indent="-342900">
              <a:buFontTx/>
              <a:buAutoNum type="arabicPeriod"/>
            </a:pPr>
            <a:endParaRPr lang="en-US" b="1" dirty="0"/>
          </a:p>
          <a:p>
            <a:pPr marL="342900" indent="-342900">
              <a:buFontTx/>
              <a:buAutoNum type="arabicPeriod"/>
            </a:pPr>
            <a:endParaRPr lang="en-US" b="1" dirty="0" smtClean="0"/>
          </a:p>
          <a:p>
            <a:r>
              <a:rPr lang="en-US" b="1" dirty="0" smtClean="0"/>
              <a:t>Uniform: Uniform Sampling Reservoir</a:t>
            </a:r>
          </a:p>
          <a:p>
            <a:r>
              <a:rPr lang="en-US" b="1" dirty="0" smtClean="0"/>
              <a:t>Every: Per-tuple exponentially decaying</a:t>
            </a:r>
          </a:p>
          <a:p>
            <a:r>
              <a:rPr lang="en-US" b="1" dirty="0" smtClean="0"/>
              <a:t>ADR: 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Adaptive Damped </a:t>
            </a: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Reservoir</a:t>
            </a:r>
            <a:endParaRPr lang="en-US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53374"/>
            <a:ext cx="6897384" cy="660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Comparisons &amp;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26" y="2056993"/>
            <a:ext cx="9964546" cy="3139321"/>
          </a:xfrm>
        </p:spPr>
        <p:txBody>
          <a:bodyPr/>
          <a:lstStyle/>
          <a:p>
            <a:r>
              <a:rPr lang="en-US" dirty="0" smtClean="0"/>
              <a:t>Effect of cardinality aware explanation: 3 X improvement</a:t>
            </a:r>
          </a:p>
          <a:p>
            <a:endParaRPr lang="en-US" dirty="0" smtClean="0"/>
          </a:p>
          <a:p>
            <a:r>
              <a:rPr lang="en-US" dirty="0" smtClean="0"/>
              <a:t>Effect of AMC (Heavy hitters): 500X improvements due to extra space (space is 1000X more than space saving algorithm)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End to end runtime breakdown of time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/>
              <a:t>% of time in  training MAD, scoring points and generating explanation</a:t>
            </a:r>
            <a:br>
              <a:rPr lang="en-US" dirty="0" smtClean="0"/>
            </a:br>
            <a:r>
              <a:rPr lang="en-US" dirty="0" smtClean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638422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Discussed Case Studies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26" y="2056993"/>
            <a:ext cx="9964546" cy="86177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Supervised classifier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Transformation</a:t>
            </a:r>
          </a:p>
        </p:txBody>
      </p:sp>
    </p:spTree>
    <p:extLst>
      <p:ext uri="{BB962C8B-B14F-4D97-AF65-F5344CB8AC3E}">
        <p14:creationId xmlns:p14="http://schemas.microsoft.com/office/powerpoint/2010/main" val="728051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1700"/>
            <a:ext cx="1143000" cy="876300"/>
          </a:xfrm>
          <a:custGeom>
            <a:avLst/>
            <a:gdLst/>
            <a:ahLst/>
            <a:cxnLst/>
            <a:rect l="l" t="t" r="r" b="b"/>
            <a:pathLst>
              <a:path w="1143000" h="876300">
                <a:moveTo>
                  <a:pt x="0" y="876300"/>
                </a:moveTo>
                <a:lnTo>
                  <a:pt x="1143000" y="876300"/>
                </a:lnTo>
                <a:lnTo>
                  <a:pt x="1143000" y="0"/>
                </a:lnTo>
                <a:lnTo>
                  <a:pt x="0" y="0"/>
                </a:lnTo>
                <a:lnTo>
                  <a:pt x="0" y="876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37260"/>
            <a:ext cx="56610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Early </a:t>
            </a:r>
            <a:r>
              <a:rPr spc="-45" dirty="0"/>
              <a:t>Production</a:t>
            </a:r>
            <a:r>
              <a:rPr spc="135" dirty="0"/>
              <a:t> </a:t>
            </a:r>
            <a:r>
              <a:rPr spc="-120" dirty="0"/>
              <a:t>Usage</a:t>
            </a:r>
          </a:p>
        </p:txBody>
      </p:sp>
      <p:sp>
        <p:nvSpPr>
          <p:cNvPr id="4" name="object 4"/>
          <p:cNvSpPr/>
          <p:nvPr/>
        </p:nvSpPr>
        <p:spPr>
          <a:xfrm>
            <a:off x="406400" y="1981200"/>
            <a:ext cx="4495800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100" y="3670300"/>
            <a:ext cx="5295900" cy="295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16612" y="1975306"/>
            <a:ext cx="5881370" cy="353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>
              <a:lnSpc>
                <a:spcPct val="119800"/>
              </a:lnSpc>
              <a:spcBef>
                <a:spcPts val="100"/>
              </a:spcBef>
            </a:pPr>
            <a:r>
              <a:rPr sz="3200" i="1" spc="-90" dirty="0">
                <a:latin typeface="Trebuchet MS"/>
                <a:cs typeface="Trebuchet MS"/>
              </a:rPr>
              <a:t>“MacroBase </a:t>
            </a:r>
            <a:r>
              <a:rPr sz="3200" i="1" spc="-160" dirty="0">
                <a:latin typeface="Trebuchet MS"/>
                <a:cs typeface="Trebuchet MS"/>
              </a:rPr>
              <a:t>discovered </a:t>
            </a:r>
            <a:r>
              <a:rPr sz="3200" i="1" spc="-40" dirty="0">
                <a:latin typeface="Trebuchet MS"/>
                <a:cs typeface="Trebuchet MS"/>
              </a:rPr>
              <a:t>a </a:t>
            </a:r>
            <a:r>
              <a:rPr sz="3200" i="1" spc="-175" dirty="0">
                <a:latin typeface="Trebuchet MS"/>
                <a:cs typeface="Trebuchet MS"/>
              </a:rPr>
              <a:t>rare</a:t>
            </a:r>
            <a:r>
              <a:rPr sz="3200" i="1" spc="-745" dirty="0">
                <a:latin typeface="Trebuchet MS"/>
                <a:cs typeface="Trebuchet MS"/>
              </a:rPr>
              <a:t> </a:t>
            </a:r>
            <a:r>
              <a:rPr sz="3200" i="1" spc="-135" dirty="0">
                <a:latin typeface="Trebuchet MS"/>
                <a:cs typeface="Trebuchet MS"/>
              </a:rPr>
              <a:t>issue  </a:t>
            </a:r>
            <a:r>
              <a:rPr sz="3200" i="1" spc="-190" dirty="0">
                <a:latin typeface="Trebuchet MS"/>
                <a:cs typeface="Trebuchet MS"/>
              </a:rPr>
              <a:t>with </a:t>
            </a:r>
            <a:r>
              <a:rPr sz="3200" i="1" spc="-200" dirty="0">
                <a:latin typeface="Trebuchet MS"/>
                <a:cs typeface="Trebuchet MS"/>
              </a:rPr>
              <a:t>the </a:t>
            </a:r>
            <a:r>
              <a:rPr sz="3200" i="1" spc="-85" dirty="0">
                <a:latin typeface="Trebuchet MS"/>
                <a:cs typeface="Trebuchet MS"/>
              </a:rPr>
              <a:t>CMT </a:t>
            </a:r>
            <a:r>
              <a:rPr sz="3200" i="1" spc="-160" dirty="0">
                <a:latin typeface="Trebuchet MS"/>
                <a:cs typeface="Trebuchet MS"/>
              </a:rPr>
              <a:t>application </a:t>
            </a:r>
            <a:r>
              <a:rPr sz="3200" i="1" spc="-90" dirty="0">
                <a:latin typeface="Trebuchet MS"/>
                <a:cs typeface="Trebuchet MS"/>
              </a:rPr>
              <a:t>and </a:t>
            </a:r>
            <a:r>
              <a:rPr sz="3200" i="1" spc="-40" dirty="0">
                <a:latin typeface="Trebuchet MS"/>
                <a:cs typeface="Trebuchet MS"/>
              </a:rPr>
              <a:t>a  </a:t>
            </a:r>
            <a:r>
              <a:rPr sz="3200" i="1" spc="-185" dirty="0">
                <a:latin typeface="Trebuchet MS"/>
                <a:cs typeface="Trebuchet MS"/>
              </a:rPr>
              <a:t>device-specific </a:t>
            </a:r>
            <a:r>
              <a:rPr sz="3200" i="1" spc="-195" dirty="0">
                <a:latin typeface="Trebuchet MS"/>
                <a:cs typeface="Trebuchet MS"/>
              </a:rPr>
              <a:t>battery</a:t>
            </a:r>
            <a:r>
              <a:rPr sz="3200" i="1" spc="-295" dirty="0">
                <a:latin typeface="Trebuchet MS"/>
                <a:cs typeface="Trebuchet MS"/>
              </a:rPr>
              <a:t> </a:t>
            </a:r>
            <a:r>
              <a:rPr sz="3200" i="1" spc="-200" dirty="0">
                <a:latin typeface="Trebuchet MS"/>
                <a:cs typeface="Trebuchet MS"/>
              </a:rPr>
              <a:t>problem.</a:t>
            </a:r>
            <a:endParaRPr sz="3200">
              <a:latin typeface="Trebuchet MS"/>
              <a:cs typeface="Trebuchet MS"/>
            </a:endParaRPr>
          </a:p>
          <a:p>
            <a:pPr marL="12700" marR="27305">
              <a:lnSpc>
                <a:spcPct val="119800"/>
              </a:lnSpc>
            </a:pPr>
            <a:r>
              <a:rPr sz="3200" i="1" spc="-165" dirty="0">
                <a:latin typeface="Trebuchet MS"/>
                <a:cs typeface="Trebuchet MS"/>
              </a:rPr>
              <a:t>Consultation </a:t>
            </a:r>
            <a:r>
              <a:rPr sz="3200" i="1" spc="-95" dirty="0">
                <a:latin typeface="Trebuchet MS"/>
                <a:cs typeface="Trebuchet MS"/>
              </a:rPr>
              <a:t>and </a:t>
            </a:r>
            <a:r>
              <a:rPr sz="3200" i="1" spc="-160" dirty="0">
                <a:latin typeface="Trebuchet MS"/>
                <a:cs typeface="Trebuchet MS"/>
              </a:rPr>
              <a:t>investigation</a:t>
            </a:r>
            <a:r>
              <a:rPr sz="3200" i="1" spc="-509" dirty="0">
                <a:latin typeface="Trebuchet MS"/>
                <a:cs typeface="Trebuchet MS"/>
              </a:rPr>
              <a:t> </a:t>
            </a:r>
            <a:r>
              <a:rPr sz="3200" i="1" spc="-190" dirty="0">
                <a:latin typeface="Trebuchet MS"/>
                <a:cs typeface="Trebuchet MS"/>
              </a:rPr>
              <a:t>with  </a:t>
            </a:r>
            <a:r>
              <a:rPr sz="3200" i="1" spc="-200" dirty="0">
                <a:latin typeface="Trebuchet MS"/>
                <a:cs typeface="Trebuchet MS"/>
              </a:rPr>
              <a:t>the </a:t>
            </a:r>
            <a:r>
              <a:rPr sz="3200" i="1" spc="-85" dirty="0">
                <a:latin typeface="Trebuchet MS"/>
                <a:cs typeface="Trebuchet MS"/>
              </a:rPr>
              <a:t>CMT </a:t>
            </a:r>
            <a:r>
              <a:rPr sz="3200" i="1" spc="-165" dirty="0">
                <a:latin typeface="Trebuchet MS"/>
                <a:cs typeface="Trebuchet MS"/>
              </a:rPr>
              <a:t>team </a:t>
            </a:r>
            <a:r>
              <a:rPr sz="3200" i="1" spc="-180" dirty="0">
                <a:latin typeface="Trebuchet MS"/>
                <a:cs typeface="Trebuchet MS"/>
              </a:rPr>
              <a:t>confirmed </a:t>
            </a:r>
            <a:r>
              <a:rPr sz="3200" i="1" spc="-170" dirty="0">
                <a:latin typeface="Trebuchet MS"/>
                <a:cs typeface="Trebuchet MS"/>
              </a:rPr>
              <a:t>these  </a:t>
            </a:r>
            <a:r>
              <a:rPr sz="3200" i="1" spc="-125" dirty="0">
                <a:latin typeface="Trebuchet MS"/>
                <a:cs typeface="Trebuchet MS"/>
              </a:rPr>
              <a:t>issues </a:t>
            </a:r>
            <a:r>
              <a:rPr sz="3200" i="1" spc="-45" dirty="0">
                <a:latin typeface="Trebuchet MS"/>
                <a:cs typeface="Trebuchet MS"/>
              </a:rPr>
              <a:t>as </a:t>
            </a:r>
            <a:r>
              <a:rPr sz="3200" i="1" spc="-170" dirty="0">
                <a:latin typeface="Trebuchet MS"/>
                <a:cs typeface="Trebuchet MS"/>
              </a:rPr>
              <a:t>previously</a:t>
            </a:r>
            <a:r>
              <a:rPr sz="3200" i="1" spc="-565" dirty="0">
                <a:latin typeface="Trebuchet MS"/>
                <a:cs typeface="Trebuchet MS"/>
              </a:rPr>
              <a:t> </a:t>
            </a:r>
            <a:r>
              <a:rPr sz="3200" i="1" spc="-145" dirty="0">
                <a:latin typeface="Trebuchet MS"/>
                <a:cs typeface="Trebuchet MS"/>
              </a:rPr>
              <a:t>unknown…”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05124" y="6376974"/>
            <a:ext cx="2763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Arial"/>
                <a:cs typeface="Arial"/>
              </a:rPr>
              <a:t>[Bailis </a:t>
            </a:r>
            <a:r>
              <a:rPr sz="1800" spc="-20" dirty="0">
                <a:latin typeface="Arial"/>
                <a:cs typeface="Arial"/>
              </a:rPr>
              <a:t>et </a:t>
            </a:r>
            <a:r>
              <a:rPr sz="1800" spc="-35" dirty="0">
                <a:latin typeface="Arial"/>
                <a:cs typeface="Arial"/>
              </a:rPr>
              <a:t>al., </a:t>
            </a:r>
            <a:r>
              <a:rPr sz="1800" spc="-70" dirty="0">
                <a:latin typeface="Arial"/>
                <a:cs typeface="Arial"/>
              </a:rPr>
              <a:t>SIGMOD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2017]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7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651992"/>
            <a:ext cx="473273" cy="892969"/>
          </a:xfrm>
          <a:custGeom>
            <a:avLst/>
            <a:gdLst/>
            <a:ahLst/>
            <a:cxnLst/>
            <a:rect l="l" t="t" r="r" b="b"/>
            <a:pathLst>
              <a:path w="673100" h="1270000">
                <a:moveTo>
                  <a:pt x="0" y="0"/>
                </a:moveTo>
                <a:lnTo>
                  <a:pt x="673100" y="0"/>
                </a:lnTo>
                <a:lnTo>
                  <a:pt x="6731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 txBox="1"/>
          <p:nvPr/>
        </p:nvSpPr>
        <p:spPr>
          <a:xfrm>
            <a:off x="1872615" y="280750"/>
            <a:ext cx="7852321" cy="70151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4500" spc="-46" dirty="0">
                <a:latin typeface="Arial"/>
                <a:cs typeface="Arial"/>
              </a:rPr>
              <a:t>abundant </a:t>
            </a:r>
            <a:r>
              <a:rPr sz="4500" spc="-35" dirty="0">
                <a:latin typeface="Arial"/>
                <a:cs typeface="Arial"/>
              </a:rPr>
              <a:t>data, </a:t>
            </a:r>
            <a:r>
              <a:rPr sz="4500" spc="-70" dirty="0">
                <a:latin typeface="Arial"/>
                <a:cs typeface="Arial"/>
              </a:rPr>
              <a:t>scarce</a:t>
            </a:r>
            <a:r>
              <a:rPr sz="4500" spc="49" dirty="0">
                <a:latin typeface="Arial"/>
                <a:cs typeface="Arial"/>
              </a:rPr>
              <a:t> </a:t>
            </a:r>
            <a:r>
              <a:rPr sz="4500" spc="-49" dirty="0">
                <a:latin typeface="Arial"/>
                <a:cs typeface="Arial"/>
              </a:rPr>
              <a:t>attention</a:t>
            </a:r>
            <a:endParaRPr sz="4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4875" y="1151930"/>
            <a:ext cx="1910953" cy="182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 txBox="1"/>
          <p:nvPr/>
        </p:nvSpPr>
        <p:spPr>
          <a:xfrm>
            <a:off x="1888442" y="3124060"/>
            <a:ext cx="8406408" cy="49594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164" spc="-32" dirty="0">
                <a:latin typeface="Arial"/>
                <a:cs typeface="Arial"/>
              </a:rPr>
              <a:t>data </a:t>
            </a:r>
            <a:r>
              <a:rPr sz="3164" spc="-91" dirty="0">
                <a:latin typeface="Arial"/>
                <a:cs typeface="Arial"/>
              </a:rPr>
              <a:t>is </a:t>
            </a:r>
            <a:r>
              <a:rPr sz="3164" spc="-80" dirty="0">
                <a:latin typeface="Arial"/>
                <a:cs typeface="Arial"/>
              </a:rPr>
              <a:t>increasingly </a:t>
            </a:r>
            <a:r>
              <a:rPr sz="3164" spc="18" dirty="0">
                <a:latin typeface="Arial"/>
                <a:cs typeface="Arial"/>
              </a:rPr>
              <a:t>too </a:t>
            </a:r>
            <a:r>
              <a:rPr sz="3164" spc="-21" dirty="0">
                <a:latin typeface="Arial"/>
                <a:cs typeface="Arial"/>
              </a:rPr>
              <a:t>big </a:t>
            </a:r>
            <a:r>
              <a:rPr sz="3164" spc="-42" dirty="0">
                <a:latin typeface="Arial"/>
                <a:cs typeface="Arial"/>
              </a:rPr>
              <a:t>for </a:t>
            </a:r>
            <a:r>
              <a:rPr sz="3164" spc="-80" dirty="0">
                <a:latin typeface="Arial"/>
                <a:cs typeface="Arial"/>
              </a:rPr>
              <a:t>manual</a:t>
            </a:r>
            <a:r>
              <a:rPr sz="3164" spc="267" dirty="0">
                <a:latin typeface="Arial"/>
                <a:cs typeface="Arial"/>
              </a:rPr>
              <a:t> </a:t>
            </a:r>
            <a:r>
              <a:rPr sz="3164" spc="-39" dirty="0">
                <a:latin typeface="Arial"/>
                <a:cs typeface="Arial"/>
              </a:rPr>
              <a:t>inspection</a:t>
            </a:r>
            <a:endParaRPr sz="316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802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651992"/>
            <a:ext cx="116086" cy="892969"/>
          </a:xfrm>
          <a:custGeom>
            <a:avLst/>
            <a:gdLst/>
            <a:ahLst/>
            <a:cxnLst/>
            <a:rect l="l" t="t" r="r" b="b"/>
            <a:pathLst>
              <a:path w="165100" h="1270000">
                <a:moveTo>
                  <a:pt x="0" y="1270000"/>
                </a:moveTo>
                <a:lnTo>
                  <a:pt x="0" y="0"/>
                </a:lnTo>
                <a:lnTo>
                  <a:pt x="165100" y="0"/>
                </a:lnTo>
                <a:lnTo>
                  <a:pt x="1651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/>
          <p:nvPr/>
        </p:nvSpPr>
        <p:spPr>
          <a:xfrm>
            <a:off x="1675805" y="1651992"/>
            <a:ext cx="473273" cy="892969"/>
          </a:xfrm>
          <a:custGeom>
            <a:avLst/>
            <a:gdLst/>
            <a:ahLst/>
            <a:cxnLst/>
            <a:rect l="l" t="t" r="r" b="b"/>
            <a:pathLst>
              <a:path w="673100" h="1270000">
                <a:moveTo>
                  <a:pt x="0" y="0"/>
                </a:moveTo>
                <a:lnTo>
                  <a:pt x="673100" y="0"/>
                </a:lnTo>
                <a:lnTo>
                  <a:pt x="6731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" name="object 4"/>
          <p:cNvSpPr/>
          <p:nvPr/>
        </p:nvSpPr>
        <p:spPr>
          <a:xfrm>
            <a:off x="2184797" y="1651992"/>
            <a:ext cx="473273" cy="892969"/>
          </a:xfrm>
          <a:custGeom>
            <a:avLst/>
            <a:gdLst/>
            <a:ahLst/>
            <a:cxnLst/>
            <a:rect l="l" t="t" r="r" b="b"/>
            <a:pathLst>
              <a:path w="673100" h="1270000">
                <a:moveTo>
                  <a:pt x="0" y="0"/>
                </a:moveTo>
                <a:lnTo>
                  <a:pt x="673100" y="0"/>
                </a:lnTo>
                <a:lnTo>
                  <a:pt x="6731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/>
          <p:nvPr/>
        </p:nvSpPr>
        <p:spPr>
          <a:xfrm>
            <a:off x="2693789" y="1651992"/>
            <a:ext cx="473273" cy="892969"/>
          </a:xfrm>
          <a:custGeom>
            <a:avLst/>
            <a:gdLst/>
            <a:ahLst/>
            <a:cxnLst/>
            <a:rect l="l" t="t" r="r" b="b"/>
            <a:pathLst>
              <a:path w="673100" h="1270000">
                <a:moveTo>
                  <a:pt x="0" y="0"/>
                </a:moveTo>
                <a:lnTo>
                  <a:pt x="673100" y="0"/>
                </a:lnTo>
                <a:lnTo>
                  <a:pt x="6731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6"/>
          <p:cNvSpPr/>
          <p:nvPr/>
        </p:nvSpPr>
        <p:spPr>
          <a:xfrm>
            <a:off x="3202781" y="1651992"/>
            <a:ext cx="473273" cy="892969"/>
          </a:xfrm>
          <a:custGeom>
            <a:avLst/>
            <a:gdLst/>
            <a:ahLst/>
            <a:cxnLst/>
            <a:rect l="l" t="t" r="r" b="b"/>
            <a:pathLst>
              <a:path w="673100" h="1270000">
                <a:moveTo>
                  <a:pt x="0" y="0"/>
                </a:moveTo>
                <a:lnTo>
                  <a:pt x="673100" y="0"/>
                </a:lnTo>
                <a:lnTo>
                  <a:pt x="6731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7"/>
          <p:cNvSpPr/>
          <p:nvPr/>
        </p:nvSpPr>
        <p:spPr>
          <a:xfrm>
            <a:off x="3711774" y="1651992"/>
            <a:ext cx="473273" cy="892969"/>
          </a:xfrm>
          <a:custGeom>
            <a:avLst/>
            <a:gdLst/>
            <a:ahLst/>
            <a:cxnLst/>
            <a:rect l="l" t="t" r="r" b="b"/>
            <a:pathLst>
              <a:path w="673100" h="1270000">
                <a:moveTo>
                  <a:pt x="0" y="0"/>
                </a:moveTo>
                <a:lnTo>
                  <a:pt x="673100" y="0"/>
                </a:lnTo>
                <a:lnTo>
                  <a:pt x="6731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8"/>
          <p:cNvSpPr/>
          <p:nvPr/>
        </p:nvSpPr>
        <p:spPr>
          <a:xfrm>
            <a:off x="4220766" y="1651992"/>
            <a:ext cx="473273" cy="892969"/>
          </a:xfrm>
          <a:custGeom>
            <a:avLst/>
            <a:gdLst/>
            <a:ahLst/>
            <a:cxnLst/>
            <a:rect l="l" t="t" r="r" b="b"/>
            <a:pathLst>
              <a:path w="673100" h="1270000">
                <a:moveTo>
                  <a:pt x="0" y="0"/>
                </a:moveTo>
                <a:lnTo>
                  <a:pt x="673100" y="0"/>
                </a:lnTo>
                <a:lnTo>
                  <a:pt x="6731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9"/>
          <p:cNvSpPr/>
          <p:nvPr/>
        </p:nvSpPr>
        <p:spPr>
          <a:xfrm>
            <a:off x="4729758" y="1651992"/>
            <a:ext cx="473273" cy="892969"/>
          </a:xfrm>
          <a:custGeom>
            <a:avLst/>
            <a:gdLst/>
            <a:ahLst/>
            <a:cxnLst/>
            <a:rect l="l" t="t" r="r" b="b"/>
            <a:pathLst>
              <a:path w="673100" h="1270000">
                <a:moveTo>
                  <a:pt x="0" y="0"/>
                </a:moveTo>
                <a:lnTo>
                  <a:pt x="673100" y="0"/>
                </a:lnTo>
                <a:lnTo>
                  <a:pt x="6731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10"/>
          <p:cNvSpPr/>
          <p:nvPr/>
        </p:nvSpPr>
        <p:spPr>
          <a:xfrm>
            <a:off x="5238750" y="1651992"/>
            <a:ext cx="473273" cy="892969"/>
          </a:xfrm>
          <a:custGeom>
            <a:avLst/>
            <a:gdLst/>
            <a:ahLst/>
            <a:cxnLst/>
            <a:rect l="l" t="t" r="r" b="b"/>
            <a:pathLst>
              <a:path w="673100" h="1270000">
                <a:moveTo>
                  <a:pt x="0" y="0"/>
                </a:moveTo>
                <a:lnTo>
                  <a:pt x="673100" y="0"/>
                </a:lnTo>
                <a:lnTo>
                  <a:pt x="6731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1"/>
          <p:cNvSpPr/>
          <p:nvPr/>
        </p:nvSpPr>
        <p:spPr>
          <a:xfrm>
            <a:off x="5747742" y="1651992"/>
            <a:ext cx="473273" cy="892969"/>
          </a:xfrm>
          <a:custGeom>
            <a:avLst/>
            <a:gdLst/>
            <a:ahLst/>
            <a:cxnLst/>
            <a:rect l="l" t="t" r="r" b="b"/>
            <a:pathLst>
              <a:path w="673100" h="1270000">
                <a:moveTo>
                  <a:pt x="0" y="0"/>
                </a:moveTo>
                <a:lnTo>
                  <a:pt x="673100" y="0"/>
                </a:lnTo>
                <a:lnTo>
                  <a:pt x="6731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" name="object 12"/>
          <p:cNvSpPr/>
          <p:nvPr/>
        </p:nvSpPr>
        <p:spPr>
          <a:xfrm>
            <a:off x="6256735" y="1651992"/>
            <a:ext cx="473273" cy="892969"/>
          </a:xfrm>
          <a:custGeom>
            <a:avLst/>
            <a:gdLst/>
            <a:ahLst/>
            <a:cxnLst/>
            <a:rect l="l" t="t" r="r" b="b"/>
            <a:pathLst>
              <a:path w="673100" h="1270000">
                <a:moveTo>
                  <a:pt x="0" y="0"/>
                </a:moveTo>
                <a:lnTo>
                  <a:pt x="673100" y="0"/>
                </a:lnTo>
                <a:lnTo>
                  <a:pt x="6731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" name="object 13"/>
          <p:cNvSpPr/>
          <p:nvPr/>
        </p:nvSpPr>
        <p:spPr>
          <a:xfrm>
            <a:off x="6765727" y="1651992"/>
            <a:ext cx="473273" cy="892969"/>
          </a:xfrm>
          <a:custGeom>
            <a:avLst/>
            <a:gdLst/>
            <a:ahLst/>
            <a:cxnLst/>
            <a:rect l="l" t="t" r="r" b="b"/>
            <a:pathLst>
              <a:path w="673100" h="1270000">
                <a:moveTo>
                  <a:pt x="0" y="0"/>
                </a:moveTo>
                <a:lnTo>
                  <a:pt x="673100" y="0"/>
                </a:lnTo>
                <a:lnTo>
                  <a:pt x="6731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" name="object 14"/>
          <p:cNvSpPr/>
          <p:nvPr/>
        </p:nvSpPr>
        <p:spPr>
          <a:xfrm>
            <a:off x="7274719" y="1651992"/>
            <a:ext cx="473273" cy="892969"/>
          </a:xfrm>
          <a:custGeom>
            <a:avLst/>
            <a:gdLst/>
            <a:ahLst/>
            <a:cxnLst/>
            <a:rect l="l" t="t" r="r" b="b"/>
            <a:pathLst>
              <a:path w="673100" h="1270000">
                <a:moveTo>
                  <a:pt x="0" y="0"/>
                </a:moveTo>
                <a:lnTo>
                  <a:pt x="673100" y="0"/>
                </a:lnTo>
                <a:lnTo>
                  <a:pt x="6731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" name="object 15"/>
          <p:cNvSpPr/>
          <p:nvPr/>
        </p:nvSpPr>
        <p:spPr>
          <a:xfrm>
            <a:off x="7783711" y="1651992"/>
            <a:ext cx="473273" cy="892969"/>
          </a:xfrm>
          <a:custGeom>
            <a:avLst/>
            <a:gdLst/>
            <a:ahLst/>
            <a:cxnLst/>
            <a:rect l="l" t="t" r="r" b="b"/>
            <a:pathLst>
              <a:path w="673100" h="1270000">
                <a:moveTo>
                  <a:pt x="0" y="0"/>
                </a:moveTo>
                <a:lnTo>
                  <a:pt x="673100" y="0"/>
                </a:lnTo>
                <a:lnTo>
                  <a:pt x="6731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" name="object 16"/>
          <p:cNvSpPr/>
          <p:nvPr/>
        </p:nvSpPr>
        <p:spPr>
          <a:xfrm>
            <a:off x="8292703" y="1651992"/>
            <a:ext cx="473273" cy="892969"/>
          </a:xfrm>
          <a:custGeom>
            <a:avLst/>
            <a:gdLst/>
            <a:ahLst/>
            <a:cxnLst/>
            <a:rect l="l" t="t" r="r" b="b"/>
            <a:pathLst>
              <a:path w="673100" h="1270000">
                <a:moveTo>
                  <a:pt x="0" y="0"/>
                </a:moveTo>
                <a:lnTo>
                  <a:pt x="673100" y="0"/>
                </a:lnTo>
                <a:lnTo>
                  <a:pt x="6731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" name="object 17"/>
          <p:cNvSpPr/>
          <p:nvPr/>
        </p:nvSpPr>
        <p:spPr>
          <a:xfrm>
            <a:off x="8801696" y="1651992"/>
            <a:ext cx="473273" cy="892969"/>
          </a:xfrm>
          <a:custGeom>
            <a:avLst/>
            <a:gdLst/>
            <a:ahLst/>
            <a:cxnLst/>
            <a:rect l="l" t="t" r="r" b="b"/>
            <a:pathLst>
              <a:path w="673100" h="1270000">
                <a:moveTo>
                  <a:pt x="0" y="0"/>
                </a:moveTo>
                <a:lnTo>
                  <a:pt x="673100" y="0"/>
                </a:lnTo>
                <a:lnTo>
                  <a:pt x="6731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" name="object 18"/>
          <p:cNvSpPr/>
          <p:nvPr/>
        </p:nvSpPr>
        <p:spPr>
          <a:xfrm>
            <a:off x="9310688" y="1651992"/>
            <a:ext cx="473273" cy="892969"/>
          </a:xfrm>
          <a:custGeom>
            <a:avLst/>
            <a:gdLst/>
            <a:ahLst/>
            <a:cxnLst/>
            <a:rect l="l" t="t" r="r" b="b"/>
            <a:pathLst>
              <a:path w="673100" h="1270000">
                <a:moveTo>
                  <a:pt x="0" y="0"/>
                </a:moveTo>
                <a:lnTo>
                  <a:pt x="673100" y="0"/>
                </a:lnTo>
                <a:lnTo>
                  <a:pt x="6731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9" name="object 19"/>
          <p:cNvSpPr/>
          <p:nvPr/>
        </p:nvSpPr>
        <p:spPr>
          <a:xfrm>
            <a:off x="9819680" y="1651992"/>
            <a:ext cx="473273" cy="892969"/>
          </a:xfrm>
          <a:custGeom>
            <a:avLst/>
            <a:gdLst/>
            <a:ahLst/>
            <a:cxnLst/>
            <a:rect l="l" t="t" r="r" b="b"/>
            <a:pathLst>
              <a:path w="673100" h="1270000">
                <a:moveTo>
                  <a:pt x="0" y="0"/>
                </a:moveTo>
                <a:lnTo>
                  <a:pt x="673100" y="0"/>
                </a:lnTo>
                <a:lnTo>
                  <a:pt x="6731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0" name="object 20"/>
          <p:cNvSpPr/>
          <p:nvPr/>
        </p:nvSpPr>
        <p:spPr>
          <a:xfrm>
            <a:off x="10328672" y="1651992"/>
            <a:ext cx="339328" cy="892969"/>
          </a:xfrm>
          <a:custGeom>
            <a:avLst/>
            <a:gdLst/>
            <a:ahLst/>
            <a:cxnLst/>
            <a:rect l="l" t="t" r="r" b="b"/>
            <a:pathLst>
              <a:path w="482600" h="1270000">
                <a:moveTo>
                  <a:pt x="0" y="0"/>
                </a:moveTo>
                <a:lnTo>
                  <a:pt x="482600" y="0"/>
                </a:lnTo>
                <a:lnTo>
                  <a:pt x="4826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1" name="object 21"/>
          <p:cNvSpPr txBox="1"/>
          <p:nvPr/>
        </p:nvSpPr>
        <p:spPr>
          <a:xfrm>
            <a:off x="1872615" y="280750"/>
            <a:ext cx="7852321" cy="70151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4500" spc="-46" dirty="0">
                <a:latin typeface="Arial"/>
                <a:cs typeface="Arial"/>
              </a:rPr>
              <a:t>abundant </a:t>
            </a:r>
            <a:r>
              <a:rPr sz="4500" spc="-35" dirty="0">
                <a:latin typeface="Arial"/>
                <a:cs typeface="Arial"/>
              </a:rPr>
              <a:t>data, </a:t>
            </a:r>
            <a:r>
              <a:rPr sz="4500" spc="-70" dirty="0">
                <a:latin typeface="Arial"/>
                <a:cs typeface="Arial"/>
              </a:rPr>
              <a:t>scarce</a:t>
            </a:r>
            <a:r>
              <a:rPr sz="4500" spc="49" dirty="0">
                <a:latin typeface="Arial"/>
                <a:cs typeface="Arial"/>
              </a:rPr>
              <a:t> </a:t>
            </a:r>
            <a:r>
              <a:rPr sz="4500" spc="-49" dirty="0">
                <a:latin typeface="Arial"/>
                <a:cs typeface="Arial"/>
              </a:rPr>
              <a:t>attention</a:t>
            </a:r>
            <a:endParaRPr sz="45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524875" y="1151930"/>
            <a:ext cx="1910953" cy="182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3" name="object 23"/>
          <p:cNvSpPr txBox="1"/>
          <p:nvPr/>
        </p:nvSpPr>
        <p:spPr>
          <a:xfrm>
            <a:off x="1888442" y="2925508"/>
            <a:ext cx="8406408" cy="1746801"/>
          </a:xfrm>
          <a:prstGeom prst="rect">
            <a:avLst/>
          </a:prstGeom>
        </p:spPr>
        <p:txBody>
          <a:bodyPr vert="horz" wrap="square" lIns="0" tIns="37505" rIns="0" bIns="0" rtlCol="0">
            <a:spAutoFit/>
          </a:bodyPr>
          <a:lstStyle/>
          <a:p>
            <a:pPr marL="308956" marR="3572" indent="-300473">
              <a:lnSpc>
                <a:spcPct val="135200"/>
              </a:lnSpc>
              <a:spcBef>
                <a:spcPts val="295"/>
              </a:spcBef>
            </a:pPr>
            <a:r>
              <a:rPr sz="3164" spc="-32" dirty="0">
                <a:latin typeface="Arial"/>
                <a:cs typeface="Arial"/>
              </a:rPr>
              <a:t>data </a:t>
            </a:r>
            <a:r>
              <a:rPr sz="3164" spc="-91" dirty="0">
                <a:latin typeface="Arial"/>
                <a:cs typeface="Arial"/>
              </a:rPr>
              <a:t>is </a:t>
            </a:r>
            <a:r>
              <a:rPr sz="3164" spc="-80" dirty="0">
                <a:latin typeface="Arial"/>
                <a:cs typeface="Arial"/>
              </a:rPr>
              <a:t>increasingly </a:t>
            </a:r>
            <a:r>
              <a:rPr sz="3164" spc="18" dirty="0">
                <a:latin typeface="Arial"/>
                <a:cs typeface="Arial"/>
              </a:rPr>
              <a:t>too </a:t>
            </a:r>
            <a:r>
              <a:rPr sz="3164" spc="-21" dirty="0">
                <a:latin typeface="Arial"/>
                <a:cs typeface="Arial"/>
              </a:rPr>
              <a:t>big </a:t>
            </a:r>
            <a:r>
              <a:rPr sz="3164" spc="-42" dirty="0">
                <a:latin typeface="Arial"/>
                <a:cs typeface="Arial"/>
              </a:rPr>
              <a:t>for </a:t>
            </a:r>
            <a:r>
              <a:rPr sz="3164" spc="-80" dirty="0">
                <a:latin typeface="Arial"/>
                <a:cs typeface="Arial"/>
              </a:rPr>
              <a:t>manual </a:t>
            </a:r>
            <a:r>
              <a:rPr sz="3164" spc="-39" dirty="0">
                <a:latin typeface="Arial"/>
                <a:cs typeface="Arial"/>
              </a:rPr>
              <a:t>inspection  </a:t>
            </a:r>
            <a:r>
              <a:rPr sz="2531" spc="-95" dirty="0">
                <a:latin typeface="Arial"/>
                <a:cs typeface="Arial"/>
              </a:rPr>
              <a:t>Twitter, </a:t>
            </a:r>
            <a:r>
              <a:rPr sz="2531" spc="-49" dirty="0">
                <a:latin typeface="Arial"/>
                <a:cs typeface="Arial"/>
              </a:rPr>
              <a:t>LinkedIn, </a:t>
            </a:r>
            <a:r>
              <a:rPr sz="2531" spc="-32" dirty="0">
                <a:latin typeface="Arial"/>
                <a:cs typeface="Arial"/>
              </a:rPr>
              <a:t>Facebook, </a:t>
            </a:r>
            <a:r>
              <a:rPr sz="2531" spc="-42" dirty="0">
                <a:latin typeface="Arial"/>
                <a:cs typeface="Arial"/>
              </a:rPr>
              <a:t>Google: </a:t>
            </a:r>
            <a:r>
              <a:rPr sz="2531" spc="-32" dirty="0">
                <a:latin typeface="Arial"/>
                <a:cs typeface="Arial"/>
              </a:rPr>
              <a:t>log </a:t>
            </a:r>
            <a:r>
              <a:rPr sz="2531" dirty="0">
                <a:latin typeface="Arial"/>
                <a:cs typeface="Arial"/>
              </a:rPr>
              <a:t>12M+ </a:t>
            </a:r>
            <a:r>
              <a:rPr sz="2531" spc="-32" dirty="0">
                <a:latin typeface="Arial"/>
                <a:cs typeface="Arial"/>
              </a:rPr>
              <a:t>events/s  </a:t>
            </a:r>
            <a:r>
              <a:rPr sz="2531" spc="-21" dirty="0">
                <a:latin typeface="Arial"/>
                <a:cs typeface="Arial"/>
              </a:rPr>
              <a:t>projected </a:t>
            </a:r>
            <a:r>
              <a:rPr sz="2531" spc="-4" dirty="0">
                <a:latin typeface="Arial"/>
                <a:cs typeface="Arial"/>
              </a:rPr>
              <a:t>40% </a:t>
            </a:r>
            <a:r>
              <a:rPr sz="2531" spc="-70" dirty="0">
                <a:latin typeface="Arial"/>
                <a:cs typeface="Arial"/>
              </a:rPr>
              <a:t>year-over-year </a:t>
            </a:r>
            <a:r>
              <a:rPr sz="2531" spc="-11" dirty="0">
                <a:latin typeface="Arial"/>
                <a:cs typeface="Arial"/>
              </a:rPr>
              <a:t>growth </a:t>
            </a:r>
            <a:r>
              <a:rPr sz="2531" spc="-56" dirty="0">
                <a:latin typeface="Arial"/>
                <a:cs typeface="Arial"/>
              </a:rPr>
              <a:t>(e.g., </a:t>
            </a:r>
            <a:r>
              <a:rPr sz="2531" spc="-95" dirty="0">
                <a:latin typeface="Arial"/>
                <a:cs typeface="Arial"/>
              </a:rPr>
              <a:t>via</a:t>
            </a:r>
            <a:r>
              <a:rPr sz="2531" spc="155" dirty="0">
                <a:latin typeface="Arial"/>
                <a:cs typeface="Arial"/>
              </a:rPr>
              <a:t> </a:t>
            </a:r>
            <a:r>
              <a:rPr sz="2531" spc="-130" dirty="0">
                <a:latin typeface="Arial"/>
                <a:cs typeface="Arial"/>
              </a:rPr>
              <a:t>IoT)</a:t>
            </a:r>
            <a:endParaRPr sz="253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149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651992"/>
            <a:ext cx="116086" cy="892969"/>
          </a:xfrm>
          <a:custGeom>
            <a:avLst/>
            <a:gdLst/>
            <a:ahLst/>
            <a:cxnLst/>
            <a:rect l="l" t="t" r="r" b="b"/>
            <a:pathLst>
              <a:path w="165100" h="1270000">
                <a:moveTo>
                  <a:pt x="0" y="1270000"/>
                </a:moveTo>
                <a:lnTo>
                  <a:pt x="0" y="0"/>
                </a:lnTo>
                <a:lnTo>
                  <a:pt x="165100" y="0"/>
                </a:lnTo>
                <a:lnTo>
                  <a:pt x="1651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/>
          <p:nvPr/>
        </p:nvSpPr>
        <p:spPr>
          <a:xfrm>
            <a:off x="1675805" y="1651992"/>
            <a:ext cx="473273" cy="892969"/>
          </a:xfrm>
          <a:custGeom>
            <a:avLst/>
            <a:gdLst/>
            <a:ahLst/>
            <a:cxnLst/>
            <a:rect l="l" t="t" r="r" b="b"/>
            <a:pathLst>
              <a:path w="673100" h="1270000">
                <a:moveTo>
                  <a:pt x="0" y="0"/>
                </a:moveTo>
                <a:lnTo>
                  <a:pt x="673100" y="0"/>
                </a:lnTo>
                <a:lnTo>
                  <a:pt x="6731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" name="object 4"/>
          <p:cNvSpPr/>
          <p:nvPr/>
        </p:nvSpPr>
        <p:spPr>
          <a:xfrm>
            <a:off x="2184797" y="1651992"/>
            <a:ext cx="473273" cy="892969"/>
          </a:xfrm>
          <a:custGeom>
            <a:avLst/>
            <a:gdLst/>
            <a:ahLst/>
            <a:cxnLst/>
            <a:rect l="l" t="t" r="r" b="b"/>
            <a:pathLst>
              <a:path w="673100" h="1270000">
                <a:moveTo>
                  <a:pt x="0" y="0"/>
                </a:moveTo>
                <a:lnTo>
                  <a:pt x="673100" y="0"/>
                </a:lnTo>
                <a:lnTo>
                  <a:pt x="6731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/>
          <p:nvPr/>
        </p:nvSpPr>
        <p:spPr>
          <a:xfrm>
            <a:off x="2693789" y="1651992"/>
            <a:ext cx="473273" cy="892969"/>
          </a:xfrm>
          <a:custGeom>
            <a:avLst/>
            <a:gdLst/>
            <a:ahLst/>
            <a:cxnLst/>
            <a:rect l="l" t="t" r="r" b="b"/>
            <a:pathLst>
              <a:path w="673100" h="1270000">
                <a:moveTo>
                  <a:pt x="0" y="0"/>
                </a:moveTo>
                <a:lnTo>
                  <a:pt x="673100" y="0"/>
                </a:lnTo>
                <a:lnTo>
                  <a:pt x="6731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6"/>
          <p:cNvSpPr/>
          <p:nvPr/>
        </p:nvSpPr>
        <p:spPr>
          <a:xfrm>
            <a:off x="3202781" y="1651992"/>
            <a:ext cx="473273" cy="892969"/>
          </a:xfrm>
          <a:custGeom>
            <a:avLst/>
            <a:gdLst/>
            <a:ahLst/>
            <a:cxnLst/>
            <a:rect l="l" t="t" r="r" b="b"/>
            <a:pathLst>
              <a:path w="673100" h="1270000">
                <a:moveTo>
                  <a:pt x="0" y="0"/>
                </a:moveTo>
                <a:lnTo>
                  <a:pt x="673100" y="0"/>
                </a:lnTo>
                <a:lnTo>
                  <a:pt x="6731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7"/>
          <p:cNvSpPr/>
          <p:nvPr/>
        </p:nvSpPr>
        <p:spPr>
          <a:xfrm>
            <a:off x="3711774" y="1651992"/>
            <a:ext cx="473273" cy="892969"/>
          </a:xfrm>
          <a:custGeom>
            <a:avLst/>
            <a:gdLst/>
            <a:ahLst/>
            <a:cxnLst/>
            <a:rect l="l" t="t" r="r" b="b"/>
            <a:pathLst>
              <a:path w="673100" h="1270000">
                <a:moveTo>
                  <a:pt x="0" y="0"/>
                </a:moveTo>
                <a:lnTo>
                  <a:pt x="673100" y="0"/>
                </a:lnTo>
                <a:lnTo>
                  <a:pt x="6731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8"/>
          <p:cNvSpPr/>
          <p:nvPr/>
        </p:nvSpPr>
        <p:spPr>
          <a:xfrm>
            <a:off x="4220766" y="1651992"/>
            <a:ext cx="473273" cy="892969"/>
          </a:xfrm>
          <a:custGeom>
            <a:avLst/>
            <a:gdLst/>
            <a:ahLst/>
            <a:cxnLst/>
            <a:rect l="l" t="t" r="r" b="b"/>
            <a:pathLst>
              <a:path w="673100" h="1270000">
                <a:moveTo>
                  <a:pt x="0" y="0"/>
                </a:moveTo>
                <a:lnTo>
                  <a:pt x="673100" y="0"/>
                </a:lnTo>
                <a:lnTo>
                  <a:pt x="6731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9"/>
          <p:cNvSpPr/>
          <p:nvPr/>
        </p:nvSpPr>
        <p:spPr>
          <a:xfrm>
            <a:off x="4729758" y="1651992"/>
            <a:ext cx="473273" cy="892969"/>
          </a:xfrm>
          <a:custGeom>
            <a:avLst/>
            <a:gdLst/>
            <a:ahLst/>
            <a:cxnLst/>
            <a:rect l="l" t="t" r="r" b="b"/>
            <a:pathLst>
              <a:path w="673100" h="1270000">
                <a:moveTo>
                  <a:pt x="0" y="0"/>
                </a:moveTo>
                <a:lnTo>
                  <a:pt x="673100" y="0"/>
                </a:lnTo>
                <a:lnTo>
                  <a:pt x="6731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10"/>
          <p:cNvSpPr/>
          <p:nvPr/>
        </p:nvSpPr>
        <p:spPr>
          <a:xfrm>
            <a:off x="5238750" y="1651992"/>
            <a:ext cx="473273" cy="892969"/>
          </a:xfrm>
          <a:custGeom>
            <a:avLst/>
            <a:gdLst/>
            <a:ahLst/>
            <a:cxnLst/>
            <a:rect l="l" t="t" r="r" b="b"/>
            <a:pathLst>
              <a:path w="673100" h="1270000">
                <a:moveTo>
                  <a:pt x="0" y="0"/>
                </a:moveTo>
                <a:lnTo>
                  <a:pt x="673100" y="0"/>
                </a:lnTo>
                <a:lnTo>
                  <a:pt x="6731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1"/>
          <p:cNvSpPr/>
          <p:nvPr/>
        </p:nvSpPr>
        <p:spPr>
          <a:xfrm>
            <a:off x="5747742" y="1651992"/>
            <a:ext cx="473273" cy="892969"/>
          </a:xfrm>
          <a:custGeom>
            <a:avLst/>
            <a:gdLst/>
            <a:ahLst/>
            <a:cxnLst/>
            <a:rect l="l" t="t" r="r" b="b"/>
            <a:pathLst>
              <a:path w="673100" h="1270000">
                <a:moveTo>
                  <a:pt x="0" y="0"/>
                </a:moveTo>
                <a:lnTo>
                  <a:pt x="673100" y="0"/>
                </a:lnTo>
                <a:lnTo>
                  <a:pt x="6731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" name="object 12"/>
          <p:cNvSpPr/>
          <p:nvPr/>
        </p:nvSpPr>
        <p:spPr>
          <a:xfrm>
            <a:off x="6256735" y="1651992"/>
            <a:ext cx="473273" cy="892969"/>
          </a:xfrm>
          <a:custGeom>
            <a:avLst/>
            <a:gdLst/>
            <a:ahLst/>
            <a:cxnLst/>
            <a:rect l="l" t="t" r="r" b="b"/>
            <a:pathLst>
              <a:path w="673100" h="1270000">
                <a:moveTo>
                  <a:pt x="0" y="0"/>
                </a:moveTo>
                <a:lnTo>
                  <a:pt x="673100" y="0"/>
                </a:lnTo>
                <a:lnTo>
                  <a:pt x="6731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" name="object 13"/>
          <p:cNvSpPr/>
          <p:nvPr/>
        </p:nvSpPr>
        <p:spPr>
          <a:xfrm>
            <a:off x="6765727" y="1651992"/>
            <a:ext cx="473273" cy="892969"/>
          </a:xfrm>
          <a:custGeom>
            <a:avLst/>
            <a:gdLst/>
            <a:ahLst/>
            <a:cxnLst/>
            <a:rect l="l" t="t" r="r" b="b"/>
            <a:pathLst>
              <a:path w="673100" h="1270000">
                <a:moveTo>
                  <a:pt x="0" y="0"/>
                </a:moveTo>
                <a:lnTo>
                  <a:pt x="673100" y="0"/>
                </a:lnTo>
                <a:lnTo>
                  <a:pt x="6731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" name="object 14"/>
          <p:cNvSpPr/>
          <p:nvPr/>
        </p:nvSpPr>
        <p:spPr>
          <a:xfrm>
            <a:off x="7274719" y="1651992"/>
            <a:ext cx="473273" cy="892969"/>
          </a:xfrm>
          <a:custGeom>
            <a:avLst/>
            <a:gdLst/>
            <a:ahLst/>
            <a:cxnLst/>
            <a:rect l="l" t="t" r="r" b="b"/>
            <a:pathLst>
              <a:path w="673100" h="1270000">
                <a:moveTo>
                  <a:pt x="0" y="0"/>
                </a:moveTo>
                <a:lnTo>
                  <a:pt x="673100" y="0"/>
                </a:lnTo>
                <a:lnTo>
                  <a:pt x="6731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" name="object 15"/>
          <p:cNvSpPr/>
          <p:nvPr/>
        </p:nvSpPr>
        <p:spPr>
          <a:xfrm>
            <a:off x="7783711" y="1651992"/>
            <a:ext cx="473273" cy="892969"/>
          </a:xfrm>
          <a:custGeom>
            <a:avLst/>
            <a:gdLst/>
            <a:ahLst/>
            <a:cxnLst/>
            <a:rect l="l" t="t" r="r" b="b"/>
            <a:pathLst>
              <a:path w="673100" h="1270000">
                <a:moveTo>
                  <a:pt x="0" y="0"/>
                </a:moveTo>
                <a:lnTo>
                  <a:pt x="673100" y="0"/>
                </a:lnTo>
                <a:lnTo>
                  <a:pt x="6731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" name="object 16"/>
          <p:cNvSpPr/>
          <p:nvPr/>
        </p:nvSpPr>
        <p:spPr>
          <a:xfrm>
            <a:off x="8292703" y="1651992"/>
            <a:ext cx="473273" cy="892969"/>
          </a:xfrm>
          <a:custGeom>
            <a:avLst/>
            <a:gdLst/>
            <a:ahLst/>
            <a:cxnLst/>
            <a:rect l="l" t="t" r="r" b="b"/>
            <a:pathLst>
              <a:path w="673100" h="1270000">
                <a:moveTo>
                  <a:pt x="0" y="0"/>
                </a:moveTo>
                <a:lnTo>
                  <a:pt x="673100" y="0"/>
                </a:lnTo>
                <a:lnTo>
                  <a:pt x="6731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" name="object 17"/>
          <p:cNvSpPr/>
          <p:nvPr/>
        </p:nvSpPr>
        <p:spPr>
          <a:xfrm>
            <a:off x="8801696" y="1651992"/>
            <a:ext cx="473273" cy="892969"/>
          </a:xfrm>
          <a:custGeom>
            <a:avLst/>
            <a:gdLst/>
            <a:ahLst/>
            <a:cxnLst/>
            <a:rect l="l" t="t" r="r" b="b"/>
            <a:pathLst>
              <a:path w="673100" h="1270000">
                <a:moveTo>
                  <a:pt x="0" y="0"/>
                </a:moveTo>
                <a:lnTo>
                  <a:pt x="673100" y="0"/>
                </a:lnTo>
                <a:lnTo>
                  <a:pt x="6731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" name="object 18"/>
          <p:cNvSpPr/>
          <p:nvPr/>
        </p:nvSpPr>
        <p:spPr>
          <a:xfrm>
            <a:off x="9310688" y="1651992"/>
            <a:ext cx="473273" cy="892969"/>
          </a:xfrm>
          <a:custGeom>
            <a:avLst/>
            <a:gdLst/>
            <a:ahLst/>
            <a:cxnLst/>
            <a:rect l="l" t="t" r="r" b="b"/>
            <a:pathLst>
              <a:path w="673100" h="1270000">
                <a:moveTo>
                  <a:pt x="0" y="0"/>
                </a:moveTo>
                <a:lnTo>
                  <a:pt x="673100" y="0"/>
                </a:lnTo>
                <a:lnTo>
                  <a:pt x="6731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9" name="object 19"/>
          <p:cNvSpPr/>
          <p:nvPr/>
        </p:nvSpPr>
        <p:spPr>
          <a:xfrm>
            <a:off x="9819680" y="1651992"/>
            <a:ext cx="473273" cy="892969"/>
          </a:xfrm>
          <a:custGeom>
            <a:avLst/>
            <a:gdLst/>
            <a:ahLst/>
            <a:cxnLst/>
            <a:rect l="l" t="t" r="r" b="b"/>
            <a:pathLst>
              <a:path w="673100" h="1270000">
                <a:moveTo>
                  <a:pt x="0" y="0"/>
                </a:moveTo>
                <a:lnTo>
                  <a:pt x="673100" y="0"/>
                </a:lnTo>
                <a:lnTo>
                  <a:pt x="6731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0" name="object 20"/>
          <p:cNvSpPr/>
          <p:nvPr/>
        </p:nvSpPr>
        <p:spPr>
          <a:xfrm>
            <a:off x="10328672" y="1651992"/>
            <a:ext cx="339328" cy="892969"/>
          </a:xfrm>
          <a:custGeom>
            <a:avLst/>
            <a:gdLst/>
            <a:ahLst/>
            <a:cxnLst/>
            <a:rect l="l" t="t" r="r" b="b"/>
            <a:pathLst>
              <a:path w="482600" h="1270000">
                <a:moveTo>
                  <a:pt x="0" y="0"/>
                </a:moveTo>
                <a:lnTo>
                  <a:pt x="482600" y="0"/>
                </a:lnTo>
                <a:lnTo>
                  <a:pt x="4826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872615" y="280750"/>
            <a:ext cx="7852321" cy="70151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-46" dirty="0"/>
              <a:t>abundant </a:t>
            </a:r>
            <a:r>
              <a:rPr spc="-35" dirty="0"/>
              <a:t>data, </a:t>
            </a:r>
            <a:r>
              <a:rPr spc="-70" dirty="0"/>
              <a:t>scarce</a:t>
            </a:r>
            <a:r>
              <a:rPr spc="49" dirty="0"/>
              <a:t> </a:t>
            </a:r>
            <a:r>
              <a:rPr spc="-49" dirty="0"/>
              <a:t>attention</a:t>
            </a:r>
          </a:p>
        </p:txBody>
      </p:sp>
      <p:sp>
        <p:nvSpPr>
          <p:cNvPr id="22" name="object 22"/>
          <p:cNvSpPr/>
          <p:nvPr/>
        </p:nvSpPr>
        <p:spPr>
          <a:xfrm>
            <a:off x="8524875" y="1151930"/>
            <a:ext cx="1910953" cy="182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3" name="object 23"/>
          <p:cNvSpPr txBox="1"/>
          <p:nvPr/>
        </p:nvSpPr>
        <p:spPr>
          <a:xfrm>
            <a:off x="1888442" y="2925508"/>
            <a:ext cx="8406408" cy="2865721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00027" marR="3572" indent="-291544">
              <a:lnSpc>
                <a:spcPct val="137100"/>
              </a:lnSpc>
              <a:spcBef>
                <a:spcPts val="225"/>
              </a:spcBef>
            </a:pPr>
            <a:r>
              <a:rPr sz="3164" spc="-32" dirty="0">
                <a:latin typeface="Arial"/>
                <a:cs typeface="Arial"/>
              </a:rPr>
              <a:t>data </a:t>
            </a:r>
            <a:r>
              <a:rPr sz="3164" spc="-91" dirty="0">
                <a:latin typeface="Arial"/>
                <a:cs typeface="Arial"/>
              </a:rPr>
              <a:t>is </a:t>
            </a:r>
            <a:r>
              <a:rPr sz="3164" spc="-80" dirty="0">
                <a:latin typeface="Arial"/>
                <a:cs typeface="Arial"/>
              </a:rPr>
              <a:t>increasingly </a:t>
            </a:r>
            <a:r>
              <a:rPr sz="3164" spc="18" dirty="0">
                <a:latin typeface="Arial"/>
                <a:cs typeface="Arial"/>
              </a:rPr>
              <a:t>too </a:t>
            </a:r>
            <a:r>
              <a:rPr sz="3164" spc="-21" dirty="0">
                <a:latin typeface="Arial"/>
                <a:cs typeface="Arial"/>
              </a:rPr>
              <a:t>big </a:t>
            </a:r>
            <a:r>
              <a:rPr sz="3164" spc="-42" dirty="0">
                <a:latin typeface="Arial"/>
                <a:cs typeface="Arial"/>
              </a:rPr>
              <a:t>for </a:t>
            </a:r>
            <a:r>
              <a:rPr sz="3164" spc="-80" dirty="0">
                <a:latin typeface="Arial"/>
                <a:cs typeface="Arial"/>
              </a:rPr>
              <a:t>manual </a:t>
            </a:r>
            <a:r>
              <a:rPr sz="3164" spc="-39" dirty="0">
                <a:latin typeface="Arial"/>
                <a:cs typeface="Arial"/>
              </a:rPr>
              <a:t>inspection  </a:t>
            </a:r>
            <a:r>
              <a:rPr sz="2531" spc="-95" dirty="0">
                <a:latin typeface="Arial"/>
                <a:cs typeface="Arial"/>
              </a:rPr>
              <a:t>Twitter, </a:t>
            </a:r>
            <a:r>
              <a:rPr sz="2531" spc="-49" dirty="0">
                <a:latin typeface="Arial"/>
                <a:cs typeface="Arial"/>
              </a:rPr>
              <a:t>LinkedIn, </a:t>
            </a:r>
            <a:r>
              <a:rPr sz="2531" spc="-32" dirty="0">
                <a:latin typeface="Arial"/>
                <a:cs typeface="Arial"/>
              </a:rPr>
              <a:t>Facebook, </a:t>
            </a:r>
            <a:r>
              <a:rPr sz="2531" spc="-42" dirty="0">
                <a:latin typeface="Arial"/>
                <a:cs typeface="Arial"/>
              </a:rPr>
              <a:t>Google: </a:t>
            </a:r>
            <a:r>
              <a:rPr sz="2531" spc="-32" dirty="0">
                <a:latin typeface="Arial"/>
                <a:cs typeface="Arial"/>
              </a:rPr>
              <a:t>log </a:t>
            </a:r>
            <a:r>
              <a:rPr sz="2531" dirty="0">
                <a:latin typeface="Arial"/>
                <a:cs typeface="Arial"/>
              </a:rPr>
              <a:t>12M+ </a:t>
            </a:r>
            <a:r>
              <a:rPr sz="2531" spc="-32" dirty="0">
                <a:latin typeface="Arial"/>
                <a:cs typeface="Arial"/>
              </a:rPr>
              <a:t>events/s  </a:t>
            </a:r>
            <a:r>
              <a:rPr sz="2531" spc="-21" dirty="0">
                <a:latin typeface="Arial"/>
                <a:cs typeface="Arial"/>
              </a:rPr>
              <a:t>projected </a:t>
            </a:r>
            <a:r>
              <a:rPr sz="2531" spc="-4" dirty="0">
                <a:latin typeface="Arial"/>
                <a:cs typeface="Arial"/>
              </a:rPr>
              <a:t>40% </a:t>
            </a:r>
            <a:r>
              <a:rPr sz="2531" spc="-70" dirty="0">
                <a:latin typeface="Arial"/>
                <a:cs typeface="Arial"/>
              </a:rPr>
              <a:t>year-over-year </a:t>
            </a:r>
            <a:r>
              <a:rPr sz="2531" spc="-11" dirty="0">
                <a:latin typeface="Arial"/>
                <a:cs typeface="Arial"/>
              </a:rPr>
              <a:t>growth </a:t>
            </a:r>
            <a:r>
              <a:rPr sz="2531" spc="-56" dirty="0">
                <a:latin typeface="Arial"/>
                <a:cs typeface="Arial"/>
              </a:rPr>
              <a:t>(e.g., </a:t>
            </a:r>
            <a:r>
              <a:rPr sz="2531" spc="-95" dirty="0">
                <a:latin typeface="Arial"/>
                <a:cs typeface="Arial"/>
              </a:rPr>
              <a:t>via </a:t>
            </a:r>
            <a:r>
              <a:rPr sz="2531" spc="-130" dirty="0">
                <a:latin typeface="Arial"/>
                <a:cs typeface="Arial"/>
              </a:rPr>
              <a:t>IoT)  </a:t>
            </a:r>
            <a:r>
              <a:rPr sz="2742" spc="21" dirty="0">
                <a:solidFill>
                  <a:srgbClr val="FE2D04"/>
                </a:solidFill>
                <a:latin typeface="Arial"/>
                <a:cs typeface="Arial"/>
              </a:rPr>
              <a:t>today’s operators</a:t>
            </a:r>
            <a:r>
              <a:rPr sz="2742" spc="-25" dirty="0">
                <a:solidFill>
                  <a:srgbClr val="FE2D04"/>
                </a:solidFill>
                <a:latin typeface="Arial"/>
                <a:cs typeface="Arial"/>
              </a:rPr>
              <a:t> </a:t>
            </a:r>
            <a:r>
              <a:rPr sz="2742" spc="-14" dirty="0">
                <a:solidFill>
                  <a:srgbClr val="FE2D04"/>
                </a:solidFill>
                <a:latin typeface="Arial"/>
                <a:cs typeface="Arial"/>
              </a:rPr>
              <a:t>say:</a:t>
            </a:r>
            <a:endParaRPr sz="2742">
              <a:latin typeface="Arial"/>
              <a:cs typeface="Arial"/>
            </a:endParaRPr>
          </a:p>
          <a:p>
            <a:pPr marL="300027">
              <a:spcBef>
                <a:spcPts val="787"/>
              </a:spcBef>
            </a:pPr>
            <a:r>
              <a:rPr sz="2742" spc="42" dirty="0">
                <a:solidFill>
                  <a:srgbClr val="FE2D04"/>
                </a:solidFill>
                <a:latin typeface="Arial"/>
                <a:cs typeface="Arial"/>
              </a:rPr>
              <a:t>&lt; </a:t>
            </a:r>
            <a:r>
              <a:rPr sz="2742" spc="151" dirty="0">
                <a:solidFill>
                  <a:srgbClr val="FE2D04"/>
                </a:solidFill>
                <a:latin typeface="Arial"/>
                <a:cs typeface="Arial"/>
              </a:rPr>
              <a:t>6% </a:t>
            </a:r>
            <a:r>
              <a:rPr sz="2742" spc="49" dirty="0">
                <a:solidFill>
                  <a:srgbClr val="FE2D04"/>
                </a:solidFill>
                <a:latin typeface="Arial"/>
                <a:cs typeface="Arial"/>
              </a:rPr>
              <a:t>of </a:t>
            </a:r>
            <a:r>
              <a:rPr sz="2742" spc="25" dirty="0">
                <a:solidFill>
                  <a:srgbClr val="FE2D04"/>
                </a:solidFill>
                <a:latin typeface="Arial"/>
                <a:cs typeface="Arial"/>
              </a:rPr>
              <a:t>this </a:t>
            </a:r>
            <a:r>
              <a:rPr sz="2742" spc="21" dirty="0">
                <a:solidFill>
                  <a:srgbClr val="FE2D04"/>
                </a:solidFill>
                <a:latin typeface="Arial"/>
                <a:cs typeface="Arial"/>
              </a:rPr>
              <a:t>data </a:t>
            </a:r>
            <a:r>
              <a:rPr sz="2742" spc="-4" dirty="0">
                <a:solidFill>
                  <a:srgbClr val="FE2D04"/>
                </a:solidFill>
                <a:latin typeface="Arial"/>
                <a:cs typeface="Arial"/>
              </a:rPr>
              <a:t>is </a:t>
            </a:r>
            <a:r>
              <a:rPr sz="2742" spc="-28" dirty="0">
                <a:solidFill>
                  <a:srgbClr val="FE2D04"/>
                </a:solidFill>
                <a:latin typeface="Arial"/>
                <a:cs typeface="Arial"/>
              </a:rPr>
              <a:t>ever </a:t>
            </a:r>
            <a:r>
              <a:rPr sz="2742" spc="18" dirty="0">
                <a:solidFill>
                  <a:srgbClr val="FE2D04"/>
                </a:solidFill>
                <a:latin typeface="Arial"/>
                <a:cs typeface="Arial"/>
              </a:rPr>
              <a:t>accessed </a:t>
            </a:r>
            <a:r>
              <a:rPr sz="2742" spc="7" dirty="0">
                <a:solidFill>
                  <a:srgbClr val="FE2D04"/>
                </a:solidFill>
                <a:latin typeface="Arial"/>
                <a:cs typeface="Arial"/>
              </a:rPr>
              <a:t>after</a:t>
            </a:r>
            <a:r>
              <a:rPr sz="2742" spc="-278" dirty="0">
                <a:solidFill>
                  <a:srgbClr val="FE2D04"/>
                </a:solidFill>
                <a:latin typeface="Arial"/>
                <a:cs typeface="Arial"/>
              </a:rPr>
              <a:t> </a:t>
            </a:r>
            <a:r>
              <a:rPr sz="2742" spc="14" dirty="0">
                <a:solidFill>
                  <a:srgbClr val="FE2D04"/>
                </a:solidFill>
                <a:latin typeface="Arial"/>
                <a:cs typeface="Arial"/>
              </a:rPr>
              <a:t>ingest</a:t>
            </a:r>
            <a:endParaRPr sz="274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591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0516" y="326264"/>
            <a:ext cx="7553176" cy="1460705"/>
          </a:xfrm>
          <a:prstGeom prst="rect">
            <a:avLst/>
          </a:prstGeom>
        </p:spPr>
        <p:txBody>
          <a:bodyPr vert="horz" wrap="square" lIns="0" tIns="10716" rIns="0" bIns="0" rtlCol="0">
            <a:spAutoFit/>
          </a:bodyPr>
          <a:lstStyle/>
          <a:p>
            <a:pPr marL="8929">
              <a:spcBef>
                <a:spcPts val="84"/>
              </a:spcBef>
            </a:pPr>
            <a:r>
              <a:rPr sz="4711" spc="-56" dirty="0"/>
              <a:t>the </a:t>
            </a:r>
            <a:r>
              <a:rPr sz="4711" spc="-112" dirty="0"/>
              <a:t>key </a:t>
            </a:r>
            <a:r>
              <a:rPr sz="4711" spc="46" dirty="0"/>
              <a:t>to </a:t>
            </a:r>
            <a:r>
              <a:rPr sz="4711" spc="-63" dirty="0"/>
              <a:t>fast</a:t>
            </a:r>
            <a:r>
              <a:rPr sz="4711" spc="127" dirty="0"/>
              <a:t> </a:t>
            </a:r>
            <a:r>
              <a:rPr sz="4711" spc="-39" dirty="0"/>
              <a:t>data</a:t>
            </a:r>
            <a:endParaRPr sz="4711"/>
          </a:p>
          <a:p>
            <a:pPr marL="8929">
              <a:spcBef>
                <a:spcPts val="42"/>
              </a:spcBef>
            </a:pPr>
            <a:r>
              <a:rPr sz="4711" spc="-28" dirty="0"/>
              <a:t>combine: </a:t>
            </a:r>
            <a:r>
              <a:rPr sz="4711" spc="-105" dirty="0"/>
              <a:t>classify </a:t>
            </a:r>
            <a:r>
              <a:rPr sz="4711" spc="-53" dirty="0"/>
              <a:t>and</a:t>
            </a:r>
            <a:r>
              <a:rPr sz="4711" spc="105" dirty="0"/>
              <a:t> </a:t>
            </a:r>
            <a:r>
              <a:rPr sz="4711" spc="-109" dirty="0"/>
              <a:t>explain</a:t>
            </a:r>
            <a:endParaRPr sz="4711"/>
          </a:p>
        </p:txBody>
      </p:sp>
      <p:sp>
        <p:nvSpPr>
          <p:cNvPr id="3" name="object 3"/>
          <p:cNvSpPr/>
          <p:nvPr/>
        </p:nvSpPr>
        <p:spPr>
          <a:xfrm>
            <a:off x="5185172" y="5000625"/>
            <a:ext cx="1946547" cy="10335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" name="object 4"/>
          <p:cNvSpPr/>
          <p:nvPr/>
        </p:nvSpPr>
        <p:spPr>
          <a:xfrm>
            <a:off x="2322523" y="5307723"/>
            <a:ext cx="2645705" cy="826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/>
          <p:nvPr/>
        </p:nvSpPr>
        <p:spPr>
          <a:xfrm>
            <a:off x="7394219" y="5024522"/>
            <a:ext cx="2439205" cy="9917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6"/>
          <p:cNvSpPr/>
          <p:nvPr/>
        </p:nvSpPr>
        <p:spPr>
          <a:xfrm>
            <a:off x="4569024" y="2518172"/>
            <a:ext cx="473273" cy="401836"/>
          </a:xfrm>
          <a:custGeom>
            <a:avLst/>
            <a:gdLst/>
            <a:ahLst/>
            <a:cxnLst/>
            <a:rect l="l" t="t" r="r" b="b"/>
            <a:pathLst>
              <a:path w="673100" h="571500">
                <a:moveTo>
                  <a:pt x="0" y="0"/>
                </a:moveTo>
                <a:lnTo>
                  <a:pt x="673100" y="0"/>
                </a:lnTo>
                <a:lnTo>
                  <a:pt x="6731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4C91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7"/>
          <p:cNvSpPr/>
          <p:nvPr/>
        </p:nvSpPr>
        <p:spPr>
          <a:xfrm>
            <a:off x="5033367" y="2982516"/>
            <a:ext cx="473273" cy="401836"/>
          </a:xfrm>
          <a:custGeom>
            <a:avLst/>
            <a:gdLst/>
            <a:ahLst/>
            <a:cxnLst/>
            <a:rect l="l" t="t" r="r" b="b"/>
            <a:pathLst>
              <a:path w="673100" h="571500">
                <a:moveTo>
                  <a:pt x="0" y="0"/>
                </a:moveTo>
                <a:lnTo>
                  <a:pt x="673100" y="0"/>
                </a:lnTo>
                <a:lnTo>
                  <a:pt x="6731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E2D0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8"/>
          <p:cNvSpPr/>
          <p:nvPr/>
        </p:nvSpPr>
        <p:spPr>
          <a:xfrm>
            <a:off x="1524000" y="2518172"/>
            <a:ext cx="250031" cy="892969"/>
          </a:xfrm>
          <a:custGeom>
            <a:avLst/>
            <a:gdLst/>
            <a:ahLst/>
            <a:cxnLst/>
            <a:rect l="l" t="t" r="r" b="b"/>
            <a:pathLst>
              <a:path w="355600" h="1270000">
                <a:moveTo>
                  <a:pt x="0" y="1270000"/>
                </a:moveTo>
                <a:lnTo>
                  <a:pt x="0" y="0"/>
                </a:lnTo>
                <a:lnTo>
                  <a:pt x="355600" y="0"/>
                </a:lnTo>
                <a:lnTo>
                  <a:pt x="3556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9"/>
          <p:cNvSpPr/>
          <p:nvPr/>
        </p:nvSpPr>
        <p:spPr>
          <a:xfrm>
            <a:off x="1809750" y="2518172"/>
            <a:ext cx="250031" cy="892969"/>
          </a:xfrm>
          <a:custGeom>
            <a:avLst/>
            <a:gdLst/>
            <a:ahLst/>
            <a:cxnLst/>
            <a:rect l="l" t="t" r="r" b="b"/>
            <a:pathLst>
              <a:path w="355600" h="1270000">
                <a:moveTo>
                  <a:pt x="0" y="1270000"/>
                </a:moveTo>
                <a:lnTo>
                  <a:pt x="355600" y="1270000"/>
                </a:lnTo>
                <a:lnTo>
                  <a:pt x="355600" y="0"/>
                </a:lnTo>
                <a:lnTo>
                  <a:pt x="0" y="0"/>
                </a:lnTo>
                <a:lnTo>
                  <a:pt x="0" y="127000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10"/>
          <p:cNvSpPr/>
          <p:nvPr/>
        </p:nvSpPr>
        <p:spPr>
          <a:xfrm>
            <a:off x="2032044" y="2276499"/>
            <a:ext cx="2500214" cy="14113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1"/>
          <p:cNvSpPr txBox="1"/>
          <p:nvPr/>
        </p:nvSpPr>
        <p:spPr>
          <a:xfrm>
            <a:off x="2059781" y="2286000"/>
            <a:ext cx="2446734" cy="1014851"/>
          </a:xfrm>
          <a:prstGeom prst="rect">
            <a:avLst/>
          </a:prstGeom>
          <a:solidFill>
            <a:srgbClr val="C2AFD6"/>
          </a:solidFill>
        </p:spPr>
        <p:txBody>
          <a:bodyPr vert="horz" wrap="square" lIns="0" tIns="319236" rIns="0" bIns="0" rtlCol="0">
            <a:spAutoFit/>
          </a:bodyPr>
          <a:lstStyle/>
          <a:p>
            <a:pPr marL="176802">
              <a:spcBef>
                <a:spcPts val="2514"/>
              </a:spcBef>
            </a:pPr>
            <a:r>
              <a:rPr sz="4500" spc="28" dirty="0">
                <a:latin typeface="Arial"/>
                <a:cs typeface="Arial"/>
              </a:rPr>
              <a:t>classify</a:t>
            </a:r>
            <a:endParaRPr sz="45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19555" y="1937742"/>
            <a:ext cx="1848445" cy="20270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" name="object 13"/>
          <p:cNvSpPr/>
          <p:nvPr/>
        </p:nvSpPr>
        <p:spPr>
          <a:xfrm>
            <a:off x="5546895" y="2276499"/>
            <a:ext cx="2400228" cy="14113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" name="object 14"/>
          <p:cNvSpPr txBox="1"/>
          <p:nvPr/>
        </p:nvSpPr>
        <p:spPr>
          <a:xfrm>
            <a:off x="5578078" y="2286000"/>
            <a:ext cx="2339578" cy="1014851"/>
          </a:xfrm>
          <a:prstGeom prst="rect">
            <a:avLst/>
          </a:prstGeom>
          <a:solidFill>
            <a:srgbClr val="7FD3D6"/>
          </a:solidFill>
        </p:spPr>
        <p:txBody>
          <a:bodyPr vert="horz" wrap="square" lIns="0" tIns="319236" rIns="0" bIns="0" rtlCol="0">
            <a:spAutoFit/>
          </a:bodyPr>
          <a:lstStyle/>
          <a:p>
            <a:pPr marL="247790">
              <a:spcBef>
                <a:spcPts val="2514"/>
              </a:spcBef>
            </a:pPr>
            <a:r>
              <a:rPr sz="4500" spc="32" dirty="0">
                <a:latin typeface="Arial"/>
                <a:cs typeface="Arial"/>
              </a:rPr>
              <a:t>explain</a:t>
            </a:r>
            <a:endParaRPr sz="45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85547" y="2750344"/>
            <a:ext cx="71438" cy="401836"/>
          </a:xfrm>
          <a:custGeom>
            <a:avLst/>
            <a:gdLst/>
            <a:ahLst/>
            <a:cxnLst/>
            <a:rect l="l" t="t" r="r" b="b"/>
            <a:pathLst>
              <a:path w="101600" h="571500">
                <a:moveTo>
                  <a:pt x="0" y="0"/>
                </a:moveTo>
                <a:lnTo>
                  <a:pt x="101600" y="0"/>
                </a:lnTo>
                <a:lnTo>
                  <a:pt x="1016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4C91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" name="object 16"/>
          <p:cNvSpPr/>
          <p:nvPr/>
        </p:nvSpPr>
        <p:spPr>
          <a:xfrm>
            <a:off x="8096250" y="2750344"/>
            <a:ext cx="71438" cy="401836"/>
          </a:xfrm>
          <a:custGeom>
            <a:avLst/>
            <a:gdLst/>
            <a:ahLst/>
            <a:cxnLst/>
            <a:rect l="l" t="t" r="r" b="b"/>
            <a:pathLst>
              <a:path w="101600" h="571500">
                <a:moveTo>
                  <a:pt x="0" y="0"/>
                </a:moveTo>
                <a:lnTo>
                  <a:pt x="101600" y="0"/>
                </a:lnTo>
                <a:lnTo>
                  <a:pt x="1016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4C91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" name="object 17"/>
          <p:cNvSpPr/>
          <p:nvPr/>
        </p:nvSpPr>
        <p:spPr>
          <a:xfrm>
            <a:off x="8274844" y="2750344"/>
            <a:ext cx="71438" cy="401836"/>
          </a:xfrm>
          <a:custGeom>
            <a:avLst/>
            <a:gdLst/>
            <a:ahLst/>
            <a:cxnLst/>
            <a:rect l="l" t="t" r="r" b="b"/>
            <a:pathLst>
              <a:path w="101600" h="571500">
                <a:moveTo>
                  <a:pt x="0" y="0"/>
                </a:moveTo>
                <a:lnTo>
                  <a:pt x="101600" y="0"/>
                </a:lnTo>
                <a:lnTo>
                  <a:pt x="1016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4C91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" name="object 18"/>
          <p:cNvSpPr/>
          <p:nvPr/>
        </p:nvSpPr>
        <p:spPr>
          <a:xfrm>
            <a:off x="8364140" y="2750344"/>
            <a:ext cx="71438" cy="401836"/>
          </a:xfrm>
          <a:custGeom>
            <a:avLst/>
            <a:gdLst/>
            <a:ahLst/>
            <a:cxnLst/>
            <a:rect l="l" t="t" r="r" b="b"/>
            <a:pathLst>
              <a:path w="101600" h="571500">
                <a:moveTo>
                  <a:pt x="0" y="0"/>
                </a:moveTo>
                <a:lnTo>
                  <a:pt x="101600" y="0"/>
                </a:lnTo>
                <a:lnTo>
                  <a:pt x="1016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4C91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9" name="object 19"/>
          <p:cNvSpPr/>
          <p:nvPr/>
        </p:nvSpPr>
        <p:spPr>
          <a:xfrm>
            <a:off x="8056069" y="2611933"/>
            <a:ext cx="884039" cy="678656"/>
          </a:xfrm>
          <a:custGeom>
            <a:avLst/>
            <a:gdLst/>
            <a:ahLst/>
            <a:cxnLst/>
            <a:rect l="l" t="t" r="r" b="b"/>
            <a:pathLst>
              <a:path w="1257300" h="965200">
                <a:moveTo>
                  <a:pt x="0" y="0"/>
                </a:moveTo>
                <a:lnTo>
                  <a:pt x="1257300" y="0"/>
                </a:lnTo>
                <a:lnTo>
                  <a:pt x="1257300" y="965199"/>
                </a:lnTo>
                <a:lnTo>
                  <a:pt x="0" y="965199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FD2D6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0" name="object 20"/>
          <p:cNvSpPr/>
          <p:nvPr/>
        </p:nvSpPr>
        <p:spPr>
          <a:xfrm>
            <a:off x="8542734" y="2750344"/>
            <a:ext cx="71438" cy="401836"/>
          </a:xfrm>
          <a:custGeom>
            <a:avLst/>
            <a:gdLst/>
            <a:ahLst/>
            <a:cxnLst/>
            <a:rect l="l" t="t" r="r" b="b"/>
            <a:pathLst>
              <a:path w="101600" h="571500">
                <a:moveTo>
                  <a:pt x="0" y="0"/>
                </a:moveTo>
                <a:lnTo>
                  <a:pt x="101600" y="0"/>
                </a:lnTo>
                <a:lnTo>
                  <a:pt x="1016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4C91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1" name="object 21"/>
          <p:cNvSpPr/>
          <p:nvPr/>
        </p:nvSpPr>
        <p:spPr>
          <a:xfrm>
            <a:off x="8453437" y="2750344"/>
            <a:ext cx="71438" cy="401836"/>
          </a:xfrm>
          <a:custGeom>
            <a:avLst/>
            <a:gdLst/>
            <a:ahLst/>
            <a:cxnLst/>
            <a:rect l="l" t="t" r="r" b="b"/>
            <a:pathLst>
              <a:path w="101600" h="571500">
                <a:moveTo>
                  <a:pt x="0" y="0"/>
                </a:moveTo>
                <a:lnTo>
                  <a:pt x="101600" y="0"/>
                </a:lnTo>
                <a:lnTo>
                  <a:pt x="1016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4C91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2" name="object 22"/>
          <p:cNvSpPr/>
          <p:nvPr/>
        </p:nvSpPr>
        <p:spPr>
          <a:xfrm>
            <a:off x="8632031" y="2750344"/>
            <a:ext cx="71438" cy="401836"/>
          </a:xfrm>
          <a:custGeom>
            <a:avLst/>
            <a:gdLst/>
            <a:ahLst/>
            <a:cxnLst/>
            <a:rect l="l" t="t" r="r" b="b"/>
            <a:pathLst>
              <a:path w="101600" h="571500">
                <a:moveTo>
                  <a:pt x="0" y="0"/>
                </a:moveTo>
                <a:lnTo>
                  <a:pt x="101600" y="0"/>
                </a:lnTo>
                <a:lnTo>
                  <a:pt x="1016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E2D0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3" name="object 23"/>
          <p:cNvSpPr/>
          <p:nvPr/>
        </p:nvSpPr>
        <p:spPr>
          <a:xfrm>
            <a:off x="8721328" y="2750344"/>
            <a:ext cx="71438" cy="401836"/>
          </a:xfrm>
          <a:custGeom>
            <a:avLst/>
            <a:gdLst/>
            <a:ahLst/>
            <a:cxnLst/>
            <a:rect l="l" t="t" r="r" b="b"/>
            <a:pathLst>
              <a:path w="101600" h="571500">
                <a:moveTo>
                  <a:pt x="0" y="0"/>
                </a:moveTo>
                <a:lnTo>
                  <a:pt x="101600" y="0"/>
                </a:lnTo>
                <a:lnTo>
                  <a:pt x="1016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E2D0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4" name="object 24"/>
          <p:cNvSpPr/>
          <p:nvPr/>
        </p:nvSpPr>
        <p:spPr>
          <a:xfrm>
            <a:off x="8810625" y="2750344"/>
            <a:ext cx="71438" cy="401836"/>
          </a:xfrm>
          <a:custGeom>
            <a:avLst/>
            <a:gdLst/>
            <a:ahLst/>
            <a:cxnLst/>
            <a:rect l="l" t="t" r="r" b="b"/>
            <a:pathLst>
              <a:path w="101600" h="571500">
                <a:moveTo>
                  <a:pt x="0" y="0"/>
                </a:moveTo>
                <a:lnTo>
                  <a:pt x="101600" y="0"/>
                </a:lnTo>
                <a:lnTo>
                  <a:pt x="1016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E2D0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5" name="object 25"/>
          <p:cNvSpPr txBox="1"/>
          <p:nvPr/>
        </p:nvSpPr>
        <p:spPr>
          <a:xfrm>
            <a:off x="2000483" y="4088931"/>
            <a:ext cx="5289500" cy="70151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4500" spc="-4" dirty="0">
                <a:latin typeface="Arial"/>
                <a:cs typeface="Arial"/>
              </a:rPr>
              <a:t>how </a:t>
            </a:r>
            <a:r>
              <a:rPr sz="4500" spc="-60" dirty="0">
                <a:latin typeface="Arial"/>
                <a:cs typeface="Arial"/>
              </a:rPr>
              <a:t>should </a:t>
            </a:r>
            <a:r>
              <a:rPr sz="4500" spc="-42" dirty="0">
                <a:latin typeface="Arial"/>
                <a:cs typeface="Arial"/>
              </a:rPr>
              <a:t>we </a:t>
            </a:r>
            <a:r>
              <a:rPr sz="4500" spc="39" dirty="0">
                <a:latin typeface="Arial"/>
                <a:cs typeface="Arial"/>
              </a:rPr>
              <a:t>do</a:t>
            </a:r>
            <a:r>
              <a:rPr sz="4500" spc="67" dirty="0">
                <a:latin typeface="Arial"/>
                <a:cs typeface="Arial"/>
              </a:rPr>
              <a:t> </a:t>
            </a:r>
            <a:r>
              <a:rPr sz="4500" spc="-60" dirty="0">
                <a:latin typeface="Arial"/>
                <a:cs typeface="Arial"/>
              </a:rPr>
              <a:t>it?</a:t>
            </a:r>
            <a:endParaRPr sz="4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939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2615" y="280750"/>
            <a:ext cx="7365206" cy="68612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-46" dirty="0"/>
              <a:t>dataflow </a:t>
            </a:r>
            <a:r>
              <a:rPr spc="-204" dirty="0"/>
              <a:t>(alone) </a:t>
            </a:r>
            <a:r>
              <a:rPr spc="-127" dirty="0"/>
              <a:t>is </a:t>
            </a:r>
            <a:r>
              <a:rPr spc="-4" dirty="0"/>
              <a:t>not</a:t>
            </a:r>
            <a:r>
              <a:rPr spc="362" dirty="0"/>
              <a:t> </a:t>
            </a:r>
            <a:r>
              <a:rPr spc="-74" dirty="0"/>
              <a:t>enough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0936" y="1142527"/>
            <a:ext cx="8441234" cy="52839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375" spc="-32" dirty="0">
                <a:latin typeface="Arial"/>
                <a:cs typeface="Arial"/>
              </a:rPr>
              <a:t>dataflow: </a:t>
            </a:r>
            <a:r>
              <a:rPr sz="3375" spc="-127" dirty="0">
                <a:latin typeface="Arial"/>
                <a:cs typeface="Arial"/>
              </a:rPr>
              <a:t>a </a:t>
            </a:r>
            <a:r>
              <a:rPr sz="3375" spc="-35" dirty="0">
                <a:latin typeface="Arial"/>
                <a:cs typeface="Arial"/>
              </a:rPr>
              <a:t>substrate, </a:t>
            </a:r>
            <a:r>
              <a:rPr sz="3375" spc="-4" dirty="0">
                <a:latin typeface="Arial"/>
                <a:cs typeface="Arial"/>
              </a:rPr>
              <a:t>not </a:t>
            </a:r>
            <a:r>
              <a:rPr sz="3375" spc="-127" dirty="0">
                <a:latin typeface="Arial"/>
                <a:cs typeface="Arial"/>
              </a:rPr>
              <a:t>a </a:t>
            </a:r>
            <a:r>
              <a:rPr sz="3375" spc="-25" dirty="0">
                <a:latin typeface="Arial"/>
                <a:cs typeface="Arial"/>
              </a:rPr>
              <a:t>complete</a:t>
            </a:r>
            <a:r>
              <a:rPr sz="3375" spc="337" dirty="0">
                <a:latin typeface="Arial"/>
                <a:cs typeface="Arial"/>
              </a:rPr>
              <a:t> </a:t>
            </a:r>
            <a:r>
              <a:rPr sz="3375" spc="-49" dirty="0">
                <a:latin typeface="Arial"/>
                <a:cs typeface="Arial"/>
              </a:rPr>
              <a:t>solution</a:t>
            </a:r>
            <a:endParaRPr sz="3375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6720" y="3452483"/>
            <a:ext cx="1726961" cy="2651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 txBox="1"/>
          <p:nvPr/>
        </p:nvSpPr>
        <p:spPr>
          <a:xfrm>
            <a:off x="4512176" y="3725912"/>
            <a:ext cx="5384602" cy="20736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lnSpc>
                <a:spcPts val="4029"/>
              </a:lnSpc>
              <a:spcBef>
                <a:spcPts val="70"/>
              </a:spcBef>
            </a:pPr>
            <a:r>
              <a:rPr sz="3375" spc="-56" dirty="0">
                <a:solidFill>
                  <a:srgbClr val="5F639A"/>
                </a:solidFill>
                <a:latin typeface="Arial"/>
                <a:cs typeface="Arial"/>
              </a:rPr>
              <a:t>missing:</a:t>
            </a:r>
            <a:endParaRPr sz="3375">
              <a:latin typeface="Arial"/>
              <a:cs typeface="Arial"/>
            </a:endParaRPr>
          </a:p>
          <a:p>
            <a:pPr marL="8929" marR="3572">
              <a:lnSpc>
                <a:spcPts val="4008"/>
              </a:lnSpc>
              <a:spcBef>
                <a:spcPts val="147"/>
              </a:spcBef>
            </a:pPr>
            <a:r>
              <a:rPr sz="3375" spc="-63" dirty="0">
                <a:solidFill>
                  <a:srgbClr val="5F639A"/>
                </a:solidFill>
                <a:latin typeface="Arial"/>
                <a:cs typeface="Arial"/>
              </a:rPr>
              <a:t>scalable, </a:t>
            </a:r>
            <a:r>
              <a:rPr sz="3375" spc="-46" dirty="0">
                <a:solidFill>
                  <a:srgbClr val="5F639A"/>
                </a:solidFill>
                <a:latin typeface="Arial"/>
                <a:cs typeface="Arial"/>
              </a:rPr>
              <a:t>modular </a:t>
            </a:r>
            <a:r>
              <a:rPr sz="3375" spc="-35" dirty="0">
                <a:solidFill>
                  <a:srgbClr val="5F639A"/>
                </a:solidFill>
                <a:latin typeface="Arial"/>
                <a:cs typeface="Arial"/>
              </a:rPr>
              <a:t>operators  </a:t>
            </a:r>
            <a:r>
              <a:rPr sz="3375" spc="-42" dirty="0">
                <a:solidFill>
                  <a:srgbClr val="5F639A"/>
                </a:solidFill>
                <a:latin typeface="Arial"/>
                <a:cs typeface="Arial"/>
              </a:rPr>
              <a:t>for </a:t>
            </a:r>
            <a:r>
              <a:rPr sz="3375" spc="-60" dirty="0">
                <a:solidFill>
                  <a:srgbClr val="5F639A"/>
                </a:solidFill>
                <a:latin typeface="Arial"/>
                <a:cs typeface="Arial"/>
              </a:rPr>
              <a:t>prioritizing </a:t>
            </a:r>
            <a:r>
              <a:rPr sz="3375" spc="-39" dirty="0">
                <a:solidFill>
                  <a:srgbClr val="5F639A"/>
                </a:solidFill>
                <a:latin typeface="Arial"/>
                <a:cs typeface="Arial"/>
              </a:rPr>
              <a:t>attention </a:t>
            </a:r>
            <a:r>
              <a:rPr sz="3375" spc="-127" dirty="0">
                <a:solidFill>
                  <a:srgbClr val="5F639A"/>
                </a:solidFill>
                <a:latin typeface="Arial"/>
                <a:cs typeface="Arial"/>
              </a:rPr>
              <a:t>via  </a:t>
            </a:r>
            <a:r>
              <a:rPr sz="3375" spc="-60" dirty="0">
                <a:solidFill>
                  <a:srgbClr val="5F639A"/>
                </a:solidFill>
                <a:latin typeface="Arial"/>
                <a:cs typeface="Arial"/>
              </a:rPr>
              <a:t>classification </a:t>
            </a:r>
            <a:r>
              <a:rPr sz="3375" spc="-46" dirty="0">
                <a:solidFill>
                  <a:srgbClr val="5F639A"/>
                </a:solidFill>
                <a:latin typeface="Arial"/>
                <a:cs typeface="Arial"/>
              </a:rPr>
              <a:t>and</a:t>
            </a:r>
            <a:r>
              <a:rPr sz="3375" spc="46" dirty="0">
                <a:solidFill>
                  <a:srgbClr val="5F639A"/>
                </a:solidFill>
                <a:latin typeface="Arial"/>
                <a:cs typeface="Arial"/>
              </a:rPr>
              <a:t> </a:t>
            </a:r>
            <a:r>
              <a:rPr sz="3375" spc="-67" dirty="0">
                <a:solidFill>
                  <a:srgbClr val="5F639A"/>
                </a:solidFill>
                <a:latin typeface="Arial"/>
                <a:cs typeface="Arial"/>
              </a:rPr>
              <a:t>explanation</a:t>
            </a:r>
            <a:endParaRPr sz="3375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85172" y="1830586"/>
            <a:ext cx="1946547" cy="10344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7"/>
          <p:cNvSpPr/>
          <p:nvPr/>
        </p:nvSpPr>
        <p:spPr>
          <a:xfrm>
            <a:off x="2322523" y="2138586"/>
            <a:ext cx="2645705" cy="8260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8"/>
          <p:cNvSpPr/>
          <p:nvPr/>
        </p:nvSpPr>
        <p:spPr>
          <a:xfrm>
            <a:off x="7394219" y="1854503"/>
            <a:ext cx="2439205" cy="9925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31936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35078" y="1696641"/>
            <a:ext cx="473273" cy="401836"/>
          </a:xfrm>
          <a:custGeom>
            <a:avLst/>
            <a:gdLst/>
            <a:ahLst/>
            <a:cxnLst/>
            <a:rect l="l" t="t" r="r" b="b"/>
            <a:pathLst>
              <a:path w="673100" h="571500">
                <a:moveTo>
                  <a:pt x="0" y="0"/>
                </a:moveTo>
                <a:lnTo>
                  <a:pt x="673100" y="0"/>
                </a:lnTo>
                <a:lnTo>
                  <a:pt x="6731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4C91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/>
          <p:nvPr/>
        </p:nvSpPr>
        <p:spPr>
          <a:xfrm>
            <a:off x="4899422" y="2169914"/>
            <a:ext cx="473273" cy="401836"/>
          </a:xfrm>
          <a:custGeom>
            <a:avLst/>
            <a:gdLst/>
            <a:ahLst/>
            <a:cxnLst/>
            <a:rect l="l" t="t" r="r" b="b"/>
            <a:pathLst>
              <a:path w="673100" h="571500">
                <a:moveTo>
                  <a:pt x="0" y="0"/>
                </a:moveTo>
                <a:lnTo>
                  <a:pt x="673100" y="0"/>
                </a:lnTo>
                <a:lnTo>
                  <a:pt x="6731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E2D0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" name="object 4"/>
          <p:cNvSpPr/>
          <p:nvPr/>
        </p:nvSpPr>
        <p:spPr>
          <a:xfrm>
            <a:off x="1524000" y="1696641"/>
            <a:ext cx="116086" cy="892969"/>
          </a:xfrm>
          <a:custGeom>
            <a:avLst/>
            <a:gdLst/>
            <a:ahLst/>
            <a:cxnLst/>
            <a:rect l="l" t="t" r="r" b="b"/>
            <a:pathLst>
              <a:path w="165100" h="1270000">
                <a:moveTo>
                  <a:pt x="0" y="1270000"/>
                </a:moveTo>
                <a:lnTo>
                  <a:pt x="0" y="0"/>
                </a:lnTo>
                <a:lnTo>
                  <a:pt x="165100" y="0"/>
                </a:lnTo>
                <a:lnTo>
                  <a:pt x="1651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/>
          <p:nvPr/>
        </p:nvSpPr>
        <p:spPr>
          <a:xfrm>
            <a:off x="1675805" y="1696641"/>
            <a:ext cx="250031" cy="892969"/>
          </a:xfrm>
          <a:custGeom>
            <a:avLst/>
            <a:gdLst/>
            <a:ahLst/>
            <a:cxnLst/>
            <a:rect l="l" t="t" r="r" b="b"/>
            <a:pathLst>
              <a:path w="355600" h="1270000">
                <a:moveTo>
                  <a:pt x="0" y="1270000"/>
                </a:moveTo>
                <a:lnTo>
                  <a:pt x="355600" y="1270000"/>
                </a:lnTo>
                <a:lnTo>
                  <a:pt x="355600" y="0"/>
                </a:lnTo>
                <a:lnTo>
                  <a:pt x="0" y="0"/>
                </a:lnTo>
                <a:lnTo>
                  <a:pt x="0" y="127000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72615" y="280750"/>
            <a:ext cx="7597378" cy="68612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-60" dirty="0"/>
              <a:t>macrobase: </a:t>
            </a:r>
            <a:r>
              <a:rPr spc="-169" dirty="0"/>
              <a:t>a </a:t>
            </a:r>
            <a:r>
              <a:rPr spc="-67" dirty="0"/>
              <a:t>fast </a:t>
            </a:r>
            <a:r>
              <a:rPr spc="-46" dirty="0"/>
              <a:t>data</a:t>
            </a:r>
            <a:r>
              <a:rPr spc="278" dirty="0"/>
              <a:t> </a:t>
            </a:r>
            <a:r>
              <a:rPr spc="-74" dirty="0"/>
              <a:t>system</a:t>
            </a:r>
          </a:p>
        </p:txBody>
      </p:sp>
      <p:sp>
        <p:nvSpPr>
          <p:cNvPr id="7" name="object 7"/>
          <p:cNvSpPr/>
          <p:nvPr/>
        </p:nvSpPr>
        <p:spPr>
          <a:xfrm>
            <a:off x="1897824" y="1455306"/>
            <a:ext cx="2500214" cy="1411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8"/>
          <p:cNvSpPr txBox="1"/>
          <p:nvPr/>
        </p:nvSpPr>
        <p:spPr>
          <a:xfrm>
            <a:off x="1925836" y="1464469"/>
            <a:ext cx="2446734" cy="1014851"/>
          </a:xfrm>
          <a:prstGeom prst="rect">
            <a:avLst/>
          </a:prstGeom>
          <a:solidFill>
            <a:srgbClr val="C2AFD6"/>
          </a:solidFill>
        </p:spPr>
        <p:txBody>
          <a:bodyPr vert="horz" wrap="square" lIns="0" tIns="319236" rIns="0" bIns="0" rtlCol="0">
            <a:spAutoFit/>
          </a:bodyPr>
          <a:lstStyle/>
          <a:p>
            <a:pPr marL="176802">
              <a:spcBef>
                <a:spcPts val="2514"/>
              </a:spcBef>
            </a:pPr>
            <a:r>
              <a:rPr sz="4500" spc="28" dirty="0">
                <a:latin typeface="Arial"/>
                <a:cs typeface="Arial"/>
              </a:rPr>
              <a:t>classify</a:t>
            </a:r>
            <a:endParaRPr sz="45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85609" y="1116211"/>
            <a:ext cx="1982391" cy="2027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10"/>
          <p:cNvSpPr/>
          <p:nvPr/>
        </p:nvSpPr>
        <p:spPr>
          <a:xfrm>
            <a:off x="5412682" y="1455306"/>
            <a:ext cx="2400228" cy="1411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1"/>
          <p:cNvSpPr txBox="1"/>
          <p:nvPr/>
        </p:nvSpPr>
        <p:spPr>
          <a:xfrm>
            <a:off x="5435203" y="1464469"/>
            <a:ext cx="2348508" cy="1014851"/>
          </a:xfrm>
          <a:prstGeom prst="rect">
            <a:avLst/>
          </a:prstGeom>
          <a:solidFill>
            <a:srgbClr val="7FD3D6"/>
          </a:solidFill>
        </p:spPr>
        <p:txBody>
          <a:bodyPr vert="horz" wrap="square" lIns="0" tIns="319236" rIns="0" bIns="0" rtlCol="0">
            <a:spAutoFit/>
          </a:bodyPr>
          <a:lstStyle/>
          <a:p>
            <a:pPr marL="256273">
              <a:spcBef>
                <a:spcPts val="2514"/>
              </a:spcBef>
            </a:pPr>
            <a:r>
              <a:rPr sz="4500" spc="32" dirty="0">
                <a:latin typeface="Arial"/>
                <a:cs typeface="Arial"/>
              </a:rPr>
              <a:t>explain</a:t>
            </a:r>
            <a:endParaRPr sz="4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20340" y="3263837"/>
            <a:ext cx="5734645" cy="200918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164" spc="-120" dirty="0">
                <a:latin typeface="Arial"/>
                <a:cs typeface="Arial"/>
              </a:rPr>
              <a:t>a </a:t>
            </a:r>
            <a:r>
              <a:rPr sz="3164" spc="-53" dirty="0">
                <a:latin typeface="Arial"/>
                <a:cs typeface="Arial"/>
              </a:rPr>
              <a:t>system</a:t>
            </a:r>
            <a:r>
              <a:rPr sz="3164" spc="116" dirty="0">
                <a:latin typeface="Arial"/>
                <a:cs typeface="Arial"/>
              </a:rPr>
              <a:t> </a:t>
            </a:r>
            <a:r>
              <a:rPr sz="3164" spc="-49" dirty="0">
                <a:latin typeface="Arial"/>
                <a:cs typeface="Arial"/>
              </a:rPr>
              <a:t>providing</a:t>
            </a:r>
            <a:endParaRPr sz="3164">
              <a:latin typeface="Arial"/>
              <a:cs typeface="Arial"/>
            </a:endParaRPr>
          </a:p>
          <a:p>
            <a:pPr marL="8929" marR="3572" algn="just">
              <a:lnSpc>
                <a:spcPts val="3867"/>
              </a:lnSpc>
              <a:spcBef>
                <a:spcPts val="141"/>
              </a:spcBef>
            </a:pPr>
            <a:r>
              <a:rPr sz="3164" spc="-39" dirty="0">
                <a:latin typeface="Arial"/>
                <a:cs typeface="Arial"/>
              </a:rPr>
              <a:t>fast, </a:t>
            </a:r>
            <a:r>
              <a:rPr sz="3164" spc="-74" dirty="0">
                <a:latin typeface="Arial"/>
                <a:cs typeface="Arial"/>
              </a:rPr>
              <a:t>reusable, </a:t>
            </a:r>
            <a:r>
              <a:rPr sz="3164" spc="-46" dirty="0">
                <a:latin typeface="Arial"/>
                <a:cs typeface="Arial"/>
              </a:rPr>
              <a:t>modular </a:t>
            </a:r>
            <a:r>
              <a:rPr sz="3164" spc="-35" dirty="0">
                <a:latin typeface="Arial"/>
                <a:cs typeface="Arial"/>
              </a:rPr>
              <a:t>operators  </a:t>
            </a:r>
            <a:r>
              <a:rPr sz="3164" spc="-42" dirty="0">
                <a:latin typeface="Arial"/>
                <a:cs typeface="Arial"/>
              </a:rPr>
              <a:t>for </a:t>
            </a:r>
            <a:r>
              <a:rPr sz="3164" spc="-56" dirty="0">
                <a:latin typeface="Arial"/>
                <a:cs typeface="Arial"/>
              </a:rPr>
              <a:t>classification </a:t>
            </a:r>
            <a:r>
              <a:rPr sz="3164" spc="-42" dirty="0">
                <a:latin typeface="Arial"/>
                <a:cs typeface="Arial"/>
              </a:rPr>
              <a:t>and </a:t>
            </a:r>
            <a:r>
              <a:rPr sz="3164" spc="-60" dirty="0">
                <a:latin typeface="Arial"/>
                <a:cs typeface="Arial"/>
              </a:rPr>
              <a:t>explanation  </a:t>
            </a:r>
            <a:r>
              <a:rPr sz="3164" spc="-56" dirty="0">
                <a:solidFill>
                  <a:srgbClr val="FE2D04"/>
                </a:solidFill>
                <a:latin typeface="Arial"/>
                <a:cs typeface="Arial"/>
              </a:rPr>
              <a:t>prioritizing </a:t>
            </a:r>
            <a:r>
              <a:rPr sz="3164" spc="-35" dirty="0">
                <a:solidFill>
                  <a:srgbClr val="FE2D04"/>
                </a:solidFill>
                <a:latin typeface="Arial"/>
                <a:cs typeface="Arial"/>
              </a:rPr>
              <a:t>attention </a:t>
            </a:r>
            <a:r>
              <a:rPr sz="3164" spc="-91" dirty="0">
                <a:solidFill>
                  <a:srgbClr val="FE2D04"/>
                </a:solidFill>
                <a:latin typeface="Arial"/>
                <a:cs typeface="Arial"/>
              </a:rPr>
              <a:t>in </a:t>
            </a:r>
            <a:r>
              <a:rPr sz="3164" spc="-46" dirty="0">
                <a:solidFill>
                  <a:srgbClr val="FE2D04"/>
                </a:solidFill>
                <a:latin typeface="Arial"/>
                <a:cs typeface="Arial"/>
              </a:rPr>
              <a:t>fast</a:t>
            </a:r>
            <a:r>
              <a:rPr sz="3164" spc="172" dirty="0">
                <a:solidFill>
                  <a:srgbClr val="FE2D04"/>
                </a:solidFill>
                <a:latin typeface="Arial"/>
                <a:cs typeface="Arial"/>
              </a:rPr>
              <a:t> </a:t>
            </a:r>
            <a:r>
              <a:rPr sz="3164" spc="-32" dirty="0">
                <a:solidFill>
                  <a:srgbClr val="FE2D04"/>
                </a:solidFill>
                <a:latin typeface="Arial"/>
                <a:cs typeface="Arial"/>
              </a:rPr>
              <a:t>data</a:t>
            </a:r>
            <a:endParaRPr sz="3164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51601" y="1928812"/>
            <a:ext cx="71438" cy="401836"/>
          </a:xfrm>
          <a:custGeom>
            <a:avLst/>
            <a:gdLst/>
            <a:ahLst/>
            <a:cxnLst/>
            <a:rect l="l" t="t" r="r" b="b"/>
            <a:pathLst>
              <a:path w="101600" h="571500">
                <a:moveTo>
                  <a:pt x="0" y="0"/>
                </a:moveTo>
                <a:lnTo>
                  <a:pt x="101600" y="0"/>
                </a:lnTo>
                <a:lnTo>
                  <a:pt x="1016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4C91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" name="object 14"/>
          <p:cNvSpPr/>
          <p:nvPr/>
        </p:nvSpPr>
        <p:spPr>
          <a:xfrm>
            <a:off x="7962304" y="1928812"/>
            <a:ext cx="71438" cy="401836"/>
          </a:xfrm>
          <a:custGeom>
            <a:avLst/>
            <a:gdLst/>
            <a:ahLst/>
            <a:cxnLst/>
            <a:rect l="l" t="t" r="r" b="b"/>
            <a:pathLst>
              <a:path w="101600" h="571500">
                <a:moveTo>
                  <a:pt x="0" y="0"/>
                </a:moveTo>
                <a:lnTo>
                  <a:pt x="101600" y="0"/>
                </a:lnTo>
                <a:lnTo>
                  <a:pt x="1016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4C91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" name="object 15"/>
          <p:cNvSpPr/>
          <p:nvPr/>
        </p:nvSpPr>
        <p:spPr>
          <a:xfrm>
            <a:off x="8140898" y="1928812"/>
            <a:ext cx="71438" cy="401836"/>
          </a:xfrm>
          <a:custGeom>
            <a:avLst/>
            <a:gdLst/>
            <a:ahLst/>
            <a:cxnLst/>
            <a:rect l="l" t="t" r="r" b="b"/>
            <a:pathLst>
              <a:path w="101600" h="571500">
                <a:moveTo>
                  <a:pt x="0" y="0"/>
                </a:moveTo>
                <a:lnTo>
                  <a:pt x="101600" y="0"/>
                </a:lnTo>
                <a:lnTo>
                  <a:pt x="1016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4C91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" name="object 16"/>
          <p:cNvSpPr/>
          <p:nvPr/>
        </p:nvSpPr>
        <p:spPr>
          <a:xfrm>
            <a:off x="8230195" y="1928812"/>
            <a:ext cx="71438" cy="401836"/>
          </a:xfrm>
          <a:custGeom>
            <a:avLst/>
            <a:gdLst/>
            <a:ahLst/>
            <a:cxnLst/>
            <a:rect l="l" t="t" r="r" b="b"/>
            <a:pathLst>
              <a:path w="101600" h="571500">
                <a:moveTo>
                  <a:pt x="0" y="0"/>
                </a:moveTo>
                <a:lnTo>
                  <a:pt x="101600" y="0"/>
                </a:lnTo>
                <a:lnTo>
                  <a:pt x="1016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4C91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" name="object 17"/>
          <p:cNvSpPr/>
          <p:nvPr/>
        </p:nvSpPr>
        <p:spPr>
          <a:xfrm>
            <a:off x="7922121" y="1790405"/>
            <a:ext cx="884039" cy="678656"/>
          </a:xfrm>
          <a:custGeom>
            <a:avLst/>
            <a:gdLst/>
            <a:ahLst/>
            <a:cxnLst/>
            <a:rect l="l" t="t" r="r" b="b"/>
            <a:pathLst>
              <a:path w="1257300" h="965200">
                <a:moveTo>
                  <a:pt x="0" y="0"/>
                </a:moveTo>
                <a:lnTo>
                  <a:pt x="1257299" y="0"/>
                </a:lnTo>
                <a:lnTo>
                  <a:pt x="1257299" y="965199"/>
                </a:lnTo>
                <a:lnTo>
                  <a:pt x="0" y="965199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FD2D6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" name="object 18"/>
          <p:cNvSpPr/>
          <p:nvPr/>
        </p:nvSpPr>
        <p:spPr>
          <a:xfrm>
            <a:off x="8408789" y="1928812"/>
            <a:ext cx="71438" cy="401836"/>
          </a:xfrm>
          <a:custGeom>
            <a:avLst/>
            <a:gdLst/>
            <a:ahLst/>
            <a:cxnLst/>
            <a:rect l="l" t="t" r="r" b="b"/>
            <a:pathLst>
              <a:path w="101600" h="571500">
                <a:moveTo>
                  <a:pt x="0" y="0"/>
                </a:moveTo>
                <a:lnTo>
                  <a:pt x="101600" y="0"/>
                </a:lnTo>
                <a:lnTo>
                  <a:pt x="1016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4C91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9" name="object 19"/>
          <p:cNvSpPr/>
          <p:nvPr/>
        </p:nvSpPr>
        <p:spPr>
          <a:xfrm>
            <a:off x="8319492" y="1928812"/>
            <a:ext cx="71438" cy="401836"/>
          </a:xfrm>
          <a:custGeom>
            <a:avLst/>
            <a:gdLst/>
            <a:ahLst/>
            <a:cxnLst/>
            <a:rect l="l" t="t" r="r" b="b"/>
            <a:pathLst>
              <a:path w="101600" h="571500">
                <a:moveTo>
                  <a:pt x="0" y="0"/>
                </a:moveTo>
                <a:lnTo>
                  <a:pt x="101600" y="0"/>
                </a:lnTo>
                <a:lnTo>
                  <a:pt x="1016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4C91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0" name="object 20"/>
          <p:cNvSpPr/>
          <p:nvPr/>
        </p:nvSpPr>
        <p:spPr>
          <a:xfrm>
            <a:off x="8498086" y="1928812"/>
            <a:ext cx="71438" cy="401836"/>
          </a:xfrm>
          <a:custGeom>
            <a:avLst/>
            <a:gdLst/>
            <a:ahLst/>
            <a:cxnLst/>
            <a:rect l="l" t="t" r="r" b="b"/>
            <a:pathLst>
              <a:path w="101600" h="571500">
                <a:moveTo>
                  <a:pt x="0" y="0"/>
                </a:moveTo>
                <a:lnTo>
                  <a:pt x="101600" y="0"/>
                </a:lnTo>
                <a:lnTo>
                  <a:pt x="1016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E2D0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1" name="object 21"/>
          <p:cNvSpPr/>
          <p:nvPr/>
        </p:nvSpPr>
        <p:spPr>
          <a:xfrm>
            <a:off x="8587383" y="1928812"/>
            <a:ext cx="71438" cy="401836"/>
          </a:xfrm>
          <a:custGeom>
            <a:avLst/>
            <a:gdLst/>
            <a:ahLst/>
            <a:cxnLst/>
            <a:rect l="l" t="t" r="r" b="b"/>
            <a:pathLst>
              <a:path w="101600" h="571500">
                <a:moveTo>
                  <a:pt x="0" y="0"/>
                </a:moveTo>
                <a:lnTo>
                  <a:pt x="101600" y="0"/>
                </a:lnTo>
                <a:lnTo>
                  <a:pt x="1016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E2D0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2" name="object 22"/>
          <p:cNvSpPr/>
          <p:nvPr/>
        </p:nvSpPr>
        <p:spPr>
          <a:xfrm>
            <a:off x="8676679" y="1928812"/>
            <a:ext cx="71438" cy="401836"/>
          </a:xfrm>
          <a:custGeom>
            <a:avLst/>
            <a:gdLst/>
            <a:ahLst/>
            <a:cxnLst/>
            <a:rect l="l" t="t" r="r" b="b"/>
            <a:pathLst>
              <a:path w="101600" h="571500">
                <a:moveTo>
                  <a:pt x="0" y="0"/>
                </a:moveTo>
                <a:lnTo>
                  <a:pt x="101600" y="0"/>
                </a:lnTo>
                <a:lnTo>
                  <a:pt x="1016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E2D0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637890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35078" y="910828"/>
            <a:ext cx="473273" cy="401836"/>
          </a:xfrm>
          <a:custGeom>
            <a:avLst/>
            <a:gdLst/>
            <a:ahLst/>
            <a:cxnLst/>
            <a:rect l="l" t="t" r="r" b="b"/>
            <a:pathLst>
              <a:path w="673100" h="571500">
                <a:moveTo>
                  <a:pt x="0" y="0"/>
                </a:moveTo>
                <a:lnTo>
                  <a:pt x="673100" y="0"/>
                </a:lnTo>
                <a:lnTo>
                  <a:pt x="6731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4C91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/>
          <p:nvPr/>
        </p:nvSpPr>
        <p:spPr>
          <a:xfrm>
            <a:off x="4899422" y="1384102"/>
            <a:ext cx="473273" cy="401836"/>
          </a:xfrm>
          <a:custGeom>
            <a:avLst/>
            <a:gdLst/>
            <a:ahLst/>
            <a:cxnLst/>
            <a:rect l="l" t="t" r="r" b="b"/>
            <a:pathLst>
              <a:path w="673100" h="571500">
                <a:moveTo>
                  <a:pt x="0" y="0"/>
                </a:moveTo>
                <a:lnTo>
                  <a:pt x="673100" y="0"/>
                </a:lnTo>
                <a:lnTo>
                  <a:pt x="6731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E2D0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" name="object 4"/>
          <p:cNvSpPr/>
          <p:nvPr/>
        </p:nvSpPr>
        <p:spPr>
          <a:xfrm>
            <a:off x="1524000" y="910828"/>
            <a:ext cx="116086" cy="892969"/>
          </a:xfrm>
          <a:custGeom>
            <a:avLst/>
            <a:gdLst/>
            <a:ahLst/>
            <a:cxnLst/>
            <a:rect l="l" t="t" r="r" b="b"/>
            <a:pathLst>
              <a:path w="165100" h="1270000">
                <a:moveTo>
                  <a:pt x="0" y="1270000"/>
                </a:moveTo>
                <a:lnTo>
                  <a:pt x="0" y="0"/>
                </a:lnTo>
                <a:lnTo>
                  <a:pt x="165100" y="0"/>
                </a:lnTo>
                <a:lnTo>
                  <a:pt x="1651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/>
          <p:nvPr/>
        </p:nvSpPr>
        <p:spPr>
          <a:xfrm>
            <a:off x="1675805" y="910828"/>
            <a:ext cx="250031" cy="892969"/>
          </a:xfrm>
          <a:custGeom>
            <a:avLst/>
            <a:gdLst/>
            <a:ahLst/>
            <a:cxnLst/>
            <a:rect l="l" t="t" r="r" b="b"/>
            <a:pathLst>
              <a:path w="355600" h="1270000">
                <a:moveTo>
                  <a:pt x="0" y="1270000"/>
                </a:moveTo>
                <a:lnTo>
                  <a:pt x="355600" y="1270000"/>
                </a:lnTo>
                <a:lnTo>
                  <a:pt x="355600" y="0"/>
                </a:lnTo>
                <a:lnTo>
                  <a:pt x="0" y="0"/>
                </a:lnTo>
                <a:lnTo>
                  <a:pt x="0" y="1270000"/>
                </a:lnTo>
                <a:close/>
              </a:path>
            </a:pathLst>
          </a:custGeom>
          <a:solidFill>
            <a:srgbClr val="FFB708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6"/>
          <p:cNvSpPr/>
          <p:nvPr/>
        </p:nvSpPr>
        <p:spPr>
          <a:xfrm>
            <a:off x="1897824" y="670208"/>
            <a:ext cx="2500214" cy="1411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7"/>
          <p:cNvSpPr txBox="1"/>
          <p:nvPr/>
        </p:nvSpPr>
        <p:spPr>
          <a:xfrm>
            <a:off x="1925836" y="678657"/>
            <a:ext cx="2446734" cy="1015753"/>
          </a:xfrm>
          <a:prstGeom prst="rect">
            <a:avLst/>
          </a:prstGeom>
          <a:solidFill>
            <a:srgbClr val="C2AFD6"/>
          </a:solidFill>
        </p:spPr>
        <p:txBody>
          <a:bodyPr vert="horz" wrap="square" lIns="0" tIns="320129" rIns="0" bIns="0" rtlCol="0">
            <a:spAutoFit/>
          </a:bodyPr>
          <a:lstStyle/>
          <a:p>
            <a:pPr marL="176802">
              <a:spcBef>
                <a:spcPts val="2521"/>
              </a:spcBef>
            </a:pPr>
            <a:r>
              <a:rPr sz="4500" spc="28" dirty="0">
                <a:latin typeface="Arial"/>
                <a:cs typeface="Arial"/>
              </a:rPr>
              <a:t>classify</a:t>
            </a:r>
            <a:endParaRPr sz="45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685609" y="330398"/>
            <a:ext cx="1982391" cy="2027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9"/>
          <p:cNvSpPr/>
          <p:nvPr/>
        </p:nvSpPr>
        <p:spPr>
          <a:xfrm>
            <a:off x="5412682" y="670208"/>
            <a:ext cx="2400228" cy="14113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10"/>
          <p:cNvSpPr txBox="1"/>
          <p:nvPr/>
        </p:nvSpPr>
        <p:spPr>
          <a:xfrm>
            <a:off x="5435203" y="678657"/>
            <a:ext cx="2348508" cy="1015753"/>
          </a:xfrm>
          <a:prstGeom prst="rect">
            <a:avLst/>
          </a:prstGeom>
          <a:solidFill>
            <a:srgbClr val="7FD3D6"/>
          </a:solidFill>
        </p:spPr>
        <p:txBody>
          <a:bodyPr vert="horz" wrap="square" lIns="0" tIns="320129" rIns="0" bIns="0" rtlCol="0">
            <a:spAutoFit/>
          </a:bodyPr>
          <a:lstStyle/>
          <a:p>
            <a:pPr marL="256273">
              <a:spcBef>
                <a:spcPts val="2521"/>
              </a:spcBef>
            </a:pPr>
            <a:r>
              <a:rPr sz="4500" spc="32" dirty="0">
                <a:latin typeface="Arial"/>
                <a:cs typeface="Arial"/>
              </a:rPr>
              <a:t>explain</a:t>
            </a:r>
            <a:endParaRPr sz="45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51601" y="1143000"/>
            <a:ext cx="71438" cy="401836"/>
          </a:xfrm>
          <a:custGeom>
            <a:avLst/>
            <a:gdLst/>
            <a:ahLst/>
            <a:cxnLst/>
            <a:rect l="l" t="t" r="r" b="b"/>
            <a:pathLst>
              <a:path w="101600" h="571500">
                <a:moveTo>
                  <a:pt x="0" y="0"/>
                </a:moveTo>
                <a:lnTo>
                  <a:pt x="101600" y="0"/>
                </a:lnTo>
                <a:lnTo>
                  <a:pt x="1016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4C91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" name="object 12"/>
          <p:cNvSpPr/>
          <p:nvPr/>
        </p:nvSpPr>
        <p:spPr>
          <a:xfrm>
            <a:off x="7962304" y="1143000"/>
            <a:ext cx="71438" cy="401836"/>
          </a:xfrm>
          <a:custGeom>
            <a:avLst/>
            <a:gdLst/>
            <a:ahLst/>
            <a:cxnLst/>
            <a:rect l="l" t="t" r="r" b="b"/>
            <a:pathLst>
              <a:path w="101600" h="571500">
                <a:moveTo>
                  <a:pt x="0" y="0"/>
                </a:moveTo>
                <a:lnTo>
                  <a:pt x="101600" y="0"/>
                </a:lnTo>
                <a:lnTo>
                  <a:pt x="1016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4C91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" name="object 13"/>
          <p:cNvSpPr/>
          <p:nvPr/>
        </p:nvSpPr>
        <p:spPr>
          <a:xfrm>
            <a:off x="8140898" y="1143000"/>
            <a:ext cx="71438" cy="401836"/>
          </a:xfrm>
          <a:custGeom>
            <a:avLst/>
            <a:gdLst/>
            <a:ahLst/>
            <a:cxnLst/>
            <a:rect l="l" t="t" r="r" b="b"/>
            <a:pathLst>
              <a:path w="101600" h="571500">
                <a:moveTo>
                  <a:pt x="0" y="0"/>
                </a:moveTo>
                <a:lnTo>
                  <a:pt x="101600" y="0"/>
                </a:lnTo>
                <a:lnTo>
                  <a:pt x="1016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4C91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" name="object 14"/>
          <p:cNvSpPr/>
          <p:nvPr/>
        </p:nvSpPr>
        <p:spPr>
          <a:xfrm>
            <a:off x="8230195" y="1143000"/>
            <a:ext cx="71438" cy="401836"/>
          </a:xfrm>
          <a:custGeom>
            <a:avLst/>
            <a:gdLst/>
            <a:ahLst/>
            <a:cxnLst/>
            <a:rect l="l" t="t" r="r" b="b"/>
            <a:pathLst>
              <a:path w="101600" h="571500">
                <a:moveTo>
                  <a:pt x="0" y="0"/>
                </a:moveTo>
                <a:lnTo>
                  <a:pt x="101600" y="0"/>
                </a:lnTo>
                <a:lnTo>
                  <a:pt x="1016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4C91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" name="object 15"/>
          <p:cNvSpPr/>
          <p:nvPr/>
        </p:nvSpPr>
        <p:spPr>
          <a:xfrm>
            <a:off x="7922121" y="1013519"/>
            <a:ext cx="884039" cy="669727"/>
          </a:xfrm>
          <a:custGeom>
            <a:avLst/>
            <a:gdLst/>
            <a:ahLst/>
            <a:cxnLst/>
            <a:rect l="l" t="t" r="r" b="b"/>
            <a:pathLst>
              <a:path w="1257300" h="952500">
                <a:moveTo>
                  <a:pt x="0" y="0"/>
                </a:moveTo>
                <a:lnTo>
                  <a:pt x="1257299" y="0"/>
                </a:lnTo>
                <a:lnTo>
                  <a:pt x="1257299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FD2D6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" name="object 16"/>
          <p:cNvSpPr/>
          <p:nvPr/>
        </p:nvSpPr>
        <p:spPr>
          <a:xfrm>
            <a:off x="8408789" y="1143000"/>
            <a:ext cx="71438" cy="401836"/>
          </a:xfrm>
          <a:custGeom>
            <a:avLst/>
            <a:gdLst/>
            <a:ahLst/>
            <a:cxnLst/>
            <a:rect l="l" t="t" r="r" b="b"/>
            <a:pathLst>
              <a:path w="101600" h="571500">
                <a:moveTo>
                  <a:pt x="0" y="0"/>
                </a:moveTo>
                <a:lnTo>
                  <a:pt x="101600" y="0"/>
                </a:lnTo>
                <a:lnTo>
                  <a:pt x="1016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4C91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" name="object 17"/>
          <p:cNvSpPr/>
          <p:nvPr/>
        </p:nvSpPr>
        <p:spPr>
          <a:xfrm>
            <a:off x="8319492" y="1143000"/>
            <a:ext cx="71438" cy="401836"/>
          </a:xfrm>
          <a:custGeom>
            <a:avLst/>
            <a:gdLst/>
            <a:ahLst/>
            <a:cxnLst/>
            <a:rect l="l" t="t" r="r" b="b"/>
            <a:pathLst>
              <a:path w="101600" h="571500">
                <a:moveTo>
                  <a:pt x="0" y="0"/>
                </a:moveTo>
                <a:lnTo>
                  <a:pt x="101600" y="0"/>
                </a:lnTo>
                <a:lnTo>
                  <a:pt x="1016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4C91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" name="object 18"/>
          <p:cNvSpPr/>
          <p:nvPr/>
        </p:nvSpPr>
        <p:spPr>
          <a:xfrm>
            <a:off x="8498086" y="1143000"/>
            <a:ext cx="71438" cy="401836"/>
          </a:xfrm>
          <a:custGeom>
            <a:avLst/>
            <a:gdLst/>
            <a:ahLst/>
            <a:cxnLst/>
            <a:rect l="l" t="t" r="r" b="b"/>
            <a:pathLst>
              <a:path w="101600" h="571500">
                <a:moveTo>
                  <a:pt x="0" y="0"/>
                </a:moveTo>
                <a:lnTo>
                  <a:pt x="101600" y="0"/>
                </a:lnTo>
                <a:lnTo>
                  <a:pt x="1016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E2D0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9" name="object 19"/>
          <p:cNvSpPr/>
          <p:nvPr/>
        </p:nvSpPr>
        <p:spPr>
          <a:xfrm>
            <a:off x="8587383" y="1143000"/>
            <a:ext cx="71438" cy="401836"/>
          </a:xfrm>
          <a:custGeom>
            <a:avLst/>
            <a:gdLst/>
            <a:ahLst/>
            <a:cxnLst/>
            <a:rect l="l" t="t" r="r" b="b"/>
            <a:pathLst>
              <a:path w="101600" h="571500">
                <a:moveTo>
                  <a:pt x="0" y="0"/>
                </a:moveTo>
                <a:lnTo>
                  <a:pt x="101600" y="0"/>
                </a:lnTo>
                <a:lnTo>
                  <a:pt x="1016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E2D0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0" name="object 20"/>
          <p:cNvSpPr/>
          <p:nvPr/>
        </p:nvSpPr>
        <p:spPr>
          <a:xfrm>
            <a:off x="8676679" y="1143000"/>
            <a:ext cx="71438" cy="401836"/>
          </a:xfrm>
          <a:custGeom>
            <a:avLst/>
            <a:gdLst/>
            <a:ahLst/>
            <a:cxnLst/>
            <a:rect l="l" t="t" r="r" b="b"/>
            <a:pathLst>
              <a:path w="101600" h="571500">
                <a:moveTo>
                  <a:pt x="0" y="0"/>
                </a:moveTo>
                <a:lnTo>
                  <a:pt x="101600" y="0"/>
                </a:lnTo>
                <a:lnTo>
                  <a:pt x="1016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E2D0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1" name="object 21"/>
          <p:cNvSpPr txBox="1"/>
          <p:nvPr/>
        </p:nvSpPr>
        <p:spPr>
          <a:xfrm>
            <a:off x="2311108" y="2617756"/>
            <a:ext cx="5318075" cy="3384750"/>
          </a:xfrm>
          <a:prstGeom prst="rect">
            <a:avLst/>
          </a:prstGeom>
        </p:spPr>
        <p:txBody>
          <a:bodyPr vert="horz" wrap="square" lIns="0" tIns="266105" rIns="0" bIns="0" rtlCol="0">
            <a:spAutoFit/>
          </a:bodyPr>
          <a:lstStyle/>
          <a:p>
            <a:pPr marL="8929" marR="3572">
              <a:lnSpc>
                <a:spcPct val="80000"/>
              </a:lnSpc>
              <a:spcBef>
                <a:spcPts val="2095"/>
              </a:spcBef>
            </a:pPr>
            <a:r>
              <a:rPr sz="8437" dirty="0">
                <a:latin typeface="Arial"/>
                <a:cs typeface="Arial"/>
              </a:rPr>
              <a:t>key: </a:t>
            </a:r>
            <a:r>
              <a:rPr sz="8437" spc="-4" dirty="0">
                <a:latin typeface="Arial"/>
                <a:cs typeface="Arial"/>
              </a:rPr>
              <a:t>make  </a:t>
            </a:r>
            <a:r>
              <a:rPr sz="8437" spc="-4" dirty="0">
                <a:solidFill>
                  <a:srgbClr val="685D73"/>
                </a:solidFill>
                <a:latin typeface="Arial"/>
                <a:cs typeface="Arial"/>
              </a:rPr>
              <a:t>this</a:t>
            </a:r>
            <a:r>
              <a:rPr sz="8437" spc="-60" dirty="0">
                <a:solidFill>
                  <a:srgbClr val="685D73"/>
                </a:solidFill>
                <a:latin typeface="Arial"/>
                <a:cs typeface="Arial"/>
              </a:rPr>
              <a:t> </a:t>
            </a:r>
            <a:r>
              <a:rPr sz="8437" spc="186" dirty="0">
                <a:solidFill>
                  <a:srgbClr val="51898C"/>
                </a:solidFill>
                <a:latin typeface="Arial"/>
                <a:cs typeface="Arial"/>
              </a:rPr>
              <a:t>combo  </a:t>
            </a:r>
            <a:r>
              <a:rPr sz="8437" dirty="0">
                <a:latin typeface="Arial"/>
                <a:cs typeface="Arial"/>
              </a:rPr>
              <a:t>fast</a:t>
            </a:r>
            <a:endParaRPr sz="843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8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1338</Words>
  <Application>Microsoft Macintosh PowerPoint</Application>
  <PresentationFormat>Widescreen</PresentationFormat>
  <Paragraphs>233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Calibri</vt:lpstr>
      <vt:lpstr>Cambria Math</vt:lpstr>
      <vt:lpstr>Helvetica</vt:lpstr>
      <vt:lpstr>Helvetica Neue Light</vt:lpstr>
      <vt:lpstr>Trebuchet MS</vt:lpstr>
      <vt:lpstr>Wingdings</vt:lpstr>
      <vt:lpstr>宋体</vt:lpstr>
      <vt:lpstr>Arial</vt:lpstr>
      <vt:lpstr>Office Theme</vt:lpstr>
      <vt:lpstr>1_Office Theme</vt:lpstr>
      <vt:lpstr>2_Office Theme</vt:lpstr>
      <vt:lpstr>MacroBase: Prioritizing  Attention in Fast Data</vt:lpstr>
      <vt:lpstr>abundant data, scarce attention</vt:lpstr>
      <vt:lpstr>PowerPoint Presentation</vt:lpstr>
      <vt:lpstr>PowerPoint Presentation</vt:lpstr>
      <vt:lpstr>abundant data, scarce attention</vt:lpstr>
      <vt:lpstr>the key to fast data combine: classify and explain</vt:lpstr>
      <vt:lpstr>dataflow (alone) is not enough</vt:lpstr>
      <vt:lpstr>macrobase: a fast data system</vt:lpstr>
      <vt:lpstr>PowerPoint Presentation</vt:lpstr>
      <vt:lpstr>MacroBase System: Prioritize Attention</vt:lpstr>
      <vt:lpstr>MacroBase: Data points and operators</vt:lpstr>
      <vt:lpstr>Overview</vt:lpstr>
      <vt:lpstr>End-to-end optimizations</vt:lpstr>
      <vt:lpstr>Classification</vt:lpstr>
      <vt:lpstr>Default Classification</vt:lpstr>
      <vt:lpstr>Classification: Streaming Execution</vt:lpstr>
      <vt:lpstr>Explanation</vt:lpstr>
      <vt:lpstr>Explanation</vt:lpstr>
      <vt:lpstr>Risk Ratio for various attributes</vt:lpstr>
      <vt:lpstr>Streaming Explanation</vt:lpstr>
      <vt:lpstr>Streaming Explanation</vt:lpstr>
      <vt:lpstr>Evaluation</vt:lpstr>
      <vt:lpstr>Synthetic dataset accuracy</vt:lpstr>
      <vt:lpstr>Adaptivity</vt:lpstr>
      <vt:lpstr>Other Comparisons &amp; Results</vt:lpstr>
      <vt:lpstr>Discussed Case Studies</vt:lpstr>
      <vt:lpstr>Early Production Usage</vt:lpstr>
      <vt:lpstr>Conclusion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MacroBase: Prioritizing  Attention in Fast Data</dc:title>
  <cp:lastModifiedBy>sandeep sandha</cp:lastModifiedBy>
  <cp:revision>103</cp:revision>
  <dcterms:created xsi:type="dcterms:W3CDTF">2018-01-24T05:16:14Z</dcterms:created>
  <dcterms:modified xsi:type="dcterms:W3CDTF">2018-01-24T09:43:02Z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2018-01-24T00:00:00Z</vt:filetime>
  </property>
</Properties>
</file>