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314F-F602-417B-B28F-9A547DB4E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47E1DA-8394-4F59-8807-FDC0B8A3B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A85C5E-8CF9-401E-8268-65F824912355}"/>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5" name="Footer Placeholder 4">
            <a:extLst>
              <a:ext uri="{FF2B5EF4-FFF2-40B4-BE49-F238E27FC236}">
                <a16:creationId xmlns:a16="http://schemas.microsoft.com/office/drawing/2014/main" id="{9757578F-A49F-4493-9CDD-797A81380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3E023-E795-4776-9C48-43A32CE08658}"/>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274286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0C67-AAAB-48B5-B8EA-B9A75C70FE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EC613B-8550-4E8A-9101-899450C821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48606-9E24-4E15-9BB1-008227570EAA}"/>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5" name="Footer Placeholder 4">
            <a:extLst>
              <a:ext uri="{FF2B5EF4-FFF2-40B4-BE49-F238E27FC236}">
                <a16:creationId xmlns:a16="http://schemas.microsoft.com/office/drawing/2014/main" id="{01058AB1-3B2F-4C99-8B89-859C86657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FA7E4-46C8-4B1A-9CA3-7258D3D13A06}"/>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219146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0A4B7D-17BE-4B65-9933-C3B193F3B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2D86E-527D-4444-8DB2-CA2F2338A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DA282-EC12-4956-8016-2D426535E364}"/>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5" name="Footer Placeholder 4">
            <a:extLst>
              <a:ext uri="{FF2B5EF4-FFF2-40B4-BE49-F238E27FC236}">
                <a16:creationId xmlns:a16="http://schemas.microsoft.com/office/drawing/2014/main" id="{8241AFC5-4D75-44D3-8793-6ED7FB65E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183D0-10FC-4FDB-98A7-3D75312EE49E}"/>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260454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839D-B7CD-413E-BC3E-8F0C2353F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62858F-0A30-494A-8264-9781B29F4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50519-096E-4A98-A36C-A768E4D75E79}"/>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5" name="Footer Placeholder 4">
            <a:extLst>
              <a:ext uri="{FF2B5EF4-FFF2-40B4-BE49-F238E27FC236}">
                <a16:creationId xmlns:a16="http://schemas.microsoft.com/office/drawing/2014/main" id="{C283B60D-6D22-4949-99C2-A65784544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2736C-7B05-4CBE-A51B-5406700C6C7B}"/>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293630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E0D8-9963-421B-B2D4-433DF4C93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CEF263-1F0F-4E1A-A70F-09CF88D5F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61F22-046D-43AD-94D2-1748B18ACC58}"/>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5" name="Footer Placeholder 4">
            <a:extLst>
              <a:ext uri="{FF2B5EF4-FFF2-40B4-BE49-F238E27FC236}">
                <a16:creationId xmlns:a16="http://schemas.microsoft.com/office/drawing/2014/main" id="{16DC9C1C-2CE1-4A24-86A4-97A2C88E9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3F727-AD22-4A27-AC48-004F93347625}"/>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352006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D916-6E81-4272-8D38-9B17BD48CF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836F3-F7AF-469E-940E-4BEAE717B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C428D-42DD-4AD8-8EE3-671390F59B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40525-4BBD-4876-A4DE-4E80545DC9AE}"/>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6" name="Footer Placeholder 5">
            <a:extLst>
              <a:ext uri="{FF2B5EF4-FFF2-40B4-BE49-F238E27FC236}">
                <a16:creationId xmlns:a16="http://schemas.microsoft.com/office/drawing/2014/main" id="{7BC42AF0-AD00-4DBB-89A3-D10725AAA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3E05F-C479-489E-A9F0-26BBCF7468BE}"/>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254509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A807-5C92-4877-AAA9-2319964453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6EFCC9-6A0B-4225-BD3D-BC709B1FA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6CF544-BA24-4D65-83F7-568364747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4BA439-1DB2-4980-B70D-60BBE82FC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231B6-3ED0-463F-AB4B-2B8C1BC590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52CF58-DD75-491E-961C-B111384AC0C9}"/>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8" name="Footer Placeholder 7">
            <a:extLst>
              <a:ext uri="{FF2B5EF4-FFF2-40B4-BE49-F238E27FC236}">
                <a16:creationId xmlns:a16="http://schemas.microsoft.com/office/drawing/2014/main" id="{4700FE36-4FEC-483F-99D5-76DFE2AA45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6A78BE-09E6-495C-9868-45B8E97846AA}"/>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206202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40C8-A222-46E4-8798-0A7A9D867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8ECB85-C54E-4E91-B308-EDD759C3C9D6}"/>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4" name="Footer Placeholder 3">
            <a:extLst>
              <a:ext uri="{FF2B5EF4-FFF2-40B4-BE49-F238E27FC236}">
                <a16:creationId xmlns:a16="http://schemas.microsoft.com/office/drawing/2014/main" id="{AD3D17A0-5EB1-4B39-AAF2-C57D9A8A6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D7699-7D2B-44D6-ADB8-5391E9DC3818}"/>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384691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010D1-CD90-4FB8-8A58-11973CB89F6E}"/>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3" name="Footer Placeholder 2">
            <a:extLst>
              <a:ext uri="{FF2B5EF4-FFF2-40B4-BE49-F238E27FC236}">
                <a16:creationId xmlns:a16="http://schemas.microsoft.com/office/drawing/2014/main" id="{DA3650BC-1AB5-41A9-AFEE-AD3A419DD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566B27-778B-4D33-BBF8-3373E3965FA0}"/>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38550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3DE1-074B-4EA4-975D-26E7812BF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B942D-7DBE-482C-8E3A-1DB2A189E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4ACC7-8E63-4D3A-85CA-54BD7C377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9000D-B6C0-4E5D-90AC-BB3B3CEF4DC5}"/>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6" name="Footer Placeholder 5">
            <a:extLst>
              <a:ext uri="{FF2B5EF4-FFF2-40B4-BE49-F238E27FC236}">
                <a16:creationId xmlns:a16="http://schemas.microsoft.com/office/drawing/2014/main" id="{D2969680-6234-47B0-8C65-169A0F873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5AAA4-8DF1-4590-A6DC-DED83051C139}"/>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125530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592E-5879-4194-8888-C33B41DFA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5D9D24-E256-4C52-B1BB-E6C43BB7E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82CFC5-88D8-46EF-88E5-BE6AF49BF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399A5-CF17-4900-A1B9-C22596747D0D}"/>
              </a:ext>
            </a:extLst>
          </p:cNvPr>
          <p:cNvSpPr>
            <a:spLocks noGrp="1"/>
          </p:cNvSpPr>
          <p:nvPr>
            <p:ph type="dt" sz="half" idx="10"/>
          </p:nvPr>
        </p:nvSpPr>
        <p:spPr/>
        <p:txBody>
          <a:bodyPr/>
          <a:lstStyle/>
          <a:p>
            <a:fld id="{F957D316-D372-40D0-9FB1-55ED66C07A6C}" type="datetimeFigureOut">
              <a:rPr lang="en-US" smtClean="0"/>
              <a:t>8/30/2022</a:t>
            </a:fld>
            <a:endParaRPr lang="en-US"/>
          </a:p>
        </p:txBody>
      </p:sp>
      <p:sp>
        <p:nvSpPr>
          <p:cNvPr id="6" name="Footer Placeholder 5">
            <a:extLst>
              <a:ext uri="{FF2B5EF4-FFF2-40B4-BE49-F238E27FC236}">
                <a16:creationId xmlns:a16="http://schemas.microsoft.com/office/drawing/2014/main" id="{E000D61C-7963-4231-B553-5D5465198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05504-1C6D-4BBB-B8E2-DCDDA787AB39}"/>
              </a:ext>
            </a:extLst>
          </p:cNvPr>
          <p:cNvSpPr>
            <a:spLocks noGrp="1"/>
          </p:cNvSpPr>
          <p:nvPr>
            <p:ph type="sldNum" sz="quarter" idx="12"/>
          </p:nvPr>
        </p:nvSpPr>
        <p:spPr/>
        <p:txBody>
          <a:bodyPr/>
          <a:lstStyle/>
          <a:p>
            <a:fld id="{575439FA-FF84-4BF7-9FA8-7CA062DBB15B}" type="slidenum">
              <a:rPr lang="en-US" smtClean="0"/>
              <a:t>‹#›</a:t>
            </a:fld>
            <a:endParaRPr lang="en-US"/>
          </a:p>
        </p:txBody>
      </p:sp>
    </p:spTree>
    <p:extLst>
      <p:ext uri="{BB962C8B-B14F-4D97-AF65-F5344CB8AC3E}">
        <p14:creationId xmlns:p14="http://schemas.microsoft.com/office/powerpoint/2010/main" val="401827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4BBBB-F0A1-44DD-8464-FFD9CA18E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F351C-E9D5-4D49-89EB-A89D00577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C46C2-C539-4183-8EC5-8FE37C296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7D316-D372-40D0-9FB1-55ED66C07A6C}" type="datetimeFigureOut">
              <a:rPr lang="en-US" smtClean="0"/>
              <a:t>8/30/2022</a:t>
            </a:fld>
            <a:endParaRPr lang="en-US"/>
          </a:p>
        </p:txBody>
      </p:sp>
      <p:sp>
        <p:nvSpPr>
          <p:cNvPr id="5" name="Footer Placeholder 4">
            <a:extLst>
              <a:ext uri="{FF2B5EF4-FFF2-40B4-BE49-F238E27FC236}">
                <a16:creationId xmlns:a16="http://schemas.microsoft.com/office/drawing/2014/main" id="{2BF9ABFA-A21B-4106-BAB3-94FC169EA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DAE030-8709-4B4B-BA88-BDEE83019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439FA-FF84-4BF7-9FA8-7CA062DBB15B}" type="slidenum">
              <a:rPr lang="en-US" smtClean="0"/>
              <a:t>‹#›</a:t>
            </a:fld>
            <a:endParaRPr lang="en-US"/>
          </a:p>
        </p:txBody>
      </p:sp>
    </p:spTree>
    <p:extLst>
      <p:ext uri="{BB962C8B-B14F-4D97-AF65-F5344CB8AC3E}">
        <p14:creationId xmlns:p14="http://schemas.microsoft.com/office/powerpoint/2010/main" val="168328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9474-CFB4-4598-A041-B5AE1681CB2A}"/>
              </a:ext>
            </a:extLst>
          </p:cNvPr>
          <p:cNvSpPr>
            <a:spLocks noGrp="1"/>
          </p:cNvSpPr>
          <p:nvPr>
            <p:ph type="ctrTitle"/>
          </p:nvPr>
        </p:nvSpPr>
        <p:spPr/>
        <p:txBody>
          <a:bodyPr/>
          <a:lstStyle/>
          <a:p>
            <a:r>
              <a:rPr lang="en-US" dirty="0"/>
              <a:t>Summary of ‘A Note on Sizing Sales force’</a:t>
            </a:r>
          </a:p>
        </p:txBody>
      </p:sp>
      <p:sp>
        <p:nvSpPr>
          <p:cNvPr id="3" name="Subtitle 2">
            <a:extLst>
              <a:ext uri="{FF2B5EF4-FFF2-40B4-BE49-F238E27FC236}">
                <a16:creationId xmlns:a16="http://schemas.microsoft.com/office/drawing/2014/main" id="{240EC42C-B9BD-4439-A2F1-70098EF9882C}"/>
              </a:ext>
            </a:extLst>
          </p:cNvPr>
          <p:cNvSpPr>
            <a:spLocks noGrp="1"/>
          </p:cNvSpPr>
          <p:nvPr>
            <p:ph type="subTitle" idx="1"/>
          </p:nvPr>
        </p:nvSpPr>
        <p:spPr/>
        <p:txBody>
          <a:bodyPr/>
          <a:lstStyle/>
          <a:p>
            <a:r>
              <a:rPr lang="en-US" dirty="0"/>
              <a:t>by</a:t>
            </a:r>
          </a:p>
          <a:p>
            <a:r>
              <a:rPr lang="en-US" dirty="0"/>
              <a:t>Robert E. </a:t>
            </a:r>
            <a:r>
              <a:rPr lang="en-US" dirty="0" err="1"/>
              <a:t>Spekman</a:t>
            </a:r>
            <a:endParaRPr lang="en-US" dirty="0"/>
          </a:p>
        </p:txBody>
      </p:sp>
    </p:spTree>
    <p:extLst>
      <p:ext uri="{BB962C8B-B14F-4D97-AF65-F5344CB8AC3E}">
        <p14:creationId xmlns:p14="http://schemas.microsoft.com/office/powerpoint/2010/main" val="392995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9D-D5B6-42AE-95BB-D6A3E50EAF32}"/>
              </a:ext>
            </a:extLst>
          </p:cNvPr>
          <p:cNvSpPr>
            <a:spLocks noGrp="1"/>
          </p:cNvSpPr>
          <p:nvPr>
            <p:ph type="title"/>
          </p:nvPr>
        </p:nvSpPr>
        <p:spPr/>
        <p:txBody>
          <a:bodyPr/>
          <a:lstStyle/>
          <a:p>
            <a:r>
              <a:rPr lang="en-US" dirty="0"/>
              <a:t>Comparison of methodologies (contd.)</a:t>
            </a:r>
          </a:p>
        </p:txBody>
      </p:sp>
      <p:pic>
        <p:nvPicPr>
          <p:cNvPr id="5" name="Picture 4">
            <a:extLst>
              <a:ext uri="{FF2B5EF4-FFF2-40B4-BE49-F238E27FC236}">
                <a16:creationId xmlns:a16="http://schemas.microsoft.com/office/drawing/2014/main" id="{FCA09603-AF30-443C-822A-DDF1001FAAEC}"/>
              </a:ext>
            </a:extLst>
          </p:cNvPr>
          <p:cNvPicPr>
            <a:picLocks noChangeAspect="1"/>
          </p:cNvPicPr>
          <p:nvPr/>
        </p:nvPicPr>
        <p:blipFill>
          <a:blip r:embed="rId2"/>
          <a:stretch>
            <a:fillRect/>
          </a:stretch>
        </p:blipFill>
        <p:spPr>
          <a:xfrm>
            <a:off x="1932636" y="1690688"/>
            <a:ext cx="8326728" cy="4802187"/>
          </a:xfrm>
          <a:prstGeom prst="rect">
            <a:avLst/>
          </a:prstGeom>
        </p:spPr>
      </p:pic>
    </p:spTree>
    <p:extLst>
      <p:ext uri="{BB962C8B-B14F-4D97-AF65-F5344CB8AC3E}">
        <p14:creationId xmlns:p14="http://schemas.microsoft.com/office/powerpoint/2010/main" val="37584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9D-D5B6-42AE-95BB-D6A3E50EAF32}"/>
              </a:ext>
            </a:extLst>
          </p:cNvPr>
          <p:cNvSpPr>
            <a:spLocks noGrp="1"/>
          </p:cNvSpPr>
          <p:nvPr>
            <p:ph type="title"/>
          </p:nvPr>
        </p:nvSpPr>
        <p:spPr/>
        <p:txBody>
          <a:bodyPr/>
          <a:lstStyle/>
          <a:p>
            <a:r>
              <a:rPr lang="en-US" dirty="0"/>
              <a:t>Ways to check Sales force size</a:t>
            </a:r>
          </a:p>
        </p:txBody>
      </p:sp>
      <p:sp>
        <p:nvSpPr>
          <p:cNvPr id="3" name="Content Placeholder 2">
            <a:extLst>
              <a:ext uri="{FF2B5EF4-FFF2-40B4-BE49-F238E27FC236}">
                <a16:creationId xmlns:a16="http://schemas.microsoft.com/office/drawing/2014/main" id="{35D2038D-8C7B-41AD-84D2-9A846C7767CB}"/>
              </a:ext>
            </a:extLst>
          </p:cNvPr>
          <p:cNvSpPr>
            <a:spLocks noGrp="1"/>
          </p:cNvSpPr>
          <p:nvPr>
            <p:ph idx="1"/>
          </p:nvPr>
        </p:nvSpPr>
        <p:spPr/>
        <p:txBody>
          <a:bodyPr>
            <a:normAutofit fontScale="92500" lnSpcReduction="10000"/>
          </a:bodyPr>
          <a:lstStyle/>
          <a:p>
            <a:r>
              <a:rPr lang="en-US" dirty="0"/>
              <a:t>One test is </a:t>
            </a:r>
            <a:r>
              <a:rPr lang="en-US" u="sng" dirty="0"/>
              <a:t>customer validation</a:t>
            </a:r>
            <a:r>
              <a:rPr lang="en-US" dirty="0"/>
              <a:t>, in which the firm asks key questions to customers such as how they will be affected by a change in the sales force size i.e., will they receive less/more attention?</a:t>
            </a:r>
          </a:p>
          <a:p>
            <a:r>
              <a:rPr lang="en-US" dirty="0"/>
              <a:t>A second test is a </a:t>
            </a:r>
            <a:r>
              <a:rPr lang="en-US" u="sng" dirty="0"/>
              <a:t>sales force morale test</a:t>
            </a:r>
            <a:r>
              <a:rPr lang="en-US" dirty="0"/>
              <a:t>, in which the prevailing sentiment of the sales force would reveal their feelings about the size of the sales force.</a:t>
            </a:r>
          </a:p>
          <a:p>
            <a:r>
              <a:rPr lang="en-US" dirty="0"/>
              <a:t>A third test is the </a:t>
            </a:r>
            <a:r>
              <a:rPr lang="en-US" u="sng" dirty="0"/>
              <a:t>selling activities test</a:t>
            </a:r>
            <a:r>
              <a:rPr lang="en-US" dirty="0"/>
              <a:t>, in which a company determines what activities are consuming most of the sales force’s time.</a:t>
            </a:r>
          </a:p>
          <a:p>
            <a:r>
              <a:rPr lang="en-US" dirty="0"/>
              <a:t>The final two tests rely on comparisons with competitive expenses and industry norms. In both, the company attempts to compare with “standards” to determine if the size is on par with its competitors.</a:t>
            </a:r>
          </a:p>
        </p:txBody>
      </p:sp>
    </p:spTree>
    <p:extLst>
      <p:ext uri="{BB962C8B-B14F-4D97-AF65-F5344CB8AC3E}">
        <p14:creationId xmlns:p14="http://schemas.microsoft.com/office/powerpoint/2010/main" val="737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A7E7-3C64-470E-A98F-3E97DEE9443D}"/>
              </a:ext>
            </a:extLst>
          </p:cNvPr>
          <p:cNvSpPr>
            <a:spLocks noGrp="1"/>
          </p:cNvSpPr>
          <p:nvPr>
            <p:ph type="title"/>
          </p:nvPr>
        </p:nvSpPr>
        <p:spPr/>
        <p:txBody>
          <a:bodyPr/>
          <a:lstStyle/>
          <a:p>
            <a:r>
              <a:rPr lang="en-US" dirty="0"/>
              <a:t>Common Pitfalls in Sales force Sizing</a:t>
            </a:r>
          </a:p>
        </p:txBody>
      </p:sp>
      <p:sp>
        <p:nvSpPr>
          <p:cNvPr id="3" name="Content Placeholder 2">
            <a:extLst>
              <a:ext uri="{FF2B5EF4-FFF2-40B4-BE49-F238E27FC236}">
                <a16:creationId xmlns:a16="http://schemas.microsoft.com/office/drawing/2014/main" id="{ABF88943-DBCC-4359-920A-BE59F8427005}"/>
              </a:ext>
            </a:extLst>
          </p:cNvPr>
          <p:cNvSpPr>
            <a:spLocks noGrp="1"/>
          </p:cNvSpPr>
          <p:nvPr>
            <p:ph idx="1"/>
          </p:nvPr>
        </p:nvSpPr>
        <p:spPr/>
        <p:txBody>
          <a:bodyPr/>
          <a:lstStyle/>
          <a:p>
            <a:pPr marL="514350" indent="-514350">
              <a:buFont typeface="+mj-lt"/>
              <a:buAutoNum type="arabicPeriod"/>
            </a:pPr>
            <a:r>
              <a:rPr lang="en-US" dirty="0"/>
              <a:t>Assuming the previous year’s sales force size will be right for the current year.</a:t>
            </a:r>
          </a:p>
          <a:p>
            <a:pPr marL="514350" indent="-514350">
              <a:buFont typeface="+mj-lt"/>
              <a:buAutoNum type="arabicPeriod"/>
            </a:pPr>
            <a:r>
              <a:rPr lang="en-US" dirty="0"/>
              <a:t>Waiting to see how a new product sells and then deciding on the sales force size (a pay as-you-go strategy).</a:t>
            </a:r>
          </a:p>
          <a:p>
            <a:pPr marL="514350" indent="-514350">
              <a:buFont typeface="+mj-lt"/>
              <a:buAutoNum type="arabicPeriod"/>
            </a:pPr>
            <a:r>
              <a:rPr lang="en-US" dirty="0"/>
              <a:t>Holding the sales force number constant as a percentage of sales. It is important to note that a sales force drives sales and not vice versa.</a:t>
            </a:r>
          </a:p>
          <a:p>
            <a:pPr marL="514350" indent="-514350">
              <a:buFont typeface="+mj-lt"/>
              <a:buAutoNum type="arabicPeriod"/>
            </a:pPr>
            <a:r>
              <a:rPr lang="en-US" dirty="0"/>
              <a:t>Not allocating enough salespeople for new products.</a:t>
            </a:r>
          </a:p>
        </p:txBody>
      </p:sp>
    </p:spTree>
    <p:extLst>
      <p:ext uri="{BB962C8B-B14F-4D97-AF65-F5344CB8AC3E}">
        <p14:creationId xmlns:p14="http://schemas.microsoft.com/office/powerpoint/2010/main" val="101077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81AE-1170-4DE7-93D1-A0944FB24F23}"/>
              </a:ext>
            </a:extLst>
          </p:cNvPr>
          <p:cNvSpPr>
            <a:spLocks noGrp="1"/>
          </p:cNvSpPr>
          <p:nvPr>
            <p:ph type="title"/>
          </p:nvPr>
        </p:nvSpPr>
        <p:spPr/>
        <p:txBody>
          <a:bodyPr/>
          <a:lstStyle/>
          <a:p>
            <a:r>
              <a:rPr lang="en-US" dirty="0"/>
              <a:t>Introduction to Sizing in Sales force</a:t>
            </a:r>
          </a:p>
        </p:txBody>
      </p:sp>
      <p:sp>
        <p:nvSpPr>
          <p:cNvPr id="3" name="Content Placeholder 2">
            <a:extLst>
              <a:ext uri="{FF2B5EF4-FFF2-40B4-BE49-F238E27FC236}">
                <a16:creationId xmlns:a16="http://schemas.microsoft.com/office/drawing/2014/main" id="{FA9A1F4A-D5BC-4774-87EA-6525BDFC0E1B}"/>
              </a:ext>
            </a:extLst>
          </p:cNvPr>
          <p:cNvSpPr>
            <a:spLocks noGrp="1"/>
          </p:cNvSpPr>
          <p:nvPr>
            <p:ph idx="1"/>
          </p:nvPr>
        </p:nvSpPr>
        <p:spPr>
          <a:xfrm>
            <a:off x="838200" y="1825625"/>
            <a:ext cx="5157247" cy="4351338"/>
          </a:xfrm>
        </p:spPr>
        <p:txBody>
          <a:bodyPr>
            <a:normAutofit fontScale="92500"/>
          </a:bodyPr>
          <a:lstStyle/>
          <a:p>
            <a:r>
              <a:rPr lang="en-US" dirty="0"/>
              <a:t>Data reveals a </a:t>
            </a:r>
            <a:r>
              <a:rPr lang="en-US" u="sng" dirty="0"/>
              <a:t>strong positive correlation</a:t>
            </a:r>
            <a:r>
              <a:rPr lang="en-US" dirty="0"/>
              <a:t> between </a:t>
            </a:r>
            <a:r>
              <a:rPr lang="en-US" u="sng" dirty="0"/>
              <a:t>sales force size and revenue</a:t>
            </a:r>
            <a:r>
              <a:rPr lang="en-US" dirty="0"/>
              <a:t> (Fig.1)</a:t>
            </a:r>
          </a:p>
          <a:p>
            <a:r>
              <a:rPr lang="en-US" dirty="0"/>
              <a:t>The </a:t>
            </a:r>
            <a:r>
              <a:rPr lang="en-US" u="sng" dirty="0"/>
              <a:t>correct number of sales force people </a:t>
            </a:r>
            <a:r>
              <a:rPr lang="en-US" dirty="0"/>
              <a:t>with </a:t>
            </a:r>
            <a:r>
              <a:rPr lang="en-US" u="sng" dirty="0"/>
              <a:t>appropriate structure</a:t>
            </a:r>
            <a:r>
              <a:rPr lang="en-US" dirty="0"/>
              <a:t> is essential for a company to achieve its objectives</a:t>
            </a:r>
          </a:p>
          <a:p>
            <a:r>
              <a:rPr lang="en-US" dirty="0"/>
              <a:t>Factors </a:t>
            </a:r>
            <a:r>
              <a:rPr lang="en-US" u="sng" dirty="0"/>
              <a:t>internal/external</a:t>
            </a:r>
            <a:r>
              <a:rPr lang="en-US" dirty="0"/>
              <a:t> might be responsible in a company’s sales force becoming too large or small.</a:t>
            </a:r>
          </a:p>
        </p:txBody>
      </p:sp>
      <p:pic>
        <p:nvPicPr>
          <p:cNvPr id="5" name="Picture 4">
            <a:extLst>
              <a:ext uri="{FF2B5EF4-FFF2-40B4-BE49-F238E27FC236}">
                <a16:creationId xmlns:a16="http://schemas.microsoft.com/office/drawing/2014/main" id="{9B3781EC-D506-4E06-86B4-FC7D315DB9CB}"/>
              </a:ext>
            </a:extLst>
          </p:cNvPr>
          <p:cNvPicPr>
            <a:picLocks noChangeAspect="1"/>
          </p:cNvPicPr>
          <p:nvPr/>
        </p:nvPicPr>
        <p:blipFill>
          <a:blip r:embed="rId2">
            <a:grayscl/>
          </a:blip>
          <a:stretch>
            <a:fillRect/>
          </a:stretch>
        </p:blipFill>
        <p:spPr>
          <a:xfrm>
            <a:off x="6429080" y="1965522"/>
            <a:ext cx="4924720" cy="2926956"/>
          </a:xfrm>
          <a:prstGeom prst="rect">
            <a:avLst/>
          </a:prstGeom>
        </p:spPr>
      </p:pic>
    </p:spTree>
    <p:extLst>
      <p:ext uri="{BB962C8B-B14F-4D97-AF65-F5344CB8AC3E}">
        <p14:creationId xmlns:p14="http://schemas.microsoft.com/office/powerpoint/2010/main" val="112716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DE90-C939-4053-A491-172164FE1357}"/>
              </a:ext>
            </a:extLst>
          </p:cNvPr>
          <p:cNvSpPr>
            <a:spLocks noGrp="1"/>
          </p:cNvSpPr>
          <p:nvPr>
            <p:ph type="title"/>
          </p:nvPr>
        </p:nvSpPr>
        <p:spPr/>
        <p:txBody>
          <a:bodyPr/>
          <a:lstStyle/>
          <a:p>
            <a:r>
              <a:rPr lang="en-US" dirty="0"/>
              <a:t>Factors leading for a Sales force Size to…</a:t>
            </a:r>
          </a:p>
        </p:txBody>
      </p:sp>
      <p:sp>
        <p:nvSpPr>
          <p:cNvPr id="3" name="Content Placeholder 2">
            <a:extLst>
              <a:ext uri="{FF2B5EF4-FFF2-40B4-BE49-F238E27FC236}">
                <a16:creationId xmlns:a16="http://schemas.microsoft.com/office/drawing/2014/main" id="{65DF57E5-305D-4C65-91DF-0F7697737059}"/>
              </a:ext>
            </a:extLst>
          </p:cNvPr>
          <p:cNvSpPr>
            <a:spLocks noGrp="1"/>
          </p:cNvSpPr>
          <p:nvPr>
            <p:ph idx="1"/>
          </p:nvPr>
        </p:nvSpPr>
        <p:spPr>
          <a:xfrm>
            <a:off x="838200" y="1825625"/>
            <a:ext cx="5257800" cy="4351338"/>
          </a:xfrm>
        </p:spPr>
        <p:txBody>
          <a:bodyPr>
            <a:normAutofit fontScale="85000" lnSpcReduction="20000"/>
          </a:bodyPr>
          <a:lstStyle/>
          <a:p>
            <a:pPr marL="0" indent="0">
              <a:buNone/>
            </a:pPr>
            <a:r>
              <a:rPr lang="en-US" b="1" dirty="0"/>
              <a:t>Increase:</a:t>
            </a:r>
          </a:p>
          <a:p>
            <a:r>
              <a:rPr lang="en-US" dirty="0"/>
              <a:t>External forces include changes to:</a:t>
            </a:r>
          </a:p>
          <a:p>
            <a:pPr lvl="1"/>
            <a:r>
              <a:rPr lang="en-US" dirty="0"/>
              <a:t>customer base</a:t>
            </a:r>
          </a:p>
          <a:p>
            <a:pPr lvl="1"/>
            <a:r>
              <a:rPr lang="en-US" dirty="0"/>
              <a:t>competitors set</a:t>
            </a:r>
          </a:p>
          <a:p>
            <a:pPr lvl="1"/>
            <a:r>
              <a:rPr lang="en-US" dirty="0"/>
              <a:t>environment</a:t>
            </a:r>
          </a:p>
          <a:p>
            <a:r>
              <a:rPr lang="en-US" dirty="0"/>
              <a:t>Internal forces requiring more salespeople such as:</a:t>
            </a:r>
          </a:p>
          <a:p>
            <a:pPr lvl="1"/>
            <a:r>
              <a:rPr lang="en-US" dirty="0"/>
              <a:t>launching new product</a:t>
            </a:r>
          </a:p>
          <a:p>
            <a:pPr lvl="1"/>
            <a:r>
              <a:rPr lang="en-US" dirty="0"/>
              <a:t>entering new market</a:t>
            </a:r>
          </a:p>
          <a:p>
            <a:pPr lvl="1"/>
            <a:r>
              <a:rPr lang="en-US" dirty="0"/>
              <a:t>adopting a new selling process/go-to market strategy</a:t>
            </a:r>
          </a:p>
          <a:p>
            <a:pPr lvl="1"/>
            <a:r>
              <a:rPr lang="en-US" dirty="0"/>
              <a:t>Productivity enhancement efforts for increased sales, market share, business development and reduced workload/travel</a:t>
            </a:r>
          </a:p>
        </p:txBody>
      </p:sp>
      <p:sp>
        <p:nvSpPr>
          <p:cNvPr id="4" name="Content Placeholder 2">
            <a:extLst>
              <a:ext uri="{FF2B5EF4-FFF2-40B4-BE49-F238E27FC236}">
                <a16:creationId xmlns:a16="http://schemas.microsoft.com/office/drawing/2014/main" id="{71D0E31B-F613-4A13-A2AC-CCF7AE0EE2D9}"/>
              </a:ext>
            </a:extLst>
          </p:cNvPr>
          <p:cNvSpPr txBox="1">
            <a:spLocks/>
          </p:cNvSpPr>
          <p:nvPr/>
        </p:nvSpPr>
        <p:spPr>
          <a:xfrm>
            <a:off x="6096000" y="1825625"/>
            <a:ext cx="52578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Decrease:</a:t>
            </a:r>
          </a:p>
          <a:p>
            <a:r>
              <a:rPr lang="en-US" dirty="0"/>
              <a:t>External forces leading to downsizing sales force like:</a:t>
            </a:r>
          </a:p>
          <a:p>
            <a:pPr lvl="1"/>
            <a:r>
              <a:rPr lang="en-US" dirty="0"/>
              <a:t>change in buying process</a:t>
            </a:r>
          </a:p>
          <a:p>
            <a:pPr lvl="1"/>
            <a:r>
              <a:rPr lang="en-US" dirty="0"/>
              <a:t>shrinking markets</a:t>
            </a:r>
          </a:p>
          <a:p>
            <a:pPr lvl="1"/>
            <a:r>
              <a:rPr lang="en-US" dirty="0"/>
              <a:t>consolidation among buyers</a:t>
            </a:r>
          </a:p>
          <a:p>
            <a:pPr lvl="1"/>
            <a:r>
              <a:rPr lang="en-US" dirty="0"/>
              <a:t>emergence of a new and different sales channel</a:t>
            </a:r>
          </a:p>
          <a:p>
            <a:r>
              <a:rPr lang="en-US" dirty="0"/>
              <a:t>Internal forces such as:</a:t>
            </a:r>
          </a:p>
          <a:p>
            <a:pPr lvl="1"/>
            <a:r>
              <a:rPr lang="en-US" dirty="0"/>
              <a:t>merger/acquisition</a:t>
            </a:r>
          </a:p>
          <a:p>
            <a:pPr lvl="1"/>
            <a:r>
              <a:rPr lang="en-US" dirty="0"/>
              <a:t>reduction in segments by market strategy</a:t>
            </a:r>
          </a:p>
          <a:p>
            <a:pPr lvl="1"/>
            <a:r>
              <a:rPr lang="en-US" dirty="0"/>
              <a:t>cost-centric sales function</a:t>
            </a:r>
          </a:p>
          <a:p>
            <a:pPr lvl="1"/>
            <a:r>
              <a:rPr lang="en-US" dirty="0"/>
              <a:t>productivity tools to reduce costs and increase effectiveness of sales effort</a:t>
            </a:r>
          </a:p>
        </p:txBody>
      </p:sp>
    </p:spTree>
    <p:extLst>
      <p:ext uri="{BB962C8B-B14F-4D97-AF65-F5344CB8AC3E}">
        <p14:creationId xmlns:p14="http://schemas.microsoft.com/office/powerpoint/2010/main" val="69673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9D-D5B6-42AE-95BB-D6A3E50EAF32}"/>
              </a:ext>
            </a:extLst>
          </p:cNvPr>
          <p:cNvSpPr>
            <a:spLocks noGrp="1"/>
          </p:cNvSpPr>
          <p:nvPr>
            <p:ph type="title"/>
          </p:nvPr>
        </p:nvSpPr>
        <p:spPr/>
        <p:txBody>
          <a:bodyPr/>
          <a:lstStyle/>
          <a:p>
            <a:r>
              <a:rPr lang="en-US" dirty="0"/>
              <a:t>Sizing methodologies</a:t>
            </a:r>
          </a:p>
        </p:txBody>
      </p:sp>
      <p:sp>
        <p:nvSpPr>
          <p:cNvPr id="3" name="Content Placeholder 2">
            <a:extLst>
              <a:ext uri="{FF2B5EF4-FFF2-40B4-BE49-F238E27FC236}">
                <a16:creationId xmlns:a16="http://schemas.microsoft.com/office/drawing/2014/main" id="{35D2038D-8C7B-41AD-84D2-9A846C7767CB}"/>
              </a:ext>
            </a:extLst>
          </p:cNvPr>
          <p:cNvSpPr>
            <a:spLocks noGrp="1"/>
          </p:cNvSpPr>
          <p:nvPr>
            <p:ph idx="1"/>
          </p:nvPr>
        </p:nvSpPr>
        <p:spPr/>
        <p:txBody>
          <a:bodyPr>
            <a:normAutofit fontScale="92500" lnSpcReduction="10000"/>
          </a:bodyPr>
          <a:lstStyle/>
          <a:p>
            <a:pPr marL="0" indent="0">
              <a:buNone/>
            </a:pPr>
            <a:r>
              <a:rPr lang="en-US" b="1" dirty="0"/>
              <a:t>Activity-based method:</a:t>
            </a:r>
          </a:p>
          <a:p>
            <a:r>
              <a:rPr lang="en-US" dirty="0"/>
              <a:t>Involves</a:t>
            </a:r>
          </a:p>
          <a:p>
            <a:pPr lvl="1"/>
            <a:r>
              <a:rPr lang="en-US" dirty="0"/>
              <a:t>estimating how many customers would the company target</a:t>
            </a:r>
          </a:p>
          <a:p>
            <a:pPr lvl="1"/>
            <a:r>
              <a:rPr lang="en-US" dirty="0"/>
              <a:t>what sales force activities would be required to target these customers</a:t>
            </a:r>
          </a:p>
          <a:p>
            <a:pPr lvl="1"/>
            <a:r>
              <a:rPr lang="en-US" dirty="0"/>
              <a:t>the time it requires for the activities</a:t>
            </a:r>
          </a:p>
          <a:p>
            <a:pPr marL="457200" lvl="1" indent="0">
              <a:buNone/>
            </a:pPr>
            <a:r>
              <a:rPr lang="en-US" dirty="0"/>
              <a:t>and therefore, the number of salespeople needed</a:t>
            </a:r>
          </a:p>
          <a:p>
            <a:r>
              <a:rPr lang="en-US" dirty="0"/>
              <a:t>Salespeople and sales managers make judgement depending on the </a:t>
            </a:r>
            <a:r>
              <a:rPr lang="en-US" u="sng" dirty="0"/>
              <a:t>past</a:t>
            </a:r>
            <a:r>
              <a:rPr lang="en-US" dirty="0"/>
              <a:t> and what they </a:t>
            </a:r>
            <a:r>
              <a:rPr lang="en-US" u="sng" dirty="0"/>
              <a:t>perceive to be the future</a:t>
            </a:r>
            <a:r>
              <a:rPr lang="en-US" dirty="0"/>
              <a:t>.</a:t>
            </a:r>
          </a:p>
          <a:p>
            <a:r>
              <a:rPr lang="en-US" dirty="0"/>
              <a:t>Firms also </a:t>
            </a:r>
            <a:r>
              <a:rPr lang="en-US" u="sng" dirty="0"/>
              <a:t>gather sales force requirements</a:t>
            </a:r>
            <a:r>
              <a:rPr lang="en-US" dirty="0"/>
              <a:t> from their customer and also from other channels such as distributors/wholesaler</a:t>
            </a:r>
          </a:p>
          <a:p>
            <a:r>
              <a:rPr lang="en-US" dirty="0"/>
              <a:t>Both intra and inter-industry competitor analysis can be carried out </a:t>
            </a:r>
          </a:p>
        </p:txBody>
      </p:sp>
    </p:spTree>
    <p:extLst>
      <p:ext uri="{BB962C8B-B14F-4D97-AF65-F5344CB8AC3E}">
        <p14:creationId xmlns:p14="http://schemas.microsoft.com/office/powerpoint/2010/main" val="358587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9D-D5B6-42AE-95BB-D6A3E50EAF32}"/>
              </a:ext>
            </a:extLst>
          </p:cNvPr>
          <p:cNvSpPr>
            <a:spLocks noGrp="1"/>
          </p:cNvSpPr>
          <p:nvPr>
            <p:ph type="title"/>
          </p:nvPr>
        </p:nvSpPr>
        <p:spPr/>
        <p:txBody>
          <a:bodyPr/>
          <a:lstStyle/>
          <a:p>
            <a:r>
              <a:rPr lang="en-US" dirty="0"/>
              <a:t>Sizing methodologies (contd.)</a:t>
            </a:r>
          </a:p>
        </p:txBody>
      </p:sp>
      <p:sp>
        <p:nvSpPr>
          <p:cNvPr id="3" name="Content Placeholder 2">
            <a:extLst>
              <a:ext uri="{FF2B5EF4-FFF2-40B4-BE49-F238E27FC236}">
                <a16:creationId xmlns:a16="http://schemas.microsoft.com/office/drawing/2014/main" id="{35D2038D-8C7B-41AD-84D2-9A846C7767CB}"/>
              </a:ext>
            </a:extLst>
          </p:cNvPr>
          <p:cNvSpPr>
            <a:spLocks noGrp="1"/>
          </p:cNvSpPr>
          <p:nvPr>
            <p:ph idx="1"/>
          </p:nvPr>
        </p:nvSpPr>
        <p:spPr>
          <a:xfrm>
            <a:off x="838200" y="1825625"/>
            <a:ext cx="5257800" cy="4351338"/>
          </a:xfrm>
        </p:spPr>
        <p:txBody>
          <a:bodyPr>
            <a:normAutofit fontScale="70000" lnSpcReduction="20000"/>
          </a:bodyPr>
          <a:lstStyle/>
          <a:p>
            <a:pPr marL="0" indent="0">
              <a:buNone/>
            </a:pPr>
            <a:r>
              <a:rPr lang="en-US" b="1" dirty="0"/>
              <a:t>Target return-per-call method:</a:t>
            </a:r>
          </a:p>
          <a:p>
            <a:r>
              <a:rPr lang="en-US" dirty="0"/>
              <a:t>Companies set a </a:t>
            </a:r>
            <a:r>
              <a:rPr lang="en-US" u="sng" dirty="0"/>
              <a:t>target ROI</a:t>
            </a:r>
            <a:r>
              <a:rPr lang="en-US" dirty="0"/>
              <a:t> for every investment that is derived from its WACC (Weighted Avg. Capital Cost). This target ROI can be used as </a:t>
            </a:r>
            <a:r>
              <a:rPr lang="en-US" u="sng" dirty="0"/>
              <a:t>guide for determining sales force size</a:t>
            </a:r>
            <a:r>
              <a:rPr lang="en-US" dirty="0"/>
              <a:t> (Refer Fig.2)</a:t>
            </a:r>
          </a:p>
          <a:p>
            <a:r>
              <a:rPr lang="en-US" dirty="0"/>
              <a:t>For this method, both the </a:t>
            </a:r>
            <a:r>
              <a:rPr lang="en-US" u="sng" dirty="0"/>
              <a:t>costs and revenue are considered</a:t>
            </a:r>
            <a:r>
              <a:rPr lang="en-US" dirty="0"/>
              <a:t> i.e., the value (revenue – variable costs) for each customer segment. </a:t>
            </a:r>
            <a:r>
              <a:rPr lang="en-US" u="sng" dirty="0"/>
              <a:t>Carryover</a:t>
            </a:r>
            <a:r>
              <a:rPr lang="en-US" dirty="0"/>
              <a:t> for current effort can be considered for future years.</a:t>
            </a:r>
          </a:p>
          <a:p>
            <a:r>
              <a:rPr lang="en-US" dirty="0"/>
              <a:t>Salespeople required and cost to cover each segment is estimated to generate ROI for each segment</a:t>
            </a:r>
          </a:p>
          <a:p>
            <a:r>
              <a:rPr lang="en-US" dirty="0"/>
              <a:t>Comparing this segment ROI with the corresponding threshold that company can cover gives us the size of the sales force</a:t>
            </a:r>
          </a:p>
        </p:txBody>
      </p:sp>
      <p:pic>
        <p:nvPicPr>
          <p:cNvPr id="5" name="Picture 4">
            <a:extLst>
              <a:ext uri="{FF2B5EF4-FFF2-40B4-BE49-F238E27FC236}">
                <a16:creationId xmlns:a16="http://schemas.microsoft.com/office/drawing/2014/main" id="{80591B3F-446E-4729-BB80-8447DB5FF269}"/>
              </a:ext>
            </a:extLst>
          </p:cNvPr>
          <p:cNvPicPr>
            <a:picLocks noChangeAspect="1"/>
          </p:cNvPicPr>
          <p:nvPr/>
        </p:nvPicPr>
        <p:blipFill>
          <a:blip r:embed="rId2"/>
          <a:stretch>
            <a:fillRect/>
          </a:stretch>
        </p:blipFill>
        <p:spPr>
          <a:xfrm>
            <a:off x="6096000" y="1825625"/>
            <a:ext cx="5257800" cy="4609965"/>
          </a:xfrm>
          <a:prstGeom prst="rect">
            <a:avLst/>
          </a:prstGeom>
        </p:spPr>
      </p:pic>
    </p:spTree>
    <p:extLst>
      <p:ext uri="{BB962C8B-B14F-4D97-AF65-F5344CB8AC3E}">
        <p14:creationId xmlns:p14="http://schemas.microsoft.com/office/powerpoint/2010/main" val="416981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9D-D5B6-42AE-95BB-D6A3E50EAF32}"/>
              </a:ext>
            </a:extLst>
          </p:cNvPr>
          <p:cNvSpPr>
            <a:spLocks noGrp="1"/>
          </p:cNvSpPr>
          <p:nvPr>
            <p:ph type="title"/>
          </p:nvPr>
        </p:nvSpPr>
        <p:spPr/>
        <p:txBody>
          <a:bodyPr/>
          <a:lstStyle/>
          <a:p>
            <a:r>
              <a:rPr lang="en-US" dirty="0"/>
              <a:t>Sizing methodologies (contd.)</a:t>
            </a:r>
          </a:p>
        </p:txBody>
      </p:sp>
      <p:sp>
        <p:nvSpPr>
          <p:cNvPr id="3" name="Content Placeholder 2">
            <a:extLst>
              <a:ext uri="{FF2B5EF4-FFF2-40B4-BE49-F238E27FC236}">
                <a16:creationId xmlns:a16="http://schemas.microsoft.com/office/drawing/2014/main" id="{35D2038D-8C7B-41AD-84D2-9A846C7767CB}"/>
              </a:ext>
            </a:extLst>
          </p:cNvPr>
          <p:cNvSpPr>
            <a:spLocks noGrp="1"/>
          </p:cNvSpPr>
          <p:nvPr>
            <p:ph idx="1"/>
          </p:nvPr>
        </p:nvSpPr>
        <p:spPr/>
        <p:txBody>
          <a:bodyPr>
            <a:normAutofit fontScale="92500" lnSpcReduction="20000"/>
          </a:bodyPr>
          <a:lstStyle/>
          <a:p>
            <a:pPr marL="0" indent="0">
              <a:buNone/>
            </a:pPr>
            <a:r>
              <a:rPr lang="en-US" b="1" dirty="0"/>
              <a:t>Sales response method:</a:t>
            </a:r>
          </a:p>
          <a:p>
            <a:r>
              <a:rPr lang="en-US" dirty="0"/>
              <a:t>The concept for this method centers on </a:t>
            </a:r>
            <a:r>
              <a:rPr lang="en-US" u="sng" dirty="0"/>
              <a:t>‘sales force drives sales’</a:t>
            </a:r>
          </a:p>
          <a:p>
            <a:r>
              <a:rPr lang="en-US" dirty="0"/>
              <a:t>Sales response curve is plotted for an existing product in market. These help </a:t>
            </a:r>
            <a:r>
              <a:rPr lang="en-US" u="sng" dirty="0"/>
              <a:t>framing scenarios to extrapolate sales of product for different sales force sizes</a:t>
            </a:r>
          </a:p>
          <a:p>
            <a:r>
              <a:rPr lang="en-US" dirty="0"/>
              <a:t>The territories used for gathering data must have similar sales potential</a:t>
            </a:r>
          </a:p>
          <a:p>
            <a:r>
              <a:rPr lang="en-US" dirty="0"/>
              <a:t>Sales force investment for different market segments are determined by comparison of anticipated sales for different call frequencies with associated cost.</a:t>
            </a:r>
          </a:p>
          <a:p>
            <a:r>
              <a:rPr lang="en-US" dirty="0"/>
              <a:t>The most appropriate sales force size for </a:t>
            </a:r>
            <a:r>
              <a:rPr lang="en-US" u="sng" dirty="0"/>
              <a:t>maximizing profit</a:t>
            </a:r>
            <a:r>
              <a:rPr lang="en-US" dirty="0"/>
              <a:t> can be determined but this doesn’t necessitate maximum revenue or minimum costs</a:t>
            </a:r>
          </a:p>
        </p:txBody>
      </p:sp>
    </p:spTree>
    <p:extLst>
      <p:ext uri="{BB962C8B-B14F-4D97-AF65-F5344CB8AC3E}">
        <p14:creationId xmlns:p14="http://schemas.microsoft.com/office/powerpoint/2010/main" val="270565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9D-D5B6-42AE-95BB-D6A3E50EAF32}"/>
              </a:ext>
            </a:extLst>
          </p:cNvPr>
          <p:cNvSpPr>
            <a:spLocks noGrp="1"/>
          </p:cNvSpPr>
          <p:nvPr>
            <p:ph type="title"/>
          </p:nvPr>
        </p:nvSpPr>
        <p:spPr/>
        <p:txBody>
          <a:bodyPr/>
          <a:lstStyle/>
          <a:p>
            <a:r>
              <a:rPr lang="en-US" dirty="0"/>
              <a:t>Sizing methodologies (contd.)</a:t>
            </a:r>
          </a:p>
        </p:txBody>
      </p:sp>
      <p:sp>
        <p:nvSpPr>
          <p:cNvPr id="3" name="Content Placeholder 2">
            <a:extLst>
              <a:ext uri="{FF2B5EF4-FFF2-40B4-BE49-F238E27FC236}">
                <a16:creationId xmlns:a16="http://schemas.microsoft.com/office/drawing/2014/main" id="{35D2038D-8C7B-41AD-84D2-9A846C7767CB}"/>
              </a:ext>
            </a:extLst>
          </p:cNvPr>
          <p:cNvSpPr>
            <a:spLocks noGrp="1"/>
          </p:cNvSpPr>
          <p:nvPr>
            <p:ph idx="1"/>
          </p:nvPr>
        </p:nvSpPr>
        <p:spPr/>
        <p:txBody>
          <a:bodyPr>
            <a:normAutofit/>
          </a:bodyPr>
          <a:lstStyle/>
          <a:p>
            <a:pPr marL="0" indent="0">
              <a:buNone/>
            </a:pPr>
            <a:r>
              <a:rPr lang="en-US" b="1" dirty="0"/>
              <a:t>Geographic concentration method:</a:t>
            </a:r>
          </a:p>
          <a:p>
            <a:r>
              <a:rPr lang="en-US" dirty="0"/>
              <a:t>To cover large geographies, </a:t>
            </a:r>
            <a:r>
              <a:rPr lang="en-US" u="sng" dirty="0"/>
              <a:t>location of accounts</a:t>
            </a:r>
            <a:r>
              <a:rPr lang="en-US" dirty="0"/>
              <a:t> and </a:t>
            </a:r>
            <a:r>
              <a:rPr lang="en-US" u="sng" dirty="0"/>
              <a:t>placement of salespeople</a:t>
            </a:r>
            <a:r>
              <a:rPr lang="en-US" dirty="0"/>
              <a:t> is the significant factor in determining right customer coverage and correct number of salespeople</a:t>
            </a:r>
          </a:p>
          <a:p>
            <a:r>
              <a:rPr lang="en-US" dirty="0"/>
              <a:t>This method assumes that sales force will </a:t>
            </a:r>
            <a:r>
              <a:rPr lang="en-US" u="sng" dirty="0"/>
              <a:t>not cover every account</a:t>
            </a:r>
            <a:r>
              <a:rPr lang="en-US" dirty="0"/>
              <a:t> in person due to high travel cost and reluctance to travel</a:t>
            </a:r>
          </a:p>
          <a:p>
            <a:r>
              <a:rPr lang="en-US" dirty="0"/>
              <a:t>The goal is to </a:t>
            </a:r>
            <a:r>
              <a:rPr lang="en-US" u="sng" dirty="0"/>
              <a:t>minimize the non-selling aspects</a:t>
            </a:r>
            <a:r>
              <a:rPr lang="en-US" dirty="0"/>
              <a:t> of the salesperson job to improve their productivity</a:t>
            </a:r>
          </a:p>
        </p:txBody>
      </p:sp>
    </p:spTree>
    <p:extLst>
      <p:ext uri="{BB962C8B-B14F-4D97-AF65-F5344CB8AC3E}">
        <p14:creationId xmlns:p14="http://schemas.microsoft.com/office/powerpoint/2010/main" val="241607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BF30-0E2F-4ECA-A8D0-F4754ED2271C}"/>
              </a:ext>
            </a:extLst>
          </p:cNvPr>
          <p:cNvSpPr>
            <a:spLocks noGrp="1"/>
          </p:cNvSpPr>
          <p:nvPr>
            <p:ph type="title"/>
          </p:nvPr>
        </p:nvSpPr>
        <p:spPr/>
        <p:txBody>
          <a:bodyPr/>
          <a:lstStyle/>
          <a:p>
            <a:r>
              <a:rPr lang="en-US" dirty="0"/>
              <a:t>Comparison of methodologies</a:t>
            </a:r>
          </a:p>
        </p:txBody>
      </p:sp>
      <p:sp>
        <p:nvSpPr>
          <p:cNvPr id="3" name="Content Placeholder 2">
            <a:extLst>
              <a:ext uri="{FF2B5EF4-FFF2-40B4-BE49-F238E27FC236}">
                <a16:creationId xmlns:a16="http://schemas.microsoft.com/office/drawing/2014/main" id="{58E3EDFD-BAFC-4335-BEF8-AAA950CC2747}"/>
              </a:ext>
            </a:extLst>
          </p:cNvPr>
          <p:cNvSpPr>
            <a:spLocks noGrp="1"/>
          </p:cNvSpPr>
          <p:nvPr>
            <p:ph idx="1"/>
          </p:nvPr>
        </p:nvSpPr>
        <p:spPr/>
        <p:txBody>
          <a:bodyPr>
            <a:normAutofit lnSpcReduction="10000"/>
          </a:bodyPr>
          <a:lstStyle/>
          <a:p>
            <a:r>
              <a:rPr lang="en-US" dirty="0"/>
              <a:t>An </a:t>
            </a:r>
            <a:r>
              <a:rPr lang="en-US" b="1" dirty="0"/>
              <a:t>activity-based approach</a:t>
            </a:r>
            <a:r>
              <a:rPr lang="en-US" dirty="0"/>
              <a:t> would work well with products that have a well-defined selling process (</a:t>
            </a:r>
            <a:r>
              <a:rPr lang="en-US" u="sng" dirty="0"/>
              <a:t>well-established product</a:t>
            </a:r>
            <a:r>
              <a:rPr lang="en-US" dirty="0"/>
              <a:t>) because this method needs accurate estimation of the time required for different selling activities. However, care must be taken as it can be </a:t>
            </a:r>
            <a:r>
              <a:rPr lang="en-US" u="sng" dirty="0"/>
              <a:t>manipulated easily</a:t>
            </a:r>
            <a:r>
              <a:rPr lang="en-US" dirty="0"/>
              <a:t> to arrive at premeditated results</a:t>
            </a:r>
          </a:p>
          <a:p>
            <a:r>
              <a:rPr lang="en-US" dirty="0"/>
              <a:t>The </a:t>
            </a:r>
            <a:r>
              <a:rPr lang="en-US" b="1" dirty="0"/>
              <a:t>target return-per-call method</a:t>
            </a:r>
            <a:r>
              <a:rPr lang="en-US" dirty="0"/>
              <a:t> provides a fairly easy way for companies to link an activity-based plan with financial projections, thereby allowing managers to assess the reasonableness of a proposed coverage plan. The analysis is especially useful for companies that want to determine </a:t>
            </a:r>
            <a:r>
              <a:rPr lang="en-US" u="sng" dirty="0"/>
              <a:t>what depth of coverage is affordable</a:t>
            </a:r>
          </a:p>
          <a:p>
            <a:endParaRPr lang="en-US" dirty="0"/>
          </a:p>
          <a:p>
            <a:endParaRPr lang="en-US" dirty="0"/>
          </a:p>
        </p:txBody>
      </p:sp>
    </p:spTree>
    <p:extLst>
      <p:ext uri="{BB962C8B-B14F-4D97-AF65-F5344CB8AC3E}">
        <p14:creationId xmlns:p14="http://schemas.microsoft.com/office/powerpoint/2010/main" val="195401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BF30-0E2F-4ECA-A8D0-F4754ED2271C}"/>
              </a:ext>
            </a:extLst>
          </p:cNvPr>
          <p:cNvSpPr>
            <a:spLocks noGrp="1"/>
          </p:cNvSpPr>
          <p:nvPr>
            <p:ph type="title"/>
          </p:nvPr>
        </p:nvSpPr>
        <p:spPr/>
        <p:txBody>
          <a:bodyPr/>
          <a:lstStyle/>
          <a:p>
            <a:r>
              <a:rPr lang="en-US" dirty="0"/>
              <a:t>Comparison of methodologies (contd.)</a:t>
            </a:r>
          </a:p>
        </p:txBody>
      </p:sp>
      <p:sp>
        <p:nvSpPr>
          <p:cNvPr id="3" name="Content Placeholder 2">
            <a:extLst>
              <a:ext uri="{FF2B5EF4-FFF2-40B4-BE49-F238E27FC236}">
                <a16:creationId xmlns:a16="http://schemas.microsoft.com/office/drawing/2014/main" id="{58E3EDFD-BAFC-4335-BEF8-AAA950CC2747}"/>
              </a:ext>
            </a:extLst>
          </p:cNvPr>
          <p:cNvSpPr>
            <a:spLocks noGrp="1"/>
          </p:cNvSpPr>
          <p:nvPr>
            <p:ph idx="1"/>
          </p:nvPr>
        </p:nvSpPr>
        <p:spPr/>
        <p:txBody>
          <a:bodyPr>
            <a:normAutofit/>
          </a:bodyPr>
          <a:lstStyle/>
          <a:p>
            <a:r>
              <a:rPr lang="en-US" dirty="0"/>
              <a:t>The </a:t>
            </a:r>
            <a:r>
              <a:rPr lang="en-US" b="1" dirty="0"/>
              <a:t>sales response modeling</a:t>
            </a:r>
            <a:r>
              <a:rPr lang="en-US" dirty="0"/>
              <a:t> is theoretically the best way to determine sales force size. It is the </a:t>
            </a:r>
            <a:r>
              <a:rPr lang="en-US" u="sng" dirty="0"/>
              <a:t>only approach that directly links sales effort to results</a:t>
            </a:r>
            <a:r>
              <a:rPr lang="en-US" dirty="0"/>
              <a:t> allowing managers to predict the consequences of alternative sizing decisions. However, it is not appropriate in all situations as it requires detailed sales and activity data, which may not be easily available.</a:t>
            </a:r>
          </a:p>
          <a:p>
            <a:r>
              <a:rPr lang="en-US" dirty="0"/>
              <a:t>The </a:t>
            </a:r>
            <a:r>
              <a:rPr lang="en-US" b="1" dirty="0"/>
              <a:t>geographic concentration method</a:t>
            </a:r>
            <a:r>
              <a:rPr lang="en-US" dirty="0"/>
              <a:t> is ideal for sales forces that are </a:t>
            </a:r>
            <a:r>
              <a:rPr lang="en-US" u="sng" dirty="0"/>
              <a:t>fewer than 200 and are operating in large territories</a:t>
            </a:r>
            <a:r>
              <a:rPr lang="en-US" dirty="0"/>
              <a:t>.</a:t>
            </a:r>
          </a:p>
          <a:p>
            <a:endParaRPr lang="en-US" dirty="0"/>
          </a:p>
        </p:txBody>
      </p:sp>
    </p:spTree>
    <p:extLst>
      <p:ext uri="{BB962C8B-B14F-4D97-AF65-F5344CB8AC3E}">
        <p14:creationId xmlns:p14="http://schemas.microsoft.com/office/powerpoint/2010/main" val="241794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1000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Summary of ‘A Note on Sizing Sales force’</vt:lpstr>
      <vt:lpstr>Introduction to Sizing in Sales force</vt:lpstr>
      <vt:lpstr>Factors leading for a Sales force Size to…</vt:lpstr>
      <vt:lpstr>Sizing methodologies</vt:lpstr>
      <vt:lpstr>Sizing methodologies (contd.)</vt:lpstr>
      <vt:lpstr>Sizing methodologies (contd.)</vt:lpstr>
      <vt:lpstr>Sizing methodologies (contd.)</vt:lpstr>
      <vt:lpstr>Comparison of methodologies</vt:lpstr>
      <vt:lpstr>Comparison of methodologies (contd.)</vt:lpstr>
      <vt:lpstr>Comparison of methodologies (contd.)</vt:lpstr>
      <vt:lpstr>Ways to check Sales force size</vt:lpstr>
      <vt:lpstr>Common Pitfalls in Sales force Sizing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‘A Note on Sizing Sales force’</dc:title>
  <dc:creator>KOLLIPARA, SANDEEP</dc:creator>
  <cp:lastModifiedBy>KOLLIPARA, SANDEEP</cp:lastModifiedBy>
  <cp:revision>3</cp:revision>
  <dcterms:created xsi:type="dcterms:W3CDTF">2022-08-30T12:12:18Z</dcterms:created>
  <dcterms:modified xsi:type="dcterms:W3CDTF">2022-08-30T15:12:49Z</dcterms:modified>
</cp:coreProperties>
</file>