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9DA9-54CC-4F0E-BBDC-486AB4476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7495A-7E00-48F7-A1FC-DD76DEF93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3FBC1-9FEE-41FA-90D3-848CD467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AC4E-8B04-4D35-A167-2C00F4D3C0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80E6C-637F-4E02-9FFF-D7901F05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3876-EBAD-45FD-BD96-E8457337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EF99-543A-4C42-B6E8-BA102C4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7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5DF8-1AA6-484A-825A-EC7BB0B0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D588A-2EBD-49ED-8A88-336A13899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57A7A-46E0-442E-B574-730D7779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AC4E-8B04-4D35-A167-2C00F4D3C0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25455-ADA4-4ED7-B7F4-CDD1E120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F81C5-6688-463B-ADA5-2B64C599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EF99-543A-4C42-B6E8-BA102C4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953D5-3695-4289-82EA-8C2EF1C33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31DCA-CDF3-4BAE-9B8B-79750A478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E866A-2F99-4315-A95A-C70AC7F5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AC4E-8B04-4D35-A167-2C00F4D3C0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0EF6-8F8B-44DE-9C6E-FD0D83B5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D4BC4-0683-4507-90D4-BA9BA442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EF99-543A-4C42-B6E8-BA102C4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9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48FB-315B-426D-AF0D-5C64097C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5C682-5CB8-4536-A27C-8C73E796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CFD6-FABA-469F-8C61-8DEBD291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AC4E-8B04-4D35-A167-2C00F4D3C0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11D0-2710-4AA7-B91E-026BC67E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DD695-442D-4030-82D4-A2FA93CF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EF99-543A-4C42-B6E8-BA102C4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2ECE-8246-40A7-B6D2-AE3CC42E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6661C-797C-4501-8BB9-D46D40E4A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DF6F5-879A-463B-AD70-748F0115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AC4E-8B04-4D35-A167-2C00F4D3C0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F9FF6-6A3B-41F5-901F-4086E3D7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1939-FC2A-4FE7-B84D-5FBBC291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EF99-543A-4C42-B6E8-BA102C4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2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FC77-F92C-4FFF-B1C8-9F4FAFF1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48D3-881D-4845-9D21-D70513DC5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F6ECB-9D20-42B8-9305-312CB5D9F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DF08-2808-461C-B51D-ADAD52D1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AC4E-8B04-4D35-A167-2C00F4D3C0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22564-643C-4095-B330-B05C2CE6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653BF-D9ED-4D38-ADE4-A4B9A39F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EF99-543A-4C42-B6E8-BA102C4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059B-CA97-4BB9-9A5E-E33E9F4B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A30CE-822B-49C7-B411-10FFED52D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5008F-B701-405B-8685-184432822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F5FB1-650F-4332-B92B-8175177D4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9D913-4319-4161-8484-CB00C8E90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5DE47-EC95-4826-AEAA-BB902CD2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AC4E-8B04-4D35-A167-2C00F4D3C0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59BF2-E7DD-4DC6-979B-5BCB1FDE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9D424-E28A-45D5-A5EC-742A3671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EF99-543A-4C42-B6E8-BA102C4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3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2603-F52F-44B4-82EE-3EFBBEFE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1549A-C8CA-491C-B1F7-A2C41C86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AC4E-8B04-4D35-A167-2C00F4D3C0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98186-0F59-4073-9D1A-4E4F0D8E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77950-39D1-462E-AF1B-F3BF45A4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EF99-543A-4C42-B6E8-BA102C4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81410-02E1-4AF3-8DED-6C740A6C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AC4E-8B04-4D35-A167-2C00F4D3C0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F1BBF-A430-4FF0-ADD2-C84AA8F7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087A4-CE80-435D-BD2E-C7355097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EF99-543A-4C42-B6E8-BA102C4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7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4B6B-FBB8-4C3A-B612-DF01621B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42DF-FBED-427F-9A3F-FDC6BF93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CCFAC-6F5D-40E2-AAAE-ED5E8676F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DA993-63BD-41E6-8D36-51570EE9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AC4E-8B04-4D35-A167-2C00F4D3C0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CB08E-CE32-4699-A537-E9A71FEB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442E3-F969-4137-A0B9-3E12ED4E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EF99-543A-4C42-B6E8-BA102C4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8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AAF7-960E-4A77-806C-05E70DA7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CA4ED-1941-4307-BA93-864C39D4A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B9F50-38FB-4F73-8B18-F2CAA7791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FDDA0-EB40-4F58-9203-B8350B8B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AC4E-8B04-4D35-A167-2C00F4D3C0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E3BF0-8D65-406D-AB67-38FF7261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A72FD-129D-4F9B-800F-85B72C45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EF99-543A-4C42-B6E8-BA102C4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80538-6B83-44E5-83F7-FA70C4E4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83A48-9316-4DF0-A497-ED11EE0D7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65D9B-FB1E-42B6-BDE4-12613D51D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AC4E-8B04-4D35-A167-2C00F4D3C0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9B7D1-B14E-46C8-A5AC-78F2766C9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0DE1-00C1-4F6A-B5AE-68CF57BD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EF99-543A-4C42-B6E8-BA102C4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0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axtria.com/blog/pharma-sales-force-sizing-strategy-which-approach-to-use" TargetMode="External"/><Relationship Id="rId2" Type="http://schemas.openxmlformats.org/officeDocument/2006/relationships/hyperlink" Target="https://insights.axtria.com/blog/pharma-sales-force-sizing-strategy-part-1-classic-approach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023C-7965-436C-93DD-8194A4504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</a:t>
            </a:r>
            <a:r>
              <a:rPr lang="en-US" dirty="0" err="1"/>
              <a:t>Axtria</a:t>
            </a:r>
            <a:r>
              <a:rPr lang="en-US" dirty="0"/>
              <a:t> Blog on Pharma Sales Force Sizing -Classic Approaches and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A89BC-F8F5-4C82-B5B1-36037CF96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https://insights.axtria.com/blog/pharma-sales-force-sizing-strategy-part-1-classic-approaches</a:t>
            </a:r>
            <a:endParaRPr lang="en-US" dirty="0"/>
          </a:p>
          <a:p>
            <a:r>
              <a:rPr lang="en-US" dirty="0"/>
              <a:t>&amp;</a:t>
            </a:r>
          </a:p>
          <a:p>
            <a:r>
              <a:rPr lang="en-US" dirty="0">
                <a:hlinkClick r:id="rId3"/>
              </a:rPr>
              <a:t>https://insights.axtria.com/blog/pharma-sales-force-sizing-strategy-which-approach-to-use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9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D25F-D8F6-4A5A-A055-FA4D9237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classic approaches – Advantages and Limitations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07D652-7712-44B9-9DAD-D76D76261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59502"/>
              </p:ext>
            </p:extLst>
          </p:nvPr>
        </p:nvGraphicFramePr>
        <p:xfrm>
          <a:off x="838200" y="1690688"/>
          <a:ext cx="10515600" cy="476010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3026044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5623059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36251900"/>
                    </a:ext>
                  </a:extLst>
                </a:gridCol>
              </a:tblGrid>
              <a:tr h="370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250556"/>
                  </a:ext>
                </a:extLst>
              </a:tr>
              <a:tr h="1183473">
                <a:tc>
                  <a:txBody>
                    <a:bodyPr/>
                    <a:lstStyle/>
                    <a:p>
                      <a:r>
                        <a:rPr lang="en-US" u="sng" dirty="0"/>
                        <a:t>Same as last year:</a:t>
                      </a:r>
                      <a:r>
                        <a:rPr lang="en-US" dirty="0"/>
                        <a:t> Name explains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Quick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Simple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Internally focused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consideration for customer or future events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ROI or future 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54817"/>
                  </a:ext>
                </a:extLst>
              </a:tr>
              <a:tr h="1390730">
                <a:tc>
                  <a:txBody>
                    <a:bodyPr/>
                    <a:lstStyle/>
                    <a:p>
                      <a:r>
                        <a:rPr lang="en-US" u="sng" dirty="0"/>
                        <a:t>Cost of sales:</a:t>
                      </a:r>
                      <a:r>
                        <a:rPr lang="en-US" dirty="0"/>
                        <a:t> constant x% of sales (of corresponding financial 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“ (shares all from above)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‘Dash’ of financial 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“ (shares all from above)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This approach gets causal relationship WRONG i.e., sales force investment drives sales, not the other way around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74666"/>
                  </a:ext>
                </a:extLst>
              </a:tr>
              <a:tr h="1651492">
                <a:tc>
                  <a:txBody>
                    <a:bodyPr/>
                    <a:lstStyle/>
                    <a:p>
                      <a:r>
                        <a:rPr lang="en-US" u="sng" dirty="0"/>
                        <a:t>Share of voice:</a:t>
                      </a:r>
                      <a:r>
                        <a:rPr lang="en-US" dirty="0"/>
                        <a:t> set you sales force to that of your competitor’s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Quick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Simple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available from 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party vendors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Essentially diagnostic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Externally focused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consideration for customer or future events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ROI or future forecast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can be hard to 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Only diagnostic and not useful to prescribe what’s best for 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08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28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D25F-D8F6-4A5A-A055-FA4D9237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classic approaches – Advantages and Limitations (contd.)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07D652-7712-44B9-9DAD-D76D76261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9330"/>
              </p:ext>
            </p:extLst>
          </p:nvPr>
        </p:nvGraphicFramePr>
        <p:xfrm>
          <a:off x="838200" y="1690687"/>
          <a:ext cx="10515600" cy="480218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3026044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5623059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36251900"/>
                    </a:ext>
                  </a:extLst>
                </a:gridCol>
              </a:tblGrid>
              <a:tr h="463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250556"/>
                  </a:ext>
                </a:extLst>
              </a:tr>
              <a:tr h="2512013">
                <a:tc>
                  <a:txBody>
                    <a:bodyPr/>
                    <a:lstStyle/>
                    <a:p>
                      <a:r>
                        <a:rPr lang="en-US" u="sng" dirty="0"/>
                        <a:t>Work Build-up:</a:t>
                      </a:r>
                      <a:r>
                        <a:rPr lang="en-US" dirty="0"/>
                        <a:t> Quantify the workload required to cover certain accounts (of interest) over a period.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Relatively quick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is available, math is straight-forward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Segmenting and quantifying customers, selling roles and defining essential work helps in implementation at later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Doesn’t include the profitability aspect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ROI or future 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54817"/>
                  </a:ext>
                </a:extLst>
              </a:tr>
              <a:tr h="1826918">
                <a:tc>
                  <a:txBody>
                    <a:bodyPr/>
                    <a:lstStyle/>
                    <a:p>
                      <a:r>
                        <a:rPr lang="en-US" u="sng" dirty="0"/>
                        <a:t>Affordable Coverage:</a:t>
                      </a:r>
                      <a:r>
                        <a:rPr lang="en-US" dirty="0"/>
                        <a:t> calculates sales force that can be afforded based on sales forecast, profitability, investment hurdles. This approach weighs the contribution of sales force to sales.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“ (shares all from above)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Strong financial fundamentals/Analytical rigor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Perspective on ‘Carry-over’ and ‘Sales due to effort’ from salesforce and other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Math is complex, ‘Carry-over’ and ‘Sales due to effort’ variables are difficult to 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Depends primarily on ‘sales forecast’ being available, so ROI vs. sales force variation is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74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8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D25F-D8F6-4A5A-A055-FA4D9237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classic approaches – Advantages and Limitations (contd.)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07D652-7712-44B9-9DAD-D76D76261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14140"/>
              </p:ext>
            </p:extLst>
          </p:nvPr>
        </p:nvGraphicFramePr>
        <p:xfrm>
          <a:off x="838200" y="1690687"/>
          <a:ext cx="10515600" cy="481380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3026044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5623059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36251900"/>
                    </a:ext>
                  </a:extLst>
                </a:gridCol>
              </a:tblGrid>
              <a:tr h="56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250556"/>
                  </a:ext>
                </a:extLst>
              </a:tr>
              <a:tr h="4251088">
                <a:tc>
                  <a:txBody>
                    <a:bodyPr/>
                    <a:lstStyle/>
                    <a:p>
                      <a:r>
                        <a:rPr lang="en-US" u="sng" dirty="0"/>
                        <a:t>Sales Response Modelling:</a:t>
                      </a:r>
                      <a:r>
                        <a:rPr lang="en-US" dirty="0"/>
                        <a:t> Statistical analysis that estimates sales revenue vs. sales force size variation. This approach allows for maximizing profit through minimum cost to sales force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Highly defensible as sales executives use the same financial terminology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(incrémental revenues, marginal contribution, long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ROI, etc.)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Enables scenario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Model analysis can be applied upstream to ‘Mix Marketing’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Model analysis can be applied downstream to ‘Call Planning’ and ‘Customer Valuation’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Requires granular, reliable sales activity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Consumes time and effort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Analysis is relatively difficult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5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5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5B97-3E68-49DF-A5FF-B5CF7245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approach is recommended?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ACA59-8692-4B33-A387-2130EBB1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Questions/factors taken into consideration for the right approach:</a:t>
            </a:r>
          </a:p>
          <a:p>
            <a:pPr lvl="1"/>
            <a:r>
              <a:rPr lang="en-US" dirty="0"/>
              <a:t>Time: How long does it take to conduct the analysis?</a:t>
            </a:r>
          </a:p>
          <a:p>
            <a:pPr lvl="1"/>
            <a:r>
              <a:rPr lang="en-US" dirty="0"/>
              <a:t>Data: Are the underlying data readily available? Are the inputs / assumptions easy to get?</a:t>
            </a:r>
          </a:p>
          <a:p>
            <a:pPr lvl="1"/>
            <a:r>
              <a:rPr lang="en-US" dirty="0"/>
              <a:t>Complexity: How difficult is the ‘math’?</a:t>
            </a:r>
          </a:p>
          <a:p>
            <a:pPr lvl="1"/>
            <a:r>
              <a:rPr lang="en-US" dirty="0"/>
              <a:t>Defensible: Can the approach pass muster with a CFO / CEO?</a:t>
            </a:r>
          </a:p>
          <a:p>
            <a:pPr lvl="1"/>
            <a:r>
              <a:rPr lang="en-US" dirty="0"/>
              <a:t>Forecast: Does it generate estimates of sales and profits?</a:t>
            </a:r>
          </a:p>
          <a:p>
            <a:pPr lvl="1"/>
            <a:r>
              <a:rPr lang="en-US" dirty="0"/>
              <a:t>Implementable: Can outputs be used to deploy, align, guide, and incent the sales force?</a:t>
            </a:r>
          </a:p>
          <a:p>
            <a:pPr lvl="1"/>
            <a:r>
              <a:rPr lang="en-US" dirty="0"/>
              <a:t>Cost: How costly is the approach?</a:t>
            </a:r>
          </a:p>
          <a:p>
            <a:pPr lvl="1"/>
            <a:r>
              <a:rPr lang="en-US" dirty="0"/>
              <a:t>Long term impact: Does the organization learn / get better?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2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5662-B978-4526-A0D2-FFA95FF3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approach is recommended? (contd.)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B4B1FF6-BCD2-4B50-8530-A26929BFB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96" y="1521643"/>
            <a:ext cx="9342607" cy="479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1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5662-B978-4526-A0D2-FFA95FF3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approach is recommended? (contd.)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37B9FF2-036E-440F-B10B-7A964A4A2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21" y="1508092"/>
            <a:ext cx="8607357" cy="48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2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5662-B978-4526-A0D2-FFA95FF3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approach is recommended?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10D3-0FB7-4817-A3E9-15E50324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Axtria</a:t>
            </a:r>
            <a:r>
              <a:rPr lang="en-US" dirty="0"/>
              <a:t> uses multiple approaches instead of leaning on one</a:t>
            </a:r>
          </a:p>
          <a:p>
            <a:r>
              <a:rPr lang="en-US" dirty="0"/>
              <a:t>A ‘crawl-walk-run’ strategy can be used: starting with ‘Work Build-up’ approach to understand the sales roles as well as customer segments</a:t>
            </a:r>
          </a:p>
          <a:p>
            <a:r>
              <a:rPr lang="en-US" dirty="0"/>
              <a:t>Next step can be ‘Affordable Coverage’ dealing with economics: ‘carry-over’ and ‘sales due to effort’ can be assumed. Costs per segment can be assessed at this step</a:t>
            </a:r>
          </a:p>
          <a:p>
            <a:r>
              <a:rPr lang="en-US" dirty="0"/>
              <a:t>Finally, commence ‘Sales Response Modelling’ and follow-up with Mix market analysis to check the sales force investment against all marketing spending (</a:t>
            </a:r>
            <a:r>
              <a:rPr lang="en-US"/>
              <a:t>other channels,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2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706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Summary of Axtria Blog on Pharma Sales Force Sizing -Classic Approaches and Usage</vt:lpstr>
      <vt:lpstr>Six classic approaches – Advantages and Limitations</vt:lpstr>
      <vt:lpstr>Six classic approaches – Advantages and Limitations (contd.)</vt:lpstr>
      <vt:lpstr>Six classic approaches – Advantages and Limitations (contd.)</vt:lpstr>
      <vt:lpstr>Which approach is recommended? </vt:lpstr>
      <vt:lpstr>Which approach is recommended? (contd.)</vt:lpstr>
      <vt:lpstr>Which approach is recommended? (contd.)</vt:lpstr>
      <vt:lpstr>Which approach is recommended? (contd.)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Axtria Blog on Pharma Sales Force Sizing -Classic Approaches and Usage</dc:title>
  <dc:creator>KOLLIPARA, SANDEEP</dc:creator>
  <cp:lastModifiedBy>KOLLIPARA, SANDEEP</cp:lastModifiedBy>
  <cp:revision>5</cp:revision>
  <dcterms:created xsi:type="dcterms:W3CDTF">2022-08-25T11:55:50Z</dcterms:created>
  <dcterms:modified xsi:type="dcterms:W3CDTF">2022-08-25T13:14:36Z</dcterms:modified>
</cp:coreProperties>
</file>