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4F97-6126-436C-A16D-A2F4082CA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E5F1-5E14-403C-A0C6-064D1081F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2CA1-73B4-483B-AD97-5989933D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8EDF-0859-453E-96F9-6AD92B0B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C56F-478D-4121-9B91-77E17C2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AD8C-8626-4FAC-B593-E0DBA6D7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455AB-3592-4F04-8E1E-393AFF7F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BE89-3365-45E2-8C8C-10AE0B2A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2D89-FEBD-4CB5-A35C-EBFBCEDB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C02A-F9E4-4213-B610-7F68FA5D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2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71491-5A69-4899-B4B2-6E0F1B3B8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70CE8-F10A-4704-8B1F-827E04EAA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0D43-E144-4DC9-9D81-346EF15C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5930-7192-452E-AC34-57EA505F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600E-09F5-49A7-9DE5-79378C87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AF8-D9B7-4084-B40C-C8E14E37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AF15-2257-40D7-828D-14441312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7539-5720-46FA-A94C-9C673594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5B6E-AB5D-4AB3-874A-550F0C7B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795B-6486-4437-A1D8-3B18F399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04B3-89B8-4F00-B652-459167F9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168E-C037-455B-A221-48AA06DD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081C-B4CE-41C7-8F81-871000E1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8D6C-51E6-4943-AC86-53629383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D683-1FBB-4235-943F-0349541B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2B3D-56E5-4DE7-9C5A-C85ED859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64C3-051E-4DF5-BD6D-9D289EB7F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F3CAB-F09B-45A5-8F31-F5B2C3B62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89F69-4D29-46A2-BCEB-E299E593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3A36E-A29C-4B4E-A574-E02B80D3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D62A-8A76-49A4-8FF9-48AB8CA0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0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59CD-FC9A-4F14-A15C-BC61B3FB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24041-4220-40F2-A007-7A00A474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AD443-A025-4768-BF7D-1CA7CB2ED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54359-6945-4916-A218-4DC70539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BEE42-96B4-4598-B5D7-8B24384C5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7E6C3-C979-422C-8CA3-9EE33F42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21073-9F5C-4A16-87AF-A9C7B1EA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7FA73-319C-4670-AA6F-923744A6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7B2C-05B1-4948-8650-83A4CF43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C0610-4491-495B-8013-F3F30073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FACAB-A780-4BD3-B583-54DFE893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2433-A893-492A-B329-FB13651A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B21F9-3508-430B-9AE4-7035FCF2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917A0-E8BC-445E-8F03-0FC43064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F367C-F14C-41BB-9EE2-C1F6430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EB9C-565B-4D06-AF9F-C21FA0A4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FB1C-FAAA-4D12-9F3B-4D364820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6F8A2-91C0-4A81-B9AD-6963AD58A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5084-710C-4402-891E-6E8B26B0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911C1-1AF1-4EE5-A6B0-2F0306D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6214D-B0E4-4EC5-B91C-D4CB9249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2214-3419-469B-B15F-DFCEABB9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89CF7-AA4E-40CC-92DF-4E39499C3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4A018-8E57-4B8C-B5FA-F4950164C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17F12-0657-47D7-9919-A7A130E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C57C-842F-4413-BE83-17A43F4B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FD854-D6D5-4B51-8599-BBC9DDBC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E6B3-9993-457A-A8D0-5B16779E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C7285-6331-498B-8518-EE96CDD0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3614-7D30-43FE-B8E6-A1A85EBFD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92F9-5AD5-4305-8888-CB542B24CCC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047A-BCB0-4FFA-9D61-7152649D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2021-0BBA-43BA-A2E3-AB00B3BA3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5030-9B44-4B73-921D-DAFE75C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47DE-D302-410C-98AE-A79529789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Ch.7. Sizing the Selling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B425C-0479-4F20-9324-EAAA6B6DC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“Sales Force Design for Strategic Advantage”</a:t>
            </a:r>
          </a:p>
          <a:p>
            <a:r>
              <a:rPr lang="en-US" dirty="0"/>
              <a:t>by Andris A. </a:t>
            </a:r>
            <a:r>
              <a:rPr lang="en-US" dirty="0" err="1"/>
              <a:t>Zoltners</a:t>
            </a:r>
            <a:r>
              <a:rPr lang="en-US" dirty="0"/>
              <a:t>, </a:t>
            </a:r>
            <a:r>
              <a:rPr lang="en-US" dirty="0" err="1"/>
              <a:t>Prabhakant</a:t>
            </a:r>
            <a:r>
              <a:rPr lang="en-US" dirty="0"/>
              <a:t> Sinha and Sally E. Lorimer </a:t>
            </a:r>
          </a:p>
        </p:txBody>
      </p:sp>
    </p:spTree>
    <p:extLst>
      <p:ext uri="{BB962C8B-B14F-4D97-AF65-F5344CB8AC3E}">
        <p14:creationId xmlns:p14="http://schemas.microsoft.com/office/powerpoint/2010/main" val="170234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A071-3D55-4588-BB05-C93CC166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7466-8D03-46A7-9021-EB967447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Sales force Size is defined as the number of salespeople. It’s changed depending on products and market conditions.</a:t>
            </a:r>
          </a:p>
          <a:p>
            <a:r>
              <a:rPr lang="en-US" dirty="0"/>
              <a:t>Following are common scenarios involving sizing:-</a:t>
            </a:r>
          </a:p>
          <a:p>
            <a:pPr lvl="1"/>
            <a:r>
              <a:rPr lang="en-US" dirty="0"/>
              <a:t>Generally, companies usually maintain their sales force size same as previous years.</a:t>
            </a:r>
          </a:p>
          <a:p>
            <a:pPr lvl="1"/>
            <a:r>
              <a:rPr lang="en-US" dirty="0"/>
              <a:t>Some only increase sales force size after accruing sales post-release (‘pay as you go’ approach). </a:t>
            </a:r>
          </a:p>
          <a:p>
            <a:pPr lvl="1"/>
            <a:r>
              <a:rPr lang="en-US" dirty="0"/>
              <a:t>Others downsize the sales force size to ‘enhance productivity’ by shifting costs.</a:t>
            </a:r>
          </a:p>
          <a:p>
            <a:pPr lvl="1"/>
            <a:r>
              <a:rPr lang="en-US" dirty="0"/>
              <a:t>Managing the sizing during a new product launch is challenging as salespeople need to focus on new product without losing the old products’ sales.</a:t>
            </a:r>
          </a:p>
          <a:p>
            <a:pPr lvl="1"/>
            <a:r>
              <a:rPr lang="en-US" dirty="0"/>
              <a:t>Usually, sales force size is cost contained i.e., it is determined on constant percent of yearly sales.</a:t>
            </a:r>
          </a:p>
          <a:p>
            <a:r>
              <a:rPr lang="en-US" dirty="0"/>
              <a:t>The effectiveness of the sale force size depends on the economic conditions, product’s target and geographies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3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4A51-5B3A-4E93-83FA-C65D4A4E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Sales force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2E4-2E9B-4BED-B227-F20E486F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decision of sizing is based on many factors:</a:t>
            </a:r>
          </a:p>
          <a:p>
            <a:pPr lvl="1"/>
            <a:r>
              <a:rPr lang="en-US" dirty="0"/>
              <a:t>Starting with the number of salespeople: generalists, specialists, sales managers, telemarketing people, support people</a:t>
            </a:r>
          </a:p>
          <a:p>
            <a:pPr lvl="1"/>
            <a:r>
              <a:rPr lang="en-US" dirty="0"/>
              <a:t>Cost spent on the sales force: percentage of sales attributed to sales force</a:t>
            </a:r>
          </a:p>
          <a:p>
            <a:pPr lvl="1"/>
            <a:r>
              <a:rPr lang="en-US" dirty="0"/>
              <a:t>Variation between sales force size and profit</a:t>
            </a:r>
          </a:p>
          <a:p>
            <a:r>
              <a:rPr lang="en-US" dirty="0"/>
              <a:t>The sales force sizing depends on the company’s go-to-market strategy whether it is direct or and there are channels (distributers, resellers, partners, </a:t>
            </a:r>
            <a:r>
              <a:rPr lang="en-US" dirty="0" err="1"/>
              <a:t>telesales</a:t>
            </a:r>
            <a:r>
              <a:rPr lang="en-US" dirty="0"/>
              <a:t>, etc.) available.</a:t>
            </a:r>
          </a:p>
          <a:p>
            <a:r>
              <a:rPr lang="en-US" dirty="0"/>
              <a:t>Sales force sizing is affected by structure i.e., if it comprises/requires generalists or multi-specialty sales personnel</a:t>
            </a:r>
          </a:p>
          <a:p>
            <a:r>
              <a:rPr lang="en-US" dirty="0"/>
              <a:t>Territory alignment is another crucial aspect that is optimized with number of salespeople.</a:t>
            </a:r>
          </a:p>
        </p:txBody>
      </p:sp>
    </p:spTree>
    <p:extLst>
      <p:ext uri="{BB962C8B-B14F-4D97-AF65-F5344CB8AC3E}">
        <p14:creationId xmlns:p14="http://schemas.microsoft.com/office/powerpoint/2010/main" val="82124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8439-84EF-472D-BB07-7ABCD0E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force Sizing &amp;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1DCE-3377-41E6-840A-2D2A357D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directly related as sales force is responsible for product/customer coverage. The number of salespeople is strongly linked to sales profit.</a:t>
            </a:r>
          </a:p>
          <a:p>
            <a:r>
              <a:rPr lang="en-US" dirty="0"/>
              <a:t>Sales force effort is linked to customer satisfaction and retention. The management can focus the number of salespeople for bigger accounts while giving the smaller ones to </a:t>
            </a:r>
            <a:r>
              <a:rPr lang="en-US" dirty="0" err="1"/>
              <a:t>telesales</a:t>
            </a:r>
            <a:r>
              <a:rPr lang="en-US" dirty="0"/>
              <a:t> to increase profit.</a:t>
            </a:r>
          </a:p>
          <a:p>
            <a:r>
              <a:rPr lang="en-US" dirty="0"/>
              <a:t>Sales force creates sales, a study determined that increasing sales force increases profit albeit with diminishing returns (Fig.7-2 next slide). This sales-effort relationship is essential for maximizing profit.</a:t>
            </a:r>
          </a:p>
          <a:p>
            <a:r>
              <a:rPr lang="en-US" dirty="0"/>
              <a:t>Carryover is observed in most industries: the impact of current sales force effort is not often immediate and observed after some period (Fig.7-3 next slide). Sales force sizing thus can have short/long-term impact on the firm.</a:t>
            </a:r>
          </a:p>
          <a:p>
            <a:r>
              <a:rPr lang="en-US" dirty="0"/>
              <a:t>Sales force is significant investment (costs) for customer connection. Other channels like </a:t>
            </a:r>
            <a:r>
              <a:rPr lang="en-US" dirty="0" err="1"/>
              <a:t>telesales</a:t>
            </a:r>
            <a:r>
              <a:rPr lang="en-US" dirty="0"/>
              <a:t>, internet, direct-mail and mass advertising cost less per contact than Sales force.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113-06B0-408E-95C5-5DDC94E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force Sizing &amp; Profitability (contd.)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0A489-D07F-4A1C-8C0A-8A891CA7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90688"/>
            <a:ext cx="5295900" cy="398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713FD-E80D-4976-9B77-1E0CD217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740" y="2612383"/>
            <a:ext cx="5372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CCC2-D9D0-496E-8B6B-5BE32B01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Sales force the right size? Small or Big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642C1-F80A-477A-9F50-236FDA1A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95" y="1239657"/>
            <a:ext cx="5047034" cy="5253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68AF4-330B-4EBF-8AAC-ABC2AF34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29" y="1423510"/>
            <a:ext cx="4941650" cy="45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1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2FE5-94FF-4763-B252-65C5361E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Sales force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1F5F-7FBC-4D46-8346-BBABCE930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(Traditional) Sales force sizing rationale:-</a:t>
            </a:r>
          </a:p>
          <a:p>
            <a:r>
              <a:rPr lang="en-US" dirty="0"/>
              <a:t>Keeping the sales force size the same as last year in order to avoid disruption and additional costs.</a:t>
            </a:r>
          </a:p>
          <a:p>
            <a:r>
              <a:rPr lang="en-US" dirty="0"/>
              <a:t>Maintaining a sales force size that keeps costs at a constant percentage of sales in order to contain sales force costs.</a:t>
            </a:r>
          </a:p>
          <a:p>
            <a:r>
              <a:rPr lang="en-US" dirty="0"/>
              <a:t>Increasing sales force size only after the company has generated the sales to pay for the size increase in order to avoid risk.</a:t>
            </a:r>
          </a:p>
          <a:p>
            <a:r>
              <a:rPr lang="en-US" dirty="0"/>
              <a:t>Matching the sales force sizing changes of major competitors in order to maintain share of voice.</a:t>
            </a:r>
          </a:p>
          <a:p>
            <a:pPr marL="0" indent="0">
              <a:buNone/>
            </a:pPr>
            <a:r>
              <a:rPr lang="en-US" dirty="0"/>
              <a:t>The above rules and approaches hold merit in certain situations.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F90F82-81CF-4BE9-8A43-7C4F8395A746}"/>
              </a:ext>
            </a:extLst>
          </p:cNvPr>
          <p:cNvSpPr txBox="1">
            <a:spLocks/>
          </p:cNvSpPr>
          <p:nvPr/>
        </p:nvSpPr>
        <p:spPr>
          <a:xfrm>
            <a:off x="5987738" y="1831877"/>
            <a:ext cx="4912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(Intuitive) Sales force sizing:-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approach (Fig.7-7) incorporates market dynamics and the needs of various stakeholders in the sizing decision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62AFD-C0A2-4B84-98EA-29590CBB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498250"/>
            <a:ext cx="5457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6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25C0-D3E7-44A8-869B-CD744D7C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(1/2) Market-based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0FDC-8FF1-4811-BAED-B0E70E7D0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Activity-based approach</a:t>
            </a:r>
          </a:p>
          <a:p>
            <a:r>
              <a:rPr lang="en-US" dirty="0"/>
              <a:t>Pipeline method</a:t>
            </a:r>
          </a:p>
          <a:p>
            <a:r>
              <a:rPr lang="en-US" dirty="0"/>
              <a:t>Target-return-per-call method</a:t>
            </a:r>
          </a:p>
          <a:p>
            <a:r>
              <a:rPr lang="en-US" dirty="0">
                <a:solidFill>
                  <a:srgbClr val="00B050"/>
                </a:solidFill>
              </a:rPr>
              <a:t>Sales response method (used by IQVIA)</a:t>
            </a:r>
          </a:p>
          <a:p>
            <a:r>
              <a:rPr lang="en-US" dirty="0"/>
              <a:t>Geographic concentration method</a:t>
            </a:r>
          </a:p>
        </p:txBody>
      </p:sp>
    </p:spTree>
    <p:extLst>
      <p:ext uri="{BB962C8B-B14F-4D97-AF65-F5344CB8AC3E}">
        <p14:creationId xmlns:p14="http://schemas.microsoft.com/office/powerpoint/2010/main" val="340409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26C4-1F12-470C-B9B8-F3160BE6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(2/2) Stakeholder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EC52-E402-4578-857F-776A9C63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market-based approaches provide an estimate for the right sales force size. Once this estimate has been developed, a series of sales force sizing tests can be used to validate the recommendation from the perspective of key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49509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689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Summary of Ch.7. Sizing the Selling Organization</vt:lpstr>
      <vt:lpstr>Introduction</vt:lpstr>
      <vt:lpstr>What is Sales force Sizing</vt:lpstr>
      <vt:lpstr>Sales force Sizing &amp; Profitability</vt:lpstr>
      <vt:lpstr>Sales force Sizing &amp; Profitability (contd.)</vt:lpstr>
      <vt:lpstr>Is the Sales force the right size? Small or Big</vt:lpstr>
      <vt:lpstr>Determining the Sales force Size</vt:lpstr>
      <vt:lpstr>(1/2) Market-based Recommendation</vt:lpstr>
      <vt:lpstr>(2/2) Stakeholder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Ch.7. Sizing the Selling Organization</dc:title>
  <dc:creator>KOLLIPARA, SANDEEP</dc:creator>
  <cp:lastModifiedBy>KOLLIPARA, SANDEEP</cp:lastModifiedBy>
  <cp:revision>3</cp:revision>
  <dcterms:created xsi:type="dcterms:W3CDTF">2022-08-24T07:12:43Z</dcterms:created>
  <dcterms:modified xsi:type="dcterms:W3CDTF">2022-08-24T13:18:47Z</dcterms:modified>
</cp:coreProperties>
</file>