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6" r:id="rId4"/>
    <p:sldId id="287" r:id="rId5"/>
    <p:sldId id="259" r:id="rId6"/>
    <p:sldId id="282" r:id="rId7"/>
    <p:sldId id="283" r:id="rId8"/>
    <p:sldId id="291" r:id="rId9"/>
    <p:sldId id="260" r:id="rId10"/>
    <p:sldId id="267" r:id="rId11"/>
    <p:sldId id="290" r:id="rId12"/>
    <p:sldId id="264" r:id="rId13"/>
    <p:sldId id="261" r:id="rId14"/>
    <p:sldId id="265" r:id="rId15"/>
    <p:sldId id="285" r:id="rId16"/>
    <p:sldId id="292" r:id="rId17"/>
    <p:sldId id="293" r:id="rId18"/>
    <p:sldId id="294" r:id="rId19"/>
    <p:sldId id="262" r:id="rId20"/>
    <p:sldId id="288" r:id="rId21"/>
    <p:sldId id="295" r:id="rId22"/>
    <p:sldId id="263" r:id="rId23"/>
    <p:sldId id="278" r:id="rId24"/>
    <p:sldId id="279" r:id="rId25"/>
    <p:sldId id="280"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D5B68A-233C-4F32-9DC5-5AA0C699ED4F}">
          <p14:sldIdLst>
            <p14:sldId id="257"/>
            <p14:sldId id="258"/>
            <p14:sldId id="286"/>
            <p14:sldId id="287"/>
            <p14:sldId id="259"/>
            <p14:sldId id="282"/>
            <p14:sldId id="283"/>
            <p14:sldId id="291"/>
            <p14:sldId id="260"/>
            <p14:sldId id="267"/>
            <p14:sldId id="290"/>
            <p14:sldId id="264"/>
            <p14:sldId id="261"/>
            <p14:sldId id="265"/>
            <p14:sldId id="285"/>
            <p14:sldId id="292"/>
            <p14:sldId id="293"/>
            <p14:sldId id="294"/>
            <p14:sldId id="262"/>
            <p14:sldId id="288"/>
            <p14:sldId id="295"/>
            <p14:sldId id="263"/>
            <p14:sldId id="278"/>
            <p14:sldId id="279"/>
            <p14:sldId id="28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andeep\Documents\Project%20Gantt%20Chart%20End-sem%20-%20Sandeep%20V%20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Sheet1!$C$3</c:f>
              <c:strCache>
                <c:ptCount val="1"/>
                <c:pt idx="0">
                  <c:v>Start Date</c:v>
                </c:pt>
              </c:strCache>
            </c:strRef>
          </c:tx>
          <c:spPr>
            <a:noFill/>
            <a:ln>
              <a:noFill/>
            </a:ln>
            <a:effectLst>
              <a:outerShdw blurRad="57150" dist="19050" dir="5400000" algn="ctr" rotWithShape="0">
                <a:srgbClr val="000000">
                  <a:alpha val="63000"/>
                </a:srgbClr>
              </a:outerShdw>
            </a:effectLst>
          </c:spPr>
          <c:invertIfNegative val="0"/>
          <c:cat>
            <c:strRef>
              <c:f>Sheet1!$B$4:$B$15</c:f>
              <c:strCache>
                <c:ptCount val="11"/>
                <c:pt idx="0">
                  <c:v>I: DOCTOR CLASS ASSIGNMENT (RX LEVEL)</c:v>
                </c:pt>
                <c:pt idx="1">
                  <c:v>II: DOCTOR CLASS ASSIGNMENT (PATIENT LEVEL)</c:v>
                </c:pt>
                <c:pt idx="2">
                  <c:v>III: HS-PSO INDICATION SPLIT </c:v>
                </c:pt>
                <c:pt idx="3">
                  <c:v>IV: THERAPY DURATION ASSIGNMENT</c:v>
                </c:pt>
                <c:pt idx="4">
                  <c:v>EX1: CODE OPTIMISATION (MULTIPROCESSING)</c:v>
                </c:pt>
                <c:pt idx="5">
                  <c:v>EX2: FINAL FLAG ASSESSMENT ALGORITHM</c:v>
                </c:pt>
                <c:pt idx="6">
                  <c:v>QC: QUALITY CONTROL FEATURE</c:v>
                </c:pt>
                <c:pt idx="7">
                  <c:v>TBP0: PREDICTIVE MODELLING RESEARCH</c:v>
                </c:pt>
                <c:pt idx="8">
                  <c:v>TBP1: MODEL SELECTION </c:v>
                </c:pt>
                <c:pt idx="9">
                  <c:v>TBP2: CLASS IMBALANCE</c:v>
                </c:pt>
                <c:pt idx="10">
                  <c:v>QC2: QUALITY CONTROL AND IMPROVEMENTS</c:v>
                </c:pt>
              </c:strCache>
            </c:strRef>
          </c:cat>
          <c:val>
            <c:numRef>
              <c:f>Sheet1!$C$4:$C$15</c:f>
              <c:numCache>
                <c:formatCode>d\-mmm</c:formatCode>
                <c:ptCount val="12"/>
                <c:pt idx="0">
                  <c:v>43509</c:v>
                </c:pt>
                <c:pt idx="1">
                  <c:v>43511</c:v>
                </c:pt>
                <c:pt idx="2">
                  <c:v>43530</c:v>
                </c:pt>
                <c:pt idx="3">
                  <c:v>43523</c:v>
                </c:pt>
                <c:pt idx="4">
                  <c:v>43552</c:v>
                </c:pt>
                <c:pt idx="5">
                  <c:v>43573</c:v>
                </c:pt>
                <c:pt idx="6">
                  <c:v>43608</c:v>
                </c:pt>
                <c:pt idx="7">
                  <c:v>43566</c:v>
                </c:pt>
                <c:pt idx="8">
                  <c:v>43594</c:v>
                </c:pt>
                <c:pt idx="9">
                  <c:v>43587</c:v>
                </c:pt>
                <c:pt idx="10">
                  <c:v>43615</c:v>
                </c:pt>
              </c:numCache>
            </c:numRef>
          </c:val>
          <c:extLst>
            <c:ext xmlns:c16="http://schemas.microsoft.com/office/drawing/2014/chart" uri="{C3380CC4-5D6E-409C-BE32-E72D297353CC}">
              <c16:uniqueId val="{00000000-2929-49C9-9D69-45C4F97D07FB}"/>
            </c:ext>
          </c:extLst>
        </c:ser>
        <c:ser>
          <c:idx val="1"/>
          <c:order val="1"/>
          <c:tx>
            <c:strRef>
              <c:f>Sheet1!$D$3:$D$4</c:f>
              <c:strCache>
                <c:ptCount val="2"/>
                <c:pt idx="0">
                  <c:v>Duration</c:v>
                </c:pt>
                <c:pt idx="1">
                  <c:v>2</c:v>
                </c:pt>
              </c:strCache>
            </c:strRef>
          </c:tx>
          <c:spPr>
            <a:solidFill>
              <a:schemeClr val="accent1"/>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2929-49C9-9D69-45C4F97D07FB}"/>
              </c:ext>
            </c:extLst>
          </c:dPt>
          <c:dPt>
            <c:idx val="1"/>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2929-49C9-9D69-45C4F97D07FB}"/>
              </c:ext>
            </c:extLst>
          </c:dPt>
          <c:dPt>
            <c:idx val="2"/>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2929-49C9-9D69-45C4F97D07FB}"/>
              </c:ext>
            </c:extLst>
          </c:dPt>
          <c:dPt>
            <c:idx val="3"/>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8-2929-49C9-9D69-45C4F97D07FB}"/>
              </c:ext>
            </c:extLst>
          </c:dPt>
          <c:dPt>
            <c:idx val="5"/>
            <c:invertIfNegative val="0"/>
            <c:bubble3D val="0"/>
            <c:spPr>
              <a:solidFill>
                <a:srgbClr val="FFC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A-2929-49C9-9D69-45C4F97D07FB}"/>
              </c:ext>
            </c:extLst>
          </c:dPt>
          <c:dPt>
            <c:idx val="10"/>
            <c:invertIfNegative val="0"/>
            <c:bubble3D val="0"/>
            <c:spPr>
              <a:solidFill>
                <a:srgbClr val="FFC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C-2929-49C9-9D69-45C4F97D07FB}"/>
              </c:ext>
            </c:extLst>
          </c:dPt>
          <c:cat>
            <c:strRef>
              <c:f>Sheet1!$B$4:$B$15</c:f>
              <c:strCache>
                <c:ptCount val="11"/>
                <c:pt idx="0">
                  <c:v>I: DOCTOR CLASS ASSIGNMENT (RX LEVEL)</c:v>
                </c:pt>
                <c:pt idx="1">
                  <c:v>II: DOCTOR CLASS ASSIGNMENT (PATIENT LEVEL)</c:v>
                </c:pt>
                <c:pt idx="2">
                  <c:v>III: HS-PSO INDICATION SPLIT </c:v>
                </c:pt>
                <c:pt idx="3">
                  <c:v>IV: THERAPY DURATION ASSIGNMENT</c:v>
                </c:pt>
                <c:pt idx="4">
                  <c:v>EX1: CODE OPTIMISATION (MULTIPROCESSING)</c:v>
                </c:pt>
                <c:pt idx="5">
                  <c:v>EX2: FINAL FLAG ASSESSMENT ALGORITHM</c:v>
                </c:pt>
                <c:pt idx="6">
                  <c:v>QC: QUALITY CONTROL FEATURE</c:v>
                </c:pt>
                <c:pt idx="7">
                  <c:v>TBP0: PREDICTIVE MODELLING RESEARCH</c:v>
                </c:pt>
                <c:pt idx="8">
                  <c:v>TBP1: MODEL SELECTION </c:v>
                </c:pt>
                <c:pt idx="9">
                  <c:v>TBP2: CLASS IMBALANCE</c:v>
                </c:pt>
                <c:pt idx="10">
                  <c:v>QC2: QUALITY CONTROL AND IMPROVEMENTS</c:v>
                </c:pt>
              </c:strCache>
            </c:strRef>
          </c:cat>
          <c:val>
            <c:numRef>
              <c:f>Sheet1!$D$4:$D$15</c:f>
              <c:numCache>
                <c:formatCode>General</c:formatCode>
                <c:ptCount val="12"/>
                <c:pt idx="0">
                  <c:v>2</c:v>
                </c:pt>
                <c:pt idx="1">
                  <c:v>12</c:v>
                </c:pt>
                <c:pt idx="2">
                  <c:v>22</c:v>
                </c:pt>
                <c:pt idx="3">
                  <c:v>7</c:v>
                </c:pt>
                <c:pt idx="4">
                  <c:v>14</c:v>
                </c:pt>
                <c:pt idx="5">
                  <c:v>14</c:v>
                </c:pt>
                <c:pt idx="6">
                  <c:v>7</c:v>
                </c:pt>
                <c:pt idx="7">
                  <c:v>7</c:v>
                </c:pt>
                <c:pt idx="8">
                  <c:v>14</c:v>
                </c:pt>
                <c:pt idx="9">
                  <c:v>7</c:v>
                </c:pt>
                <c:pt idx="10">
                  <c:v>20</c:v>
                </c:pt>
              </c:numCache>
            </c:numRef>
          </c:val>
          <c:extLst>
            <c:ext xmlns:c16="http://schemas.microsoft.com/office/drawing/2014/chart" uri="{C3380CC4-5D6E-409C-BE32-E72D297353CC}">
              <c16:uniqueId val="{0000000D-2929-49C9-9D69-45C4F97D07FB}"/>
            </c:ext>
          </c:extLst>
        </c:ser>
        <c:dLbls>
          <c:showLegendKey val="0"/>
          <c:showVal val="0"/>
          <c:showCatName val="0"/>
          <c:showSerName val="0"/>
          <c:showPercent val="0"/>
          <c:showBubbleSize val="0"/>
        </c:dLbls>
        <c:gapWidth val="10"/>
        <c:overlap val="100"/>
        <c:axId val="406545768"/>
        <c:axId val="406544784"/>
      </c:barChart>
      <c:catAx>
        <c:axId val="406545768"/>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crossAx val="406544784"/>
        <c:crosses val="autoZero"/>
        <c:auto val="1"/>
        <c:lblAlgn val="ctr"/>
        <c:lblOffset val="100"/>
        <c:noMultiLvlLbl val="0"/>
      </c:catAx>
      <c:valAx>
        <c:axId val="406544784"/>
        <c:scaling>
          <c:orientation val="minMax"/>
          <c:max val="43635"/>
          <c:min val="43509"/>
        </c:scaling>
        <c:delete val="0"/>
        <c:axPos val="t"/>
        <c:majorGridlines>
          <c:spPr>
            <a:ln w="9525" cap="flat" cmpd="sng" algn="ctr">
              <a:solidFill>
                <a:schemeClr val="lt1">
                  <a:lumMod val="95000"/>
                  <a:alpha val="10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crossAx val="406545768"/>
        <c:crosses val="autoZero"/>
        <c:crossBetween val="between"/>
        <c:majorUnit val="14"/>
        <c:min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347704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4A0ADB5A-1FEA-4493-8551-8DE22705AABE}"/>
              </a:ext>
            </a:extLst>
          </p:cNvPr>
          <p:cNvGrpSpPr>
            <a:grpSpLocks/>
          </p:cNvGrpSpPr>
          <p:nvPr/>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2FB78A1-9804-4218-B491-B6890109DDB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8671517-4564-40AC-8BC4-0A0840721DB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064A02B-8A12-4E26-B86C-CAA0CDA17992}"/>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24">
            <a:extLst>
              <a:ext uri="{FF2B5EF4-FFF2-40B4-BE49-F238E27FC236}">
                <a16:creationId xmlns:a16="http://schemas.microsoft.com/office/drawing/2014/main" id="{1F779A9F-C12C-4501-8BBD-B55C6B98C189}"/>
              </a:ext>
            </a:extLst>
          </p:cNvPr>
          <p:cNvGrpSpPr>
            <a:grpSpLocks/>
          </p:cNvGrpSpPr>
          <p:nvPr/>
        </p:nvGrpSpPr>
        <p:grpSpPr bwMode="auto">
          <a:xfrm>
            <a:off x="2844800" y="6553200"/>
            <a:ext cx="9347200" cy="46038"/>
            <a:chOff x="1905000" y="6553200"/>
            <a:chExt cx="7010400" cy="45719"/>
          </a:xfrm>
        </p:grpSpPr>
        <p:sp>
          <p:nvSpPr>
            <p:cNvPr id="9" name="Rectangle 8">
              <a:extLst>
                <a:ext uri="{FF2B5EF4-FFF2-40B4-BE49-F238E27FC236}">
                  <a16:creationId xmlns:a16="http://schemas.microsoft.com/office/drawing/2014/main" id="{9ABC821E-B56D-488D-A30B-184742401C7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72BC4B6D-32C4-4CDE-897D-FF176942956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ACE4A058-D5F1-448B-8C53-AAE97A00B40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a:extLst>
              <a:ext uri="{FF2B5EF4-FFF2-40B4-BE49-F238E27FC236}">
                <a16:creationId xmlns:a16="http://schemas.microsoft.com/office/drawing/2014/main" id="{379E3E98-C862-45F2-825B-CE6204549AE8}"/>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127D099-0BCC-45C3-A534-9EF20B64DA46}"/>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201738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E846F85F-9C1B-4CDA-BED8-3FFBE15986A2}"/>
              </a:ext>
            </a:extLst>
          </p:cNvPr>
          <p:cNvGrpSpPr>
            <a:grpSpLocks/>
          </p:cNvGrpSpPr>
          <p:nvPr/>
        </p:nvGrpSpPr>
        <p:grpSpPr bwMode="auto">
          <a:xfrm rot="5400000">
            <a:off x="7538509" y="2560109"/>
            <a:ext cx="5181600" cy="61383"/>
            <a:chOff x="1905000" y="6553200"/>
            <a:chExt cx="7010400" cy="45719"/>
          </a:xfrm>
        </p:grpSpPr>
        <p:sp>
          <p:nvSpPr>
            <p:cNvPr id="5" name="Rectangle 4">
              <a:extLst>
                <a:ext uri="{FF2B5EF4-FFF2-40B4-BE49-F238E27FC236}">
                  <a16:creationId xmlns:a16="http://schemas.microsoft.com/office/drawing/2014/main" id="{9BBBF27D-597E-4F15-BF8F-6C60C912B8E7}"/>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8BFEB73-179F-4FFC-88F4-713EE2AE6886}"/>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EA2EA877-E533-431F-BA04-0A27528C37C6}"/>
                </a:ext>
              </a:extLst>
            </p:cNvPr>
            <p:cNvSpPr/>
            <p:nvPr/>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9" name="Picture 10" descr="Picture 7.png">
            <a:extLst>
              <a:ext uri="{FF2B5EF4-FFF2-40B4-BE49-F238E27FC236}">
                <a16:creationId xmlns:a16="http://schemas.microsoft.com/office/drawing/2014/main" id="{B7DE1C96-03CB-46F3-956F-A5D45598A153}"/>
              </a:ext>
            </a:extLst>
          </p:cNvPr>
          <p:cNvPicPr>
            <a:picLocks noChangeAspect="1"/>
          </p:cNvPicPr>
          <p:nvPr/>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EBAE0A3-A3E3-4DB0-A765-6ABD5E0DA29A}"/>
              </a:ext>
            </a:extLst>
          </p:cNvPr>
          <p:cNvSpPr txBox="1">
            <a:spLocks noChangeArrowheads="1"/>
          </p:cNvSpPr>
          <p:nvPr/>
        </p:nvSpPr>
        <p:spPr bwMode="auto">
          <a:xfrm rot="5400000">
            <a:off x="-2748491" y="3808884"/>
            <a:ext cx="586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900" b="1">
                <a:solidFill>
                  <a:srgbClr val="101141"/>
                </a:solidFill>
                <a:cs typeface="Arial" charset="0"/>
              </a:rPr>
              <a:t>BITS </a:t>
            </a:r>
            <a:r>
              <a:rPr lang="en-US" sz="900">
                <a:solidFill>
                  <a:srgbClr val="101141"/>
                </a:solidFill>
                <a:cs typeface="Arial" charset="0"/>
              </a:rPr>
              <a:t>Pilani, K K Birla Goa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59656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131289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EB123F-5748-42CC-B5D0-1A43A9C7937C}"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939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EB123F-5748-42CC-B5D0-1A43A9C7937C}"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6573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EB123F-5748-42CC-B5D0-1A43A9C7937C}" type="datetimeFigureOut">
              <a:rPr lang="en-IN" smtClean="0"/>
              <a:t>10-06-2019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09578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EB123F-5748-42CC-B5D0-1A43A9C7937C}" type="datetimeFigureOut">
              <a:rPr lang="en-IN" smtClean="0"/>
              <a:t>10-06-2019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367314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B123F-5748-42CC-B5D0-1A43A9C7937C}" type="datetimeFigureOut">
              <a:rPr lang="en-IN" smtClean="0"/>
              <a:t>10-06-2019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37761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EB123F-5748-42CC-B5D0-1A43A9C7937C}"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5329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EB123F-5748-42CC-B5D0-1A43A9C7937C}"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70490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6" descr="BITS Pilani Goa.jpg">
            <a:extLst>
              <a:ext uri="{FF2B5EF4-FFF2-40B4-BE49-F238E27FC236}">
                <a16:creationId xmlns:a16="http://schemas.microsoft.com/office/drawing/2014/main" id="{6BDF368E-ACF4-4227-89C1-442DA81187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9199" y="-3352800"/>
            <a:ext cx="19251084" cy="1082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2C3981A-A4FB-4BD7-84E6-FE5F3967B518}"/>
              </a:ext>
            </a:extLst>
          </p:cNvPr>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6" name="Rectangle 5">
            <a:extLst>
              <a:ext uri="{FF2B5EF4-FFF2-40B4-BE49-F238E27FC236}">
                <a16:creationId xmlns:a16="http://schemas.microsoft.com/office/drawing/2014/main" id="{C33428CF-7E6C-4594-AB7D-ABFB947F9CD6}"/>
              </a:ext>
            </a:extLst>
          </p:cNvPr>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F8243E50-70D9-45DD-8766-F564F05DC2E3}"/>
              </a:ext>
            </a:extLst>
          </p:cNvPr>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A3BD559-1E48-43E0-8FD7-02B0E20ADE0C}"/>
              </a:ext>
            </a:extLst>
          </p:cNvPr>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10" name="Picture 11" descr="BITS_university_logo_whitevert.png">
            <a:extLst>
              <a:ext uri="{FF2B5EF4-FFF2-40B4-BE49-F238E27FC236}">
                <a16:creationId xmlns:a16="http://schemas.microsoft.com/office/drawing/2014/main" id="{1E0C628D-B1F3-4C1D-82D3-3FE6D4112537}"/>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E298DB2-2E0A-456D-B7F4-147DF66F5A5B}"/>
              </a:ext>
            </a:extLst>
          </p:cNvPr>
          <p:cNvSpPr txBox="1"/>
          <p:nvPr/>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a:extLst>
              <a:ext uri="{FF2B5EF4-FFF2-40B4-BE49-F238E27FC236}">
                <a16:creationId xmlns:a16="http://schemas.microsoft.com/office/drawing/2014/main" id="{1C2A0646-BDFD-41A6-AE8C-55342DF6A162}"/>
              </a:ext>
            </a:extLst>
          </p:cNvPr>
          <p:cNvSpPr txBox="1">
            <a:spLocks noChangeArrowheads="1"/>
          </p:cNvSpPr>
          <p:nvPr/>
        </p:nvSpPr>
        <p:spPr bwMode="auto">
          <a:xfrm>
            <a:off x="203200" y="56673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K K Birla Goa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15270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785355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50790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3" name="Picture 6" descr="BITS Pilani Goa.jpg">
            <a:extLst>
              <a:ext uri="{FF2B5EF4-FFF2-40B4-BE49-F238E27FC236}">
                <a16:creationId xmlns:a16="http://schemas.microsoft.com/office/drawing/2014/main" id="{9F7F5FB0-1785-4BBE-83D7-AAC926BCEF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9199" y="-3352800"/>
            <a:ext cx="19251084" cy="1082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8B673E8-C417-4F29-BBFD-E055C582F80B}"/>
              </a:ext>
            </a:extLst>
          </p:cNvPr>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5" name="Picture 8" descr="Picture 7.png">
            <a:extLst>
              <a:ext uri="{FF2B5EF4-FFF2-40B4-BE49-F238E27FC236}">
                <a16:creationId xmlns:a16="http://schemas.microsoft.com/office/drawing/2014/main" id="{888D2667-1512-4A65-B1C2-E2CE714164FB}"/>
              </a:ext>
            </a:extLst>
          </p:cNvPr>
          <p:cNvPicPr>
            <a:picLocks noChangeAspect="1"/>
          </p:cNvPicPr>
          <p:nvPr/>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4CEF19D-A395-463B-8B4D-7C316C9E4FB4}"/>
              </a:ext>
            </a:extLst>
          </p:cNvPr>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DA5F2F6E-D371-4514-8FC8-B42BD04146C3}"/>
              </a:ext>
            </a:extLst>
          </p:cNvPr>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0FF2D73F-65A0-441C-9D6C-D3A105B5ECD9}"/>
              </a:ext>
            </a:extLst>
          </p:cNvPr>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TextBox 8">
            <a:extLst>
              <a:ext uri="{FF2B5EF4-FFF2-40B4-BE49-F238E27FC236}">
                <a16:creationId xmlns:a16="http://schemas.microsoft.com/office/drawing/2014/main" id="{2258F965-55BD-48C3-ACD9-4FF709DB6AAC}"/>
              </a:ext>
            </a:extLst>
          </p:cNvPr>
          <p:cNvSpPr txBox="1"/>
          <p:nvPr/>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rgbClr val="101141"/>
                </a:solidFill>
                <a:latin typeface="Arial"/>
                <a:cs typeface="Arial"/>
              </a:rPr>
              <a:t>BITS</a:t>
            </a:r>
            <a:r>
              <a:rPr lang="en-US" sz="2900" spc="-150" dirty="0">
                <a:solidFill>
                  <a:srgbClr val="101141"/>
                </a:solidFill>
                <a:latin typeface="Arial"/>
                <a:cs typeface="Arial"/>
              </a:rPr>
              <a:t> Pilani</a:t>
            </a:r>
          </a:p>
        </p:txBody>
      </p:sp>
      <p:sp>
        <p:nvSpPr>
          <p:cNvPr id="10" name="TextBox 9">
            <a:extLst>
              <a:ext uri="{FF2B5EF4-FFF2-40B4-BE49-F238E27FC236}">
                <a16:creationId xmlns:a16="http://schemas.microsoft.com/office/drawing/2014/main" id="{64578F31-39C0-41A2-9BFA-AA6F9FBD6B5C}"/>
              </a:ext>
            </a:extLst>
          </p:cNvPr>
          <p:cNvSpPr txBox="1">
            <a:spLocks noChangeArrowheads="1"/>
          </p:cNvSpPr>
          <p:nvPr/>
        </p:nvSpPr>
        <p:spPr bwMode="auto">
          <a:xfrm>
            <a:off x="9448800" y="11715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101141"/>
                </a:solidFill>
                <a:cs typeface="Arial" charset="0"/>
              </a:rPr>
              <a:t>K K Birla Goa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87028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B43CC-1154-4433-AC8F-C784FCFB449F}"/>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grpSp>
        <p:nvGrpSpPr>
          <p:cNvPr id="5" name="Group 11">
            <a:extLst>
              <a:ext uri="{FF2B5EF4-FFF2-40B4-BE49-F238E27FC236}">
                <a16:creationId xmlns:a16="http://schemas.microsoft.com/office/drawing/2014/main" id="{9E580EC8-CDCF-4BCE-B92C-CD5107133075}"/>
              </a:ext>
            </a:extLst>
          </p:cNvPr>
          <p:cNvGrpSpPr>
            <a:grpSpLocks/>
          </p:cNvGrpSpPr>
          <p:nvPr/>
        </p:nvGrpSpPr>
        <p:grpSpPr bwMode="auto">
          <a:xfrm>
            <a:off x="2779184" y="6550026"/>
            <a:ext cx="9412816" cy="49213"/>
            <a:chOff x="2083888" y="6550671"/>
            <a:chExt cx="7060112" cy="48665"/>
          </a:xfrm>
        </p:grpSpPr>
        <p:sp>
          <p:nvSpPr>
            <p:cNvPr id="6" name="Rectangle 5">
              <a:extLst>
                <a:ext uri="{FF2B5EF4-FFF2-40B4-BE49-F238E27FC236}">
                  <a16:creationId xmlns:a16="http://schemas.microsoft.com/office/drawing/2014/main" id="{5B4B3DC8-DA3A-419E-9CA0-DEEB097F5A4B}"/>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F834BE91-49A0-4364-AED3-C9C2B98F625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554427F7-064B-4839-9702-A56A213716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9" name="Picture 11" descr="Picture 7.png">
            <a:extLst>
              <a:ext uri="{FF2B5EF4-FFF2-40B4-BE49-F238E27FC236}">
                <a16:creationId xmlns:a16="http://schemas.microsoft.com/office/drawing/2014/main" id="{C1D3D6CF-D881-4865-886F-5C1C4E9FE83F}"/>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F17D8DB5-6AE7-4B75-B516-4FA9E0FA4804}"/>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779ECF5-BB94-468A-B245-B227AEDC185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42468505-D2C0-49FB-B465-A81D99E77C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E8979A41-2875-4766-8732-88311DEDD7F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4" name="Group 22">
            <a:extLst>
              <a:ext uri="{FF2B5EF4-FFF2-40B4-BE49-F238E27FC236}">
                <a16:creationId xmlns:a16="http://schemas.microsoft.com/office/drawing/2014/main" id="{8F260E40-690C-4503-93E4-8FE0981253AB}"/>
              </a:ext>
            </a:extLst>
          </p:cNvPr>
          <p:cNvGrpSpPr>
            <a:grpSpLocks/>
          </p:cNvGrpSpPr>
          <p:nvPr/>
        </p:nvGrpSpPr>
        <p:grpSpPr bwMode="auto">
          <a:xfrm>
            <a:off x="0" y="1295400"/>
            <a:ext cx="9347200" cy="46038"/>
            <a:chOff x="1905000" y="6553200"/>
            <a:chExt cx="7010400" cy="45719"/>
          </a:xfrm>
        </p:grpSpPr>
        <p:sp>
          <p:nvSpPr>
            <p:cNvPr id="15" name="Rectangle 14">
              <a:extLst>
                <a:ext uri="{FF2B5EF4-FFF2-40B4-BE49-F238E27FC236}">
                  <a16:creationId xmlns:a16="http://schemas.microsoft.com/office/drawing/2014/main" id="{EF24A78B-F01D-4323-87D6-AFD9301466C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6E32BF14-66BD-44E3-8783-AD5655E5551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a:extLst>
                <a:ext uri="{FF2B5EF4-FFF2-40B4-BE49-F238E27FC236}">
                  <a16:creationId xmlns:a16="http://schemas.microsoft.com/office/drawing/2014/main" id="{32048C8A-4AA4-408B-887E-D982220488D6}"/>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180304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8C09324E-FD4F-4869-99A3-3ED606FCCAC5}"/>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93DF2510-DD32-4743-ABB9-99E4B7E40A33}"/>
              </a:ext>
            </a:extLst>
          </p:cNvPr>
          <p:cNvGrpSpPr>
            <a:grpSpLocks/>
          </p:cNvGrpSpPr>
          <p:nvPr/>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7D1699C-99EC-4D1A-B22F-E43A03C6471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739C4F8-D029-473E-9B6F-3CC13BD82ED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8BF1A39-F25B-4DBB-8BD6-FF26C3DC4270}"/>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28">
            <a:extLst>
              <a:ext uri="{FF2B5EF4-FFF2-40B4-BE49-F238E27FC236}">
                <a16:creationId xmlns:a16="http://schemas.microsoft.com/office/drawing/2014/main" id="{4F05EA07-29B1-4E1D-82D3-B2701E2D6636}"/>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66A297E7-E6CB-495E-B138-095C0855FA2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21BF66-E006-43EB-B984-DC8B4A99D7B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35EE570-EEB6-4BD7-A705-AC50EB1F234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4" name="TextBox 13">
            <a:extLst>
              <a:ext uri="{FF2B5EF4-FFF2-40B4-BE49-F238E27FC236}">
                <a16:creationId xmlns:a16="http://schemas.microsoft.com/office/drawing/2014/main" id="{F056447C-4BC1-4772-8E20-E5C36DC81953}"/>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424491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6ACDF2CB-830A-4673-BC24-CC696129A72E}"/>
              </a:ext>
            </a:extLst>
          </p:cNvPr>
          <p:cNvGrpSpPr>
            <a:grpSpLocks/>
          </p:cNvGrpSpPr>
          <p:nvPr/>
        </p:nvGrpSpPr>
        <p:grpSpPr bwMode="auto">
          <a:xfrm>
            <a:off x="0" y="1295400"/>
            <a:ext cx="9347200" cy="46038"/>
            <a:chOff x="1905000" y="6553200"/>
            <a:chExt cx="7010400" cy="45719"/>
          </a:xfrm>
        </p:grpSpPr>
        <p:sp>
          <p:nvSpPr>
            <p:cNvPr id="8" name="Rectangle 7">
              <a:extLst>
                <a:ext uri="{FF2B5EF4-FFF2-40B4-BE49-F238E27FC236}">
                  <a16:creationId xmlns:a16="http://schemas.microsoft.com/office/drawing/2014/main" id="{A8061AAF-B545-42EC-897F-D1260E6EF83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6935005B-E631-42FE-B718-D8C8BDBD85F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5B7AC7CC-F5D3-48F8-923C-D8A4470F770C}"/>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2" name="Group 15">
            <a:extLst>
              <a:ext uri="{FF2B5EF4-FFF2-40B4-BE49-F238E27FC236}">
                <a16:creationId xmlns:a16="http://schemas.microsoft.com/office/drawing/2014/main" id="{01901C2F-2BC4-47C1-820C-CCEDD1F8BB3D}"/>
              </a:ext>
            </a:extLst>
          </p:cNvPr>
          <p:cNvGrpSpPr>
            <a:grpSpLocks/>
          </p:cNvGrpSpPr>
          <p:nvPr/>
        </p:nvGrpSpPr>
        <p:grpSpPr bwMode="auto">
          <a:xfrm>
            <a:off x="2844800" y="6553200"/>
            <a:ext cx="9347200" cy="46038"/>
            <a:chOff x="1905000" y="6553200"/>
            <a:chExt cx="7010400" cy="45719"/>
          </a:xfrm>
        </p:grpSpPr>
        <p:sp>
          <p:nvSpPr>
            <p:cNvPr id="13" name="Rectangle 12">
              <a:extLst>
                <a:ext uri="{FF2B5EF4-FFF2-40B4-BE49-F238E27FC236}">
                  <a16:creationId xmlns:a16="http://schemas.microsoft.com/office/drawing/2014/main" id="{66EEB0DF-DE87-4E1A-A13E-D2E00460C3F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4B5A1DEE-238C-4407-BD30-E2FC7E1AD3F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A46AA51E-9265-45A5-8DB4-CE2BD9DC6A2F}"/>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6" name="Picture 14" descr="Picture 7.png">
            <a:extLst>
              <a:ext uri="{FF2B5EF4-FFF2-40B4-BE49-F238E27FC236}">
                <a16:creationId xmlns:a16="http://schemas.microsoft.com/office/drawing/2014/main" id="{5F003C5B-E5CF-4849-8A65-E87DE2D139C6}"/>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9AEB4457-5806-4DD7-AF9B-98E37977A251}"/>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147192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545DF5C6-30B9-4FE9-8F9F-163189CB1CF4}"/>
              </a:ext>
            </a:extLst>
          </p:cNvPr>
          <p:cNvGrpSpPr>
            <a:grpSpLocks/>
          </p:cNvGrpSpPr>
          <p:nvPr/>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0F8C2F92-1804-4AC1-A7A2-1F1A0541EAB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BAA3FB5C-8561-4C35-8C07-14720530591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77692B3A-1B1D-4506-9707-D8C2A575321B}"/>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a:extLst>
              <a:ext uri="{FF2B5EF4-FFF2-40B4-BE49-F238E27FC236}">
                <a16:creationId xmlns:a16="http://schemas.microsoft.com/office/drawing/2014/main" id="{E8214571-9507-4CAF-B48E-568CEBD79E6A}"/>
              </a:ext>
            </a:extLst>
          </p:cNvPr>
          <p:cNvGrpSpPr>
            <a:grpSpLocks/>
          </p:cNvGrpSpPr>
          <p:nvPr/>
        </p:nvGrpSpPr>
        <p:grpSpPr bwMode="auto">
          <a:xfrm>
            <a:off x="2844800" y="6553200"/>
            <a:ext cx="9347200" cy="46038"/>
            <a:chOff x="1905000" y="6553200"/>
            <a:chExt cx="7010400" cy="45719"/>
          </a:xfrm>
        </p:grpSpPr>
        <p:sp>
          <p:nvSpPr>
            <p:cNvPr id="9" name="Rectangle 8">
              <a:extLst>
                <a:ext uri="{FF2B5EF4-FFF2-40B4-BE49-F238E27FC236}">
                  <a16:creationId xmlns:a16="http://schemas.microsoft.com/office/drawing/2014/main" id="{3B3FA800-8D1E-4B66-ADD0-760C6324135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F0E8146C-82DB-47A7-8D02-AB45A42326A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31AE0E60-34A8-459C-9582-D468688DD889}"/>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a:extLst>
              <a:ext uri="{FF2B5EF4-FFF2-40B4-BE49-F238E27FC236}">
                <a16:creationId xmlns:a16="http://schemas.microsoft.com/office/drawing/2014/main" id="{D5D73E4B-99F3-40C4-91BA-79855FB0EEE5}"/>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5B03837-D75C-4C2F-8048-177400CC926C}"/>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352349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E71F992D-35F5-4B1C-9ECB-5A73FCD7DD7C}"/>
              </a:ext>
            </a:extLst>
          </p:cNvPr>
          <p:cNvGrpSpPr>
            <a:grpSpLocks/>
          </p:cNvGrpSpPr>
          <p:nvPr/>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7F9CBBF8-48ED-483C-B6BA-1A3E9893B41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4188BE1-3CCD-46B6-945B-F1545240B42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16E998B-D3CA-4F51-9B61-178A1AB3765B}"/>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3">
            <a:extLst>
              <a:ext uri="{FF2B5EF4-FFF2-40B4-BE49-F238E27FC236}">
                <a16:creationId xmlns:a16="http://schemas.microsoft.com/office/drawing/2014/main" id="{EE3E2BED-E6B2-469F-BF93-B39107450A94}"/>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1D483115-FFD5-4707-84B0-32B5AFA82BC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CA037406-3CC2-40F7-A223-3781C5B80F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1BED817A-843B-4E6B-8CBF-8DDB5147D89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CFA4FA96-F40C-4202-A760-FEAA4C6BBBF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1FB4A33B-695F-4560-90D6-3C4542123CE0}"/>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98231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2D316D0F-B68F-42E5-A022-7D1EB7079E54}"/>
              </a:ext>
            </a:extLst>
          </p:cNvPr>
          <p:cNvGrpSpPr>
            <a:grpSpLocks/>
          </p:cNvGrpSpPr>
          <p:nvPr/>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1968B3A-1E7A-47E6-A58C-194110D3C3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09974900-7685-48A7-B7B8-A002C22044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DC3315E-EE99-4615-B047-FDED65D6B61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F7D77546-0789-4FBF-96F9-A3C2D55C27D9}"/>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4D98AD4C-12E6-4AD3-BD67-A9F39440A51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E884098-74FE-458E-8CA8-7A944A3FB42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94751F63-FFBF-4770-A24E-F528C461E2AD}"/>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FC14E1D0-3734-415F-9EBE-B6C47C58366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1DE0F97-6814-4D33-BEC8-E32514A2BA2C}"/>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345398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B123F-5748-42CC-B5D0-1A43A9C7937C}" type="datetimeFigureOut">
              <a:rPr lang="en-IN" smtClean="0"/>
              <a:t>10-06-2019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EC2DA-8A2C-4D28-8E91-1E42AF3A4A71}" type="slidenum">
              <a:rPr lang="en-IN" smtClean="0"/>
              <a:t>‹#›</a:t>
            </a:fld>
            <a:endParaRPr lang="en-IN"/>
          </a:p>
        </p:txBody>
      </p:sp>
    </p:spTree>
    <p:extLst>
      <p:ext uri="{BB962C8B-B14F-4D97-AF65-F5344CB8AC3E}">
        <p14:creationId xmlns:p14="http://schemas.microsoft.com/office/powerpoint/2010/main" val="96984665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hyperlink" Target="https://www.mdmag.com/medical-news/biosimilar-hyrimoz-approved-fda-chronic-conditions" TargetMode="External"/><Relationship Id="rId3" Type="http://schemas.openxmlformats.org/officeDocument/2006/relationships/hyperlink" Target="https://www.ncbi.nlm.nih.gov/pmc/articles/PMC3964020/" TargetMode="External"/><Relationship Id="rId7" Type="http://schemas.openxmlformats.org/officeDocument/2006/relationships/hyperlink" Target="https://www.the-dermatologist.com/news/fda-approves-biosimilar-autoimmune-diseases" TargetMode="External"/><Relationship Id="rId12" Type="http://schemas.openxmlformats.org/officeDocument/2006/relationships/hyperlink" Target="http://blog.arthritis.org/news/fda-approves-new-rheumatoid-arthritis-biologic-sarilumab/" TargetMode="External"/><Relationship Id="rId2" Type="http://schemas.openxmlformats.org/officeDocument/2006/relationships/hyperlink" Target="https://www.arthritis.org/living-with-arthritis/treatments/medication/drug-types/biologics/drug-guide-biologics.php" TargetMode="External"/><Relationship Id="rId1" Type="http://schemas.openxmlformats.org/officeDocument/2006/relationships/slideLayout" Target="../slideLayouts/slideLayout8.xml"/><Relationship Id="rId6" Type="http://schemas.openxmlformats.org/officeDocument/2006/relationships/hyperlink" Target="https://www.raredr.com/news/fda-approves-inflammatory-diseases-biosimilar" TargetMode="External"/><Relationship Id="rId11" Type="http://schemas.openxmlformats.org/officeDocument/2006/relationships/hyperlink" Target="https://www.webmd.com/rheumatoid-arthritis/features/new-drugs-for-ra#1" TargetMode="External"/><Relationship Id="rId5" Type="http://schemas.openxmlformats.org/officeDocument/2006/relationships/hyperlink" Target="https://www.crohnsandcolitis.org.uk/about-inflammatory-bowel-disease/treatments" TargetMode="External"/><Relationship Id="rId10" Type="http://schemas.openxmlformats.org/officeDocument/2006/relationships/hyperlink" Target="https://www.fda.gov/BiologicsBloodVaccines/ucm628258.htm" TargetMode="External"/><Relationship Id="rId4" Type="http://schemas.openxmlformats.org/officeDocument/2006/relationships/hyperlink" Target="https://www.everydayhealth.com/lupus/guide/treatment/" TargetMode="External"/><Relationship Id="rId9" Type="http://schemas.openxmlformats.org/officeDocument/2006/relationships/hyperlink" Target="https://www.fda.gov/BiologicsBloodVaccines/BloodBloodProducts/ApprovedProducts/LicensedProductsBLAs/FractionatedPlasmaProducts/ucm615698.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110753" y="5015752"/>
            <a:ext cx="8026400" cy="1161763"/>
          </a:xfrm>
        </p:spPr>
        <p:txBody>
          <a:bodyPr/>
          <a:lstStyle/>
          <a:p>
            <a:r>
              <a:rPr lang="en-IN" sz="3000" dirty="0"/>
              <a:t>Sandeep V. Kollipara,</a:t>
            </a:r>
          </a:p>
          <a:p>
            <a:pPr algn="ctr"/>
            <a:endParaRPr lang="en-IN" sz="3000" dirty="0"/>
          </a:p>
          <a:p>
            <a:r>
              <a:rPr lang="en-IN" sz="3000" dirty="0"/>
              <a:t>ID: 2013B1A10916G.</a:t>
            </a:r>
          </a:p>
          <a:p>
            <a:endParaRPr lang="en-IN" sz="3000" dirty="0"/>
          </a:p>
        </p:txBody>
      </p:sp>
      <p:sp>
        <p:nvSpPr>
          <p:cNvPr id="3" name="Title 2"/>
          <p:cNvSpPr>
            <a:spLocks noGrp="1"/>
          </p:cNvSpPr>
          <p:nvPr>
            <p:ph type="title"/>
          </p:nvPr>
        </p:nvSpPr>
        <p:spPr>
          <a:xfrm>
            <a:off x="3110753" y="3491752"/>
            <a:ext cx="8026400" cy="1524000"/>
          </a:xfrm>
        </p:spPr>
        <p:txBody>
          <a:bodyPr/>
          <a:lstStyle/>
          <a:p>
            <a:pPr algn="just"/>
            <a:r>
              <a:rPr lang="en-US" sz="5000" dirty="0"/>
              <a:t>Development of an Algorithm to Identify Indications based on Transaction-level Data</a:t>
            </a:r>
            <a:endParaRPr lang="en-IN" sz="5000" dirty="0"/>
          </a:p>
        </p:txBody>
      </p:sp>
    </p:spTree>
    <p:extLst>
      <p:ext uri="{BB962C8B-B14F-4D97-AF65-F5344CB8AC3E}">
        <p14:creationId xmlns:p14="http://schemas.microsoft.com/office/powerpoint/2010/main" val="225798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2"/>
            <a:ext cx="11379200" cy="1142998"/>
          </a:xfrm>
        </p:spPr>
        <p:txBody>
          <a:bodyPr>
            <a:normAutofit/>
          </a:bodyPr>
          <a:lstStyle/>
          <a:p>
            <a:r>
              <a:rPr lang="en-IN" dirty="0">
                <a:solidFill>
                  <a:srgbClr val="00B050"/>
                </a:solidFill>
              </a:rPr>
              <a:t>AIM: 	</a:t>
            </a:r>
            <a:r>
              <a:rPr lang="en-US" dirty="0"/>
              <a:t>Develop an algorithm to identify indication based on transaction-level data with robustness to </a:t>
            </a:r>
            <a:r>
              <a:rPr lang="en-US"/>
              <a:t>update. (Primary project)</a:t>
            </a:r>
            <a:endParaRPr lang="en-IN" dirty="0">
              <a:solidFill>
                <a:srgbClr val="00B050"/>
              </a:solidFill>
            </a:endParaRPr>
          </a:p>
        </p:txBody>
      </p:sp>
      <p:sp>
        <p:nvSpPr>
          <p:cNvPr id="3" name="Content Placeholder 2"/>
          <p:cNvSpPr>
            <a:spLocks noGrp="1"/>
          </p:cNvSpPr>
          <p:nvPr>
            <p:ph sz="half" idx="2"/>
          </p:nvPr>
        </p:nvSpPr>
        <p:spPr>
          <a:xfrm>
            <a:off x="609600" y="2651759"/>
            <a:ext cx="11379200" cy="4362995"/>
          </a:xfrm>
        </p:spPr>
        <p:txBody>
          <a:bodyPr>
            <a:normAutofit/>
          </a:bodyPr>
          <a:lstStyle/>
          <a:p>
            <a:r>
              <a:rPr lang="en-IN">
                <a:solidFill>
                  <a:srgbClr val="00B0F0"/>
                </a:solidFill>
              </a:rPr>
              <a:t>OBJECTIVES:</a:t>
            </a:r>
            <a:endParaRPr lang="en-IN" sz="1800" dirty="0">
              <a:solidFill>
                <a:srgbClr val="00B0F0"/>
              </a:solidFill>
            </a:endParaRPr>
          </a:p>
          <a:p>
            <a:pPr marL="971550" lvl="1" indent="-571500">
              <a:buFont typeface="+mj-lt"/>
              <a:buAutoNum type="romanUcPeriod"/>
            </a:pPr>
            <a:r>
              <a:rPr lang="en-IN" dirty="0">
                <a:latin typeface="+mn-lt"/>
              </a:rPr>
              <a:t>Prescription-level Assignment of </a:t>
            </a:r>
            <a:r>
              <a:rPr lang="en-IN">
                <a:latin typeface="+mn-lt"/>
              </a:rPr>
              <a:t>Doctor Specialization.</a:t>
            </a:r>
            <a:endParaRPr lang="en-IN" dirty="0">
              <a:latin typeface="+mn-lt"/>
            </a:endParaRPr>
          </a:p>
          <a:p>
            <a:pPr marL="971550" lvl="1" indent="-571500">
              <a:buFont typeface="+mj-lt"/>
              <a:buAutoNum type="romanUcPeriod"/>
            </a:pPr>
            <a:endParaRPr lang="en-IN" dirty="0">
              <a:latin typeface="+mn-lt"/>
            </a:endParaRPr>
          </a:p>
          <a:p>
            <a:pPr marL="971550" lvl="1" indent="-571500">
              <a:buFont typeface="+mj-lt"/>
              <a:buAutoNum type="romanUcPeriod"/>
            </a:pPr>
            <a:r>
              <a:rPr lang="en-IN" dirty="0">
                <a:latin typeface="+mn-lt"/>
              </a:rPr>
              <a:t>Patient-level Assignment of Doctor Specialization </a:t>
            </a:r>
            <a:r>
              <a:rPr lang="en-IN">
                <a:latin typeface="+mn-lt"/>
              </a:rPr>
              <a:t>and Classification.</a:t>
            </a:r>
            <a:endParaRPr lang="en-IN" dirty="0">
              <a:latin typeface="+mn-lt"/>
            </a:endParaRPr>
          </a:p>
          <a:p>
            <a:pPr marL="971550" lvl="1" indent="-571500">
              <a:buFont typeface="+mj-lt"/>
              <a:buAutoNum type="romanUcPeriod"/>
            </a:pPr>
            <a:endParaRPr lang="en-IN" dirty="0">
              <a:latin typeface="+mn-lt"/>
            </a:endParaRPr>
          </a:p>
          <a:p>
            <a:pPr marL="971550" lvl="1" indent="-571500">
              <a:buFont typeface="+mj-lt"/>
              <a:buAutoNum type="romanUcPeriod"/>
            </a:pPr>
            <a:r>
              <a:rPr lang="en-IN" dirty="0">
                <a:latin typeface="+mn-lt"/>
              </a:rPr>
              <a:t>Indication Split: Dermatology Patients into Hidradenitis Suppurative and Psoriasis.</a:t>
            </a:r>
          </a:p>
          <a:p>
            <a:pPr marL="971550" lvl="1" indent="-571500">
              <a:buFont typeface="+mj-lt"/>
              <a:buAutoNum type="romanUcPeriod"/>
            </a:pPr>
            <a:endParaRPr lang="en-IN" dirty="0">
              <a:latin typeface="+mn-lt"/>
            </a:endParaRPr>
          </a:p>
          <a:p>
            <a:pPr marL="971550" lvl="1" indent="-571500">
              <a:buFont typeface="+mj-lt"/>
              <a:buAutoNum type="romanUcPeriod"/>
            </a:pPr>
            <a:r>
              <a:rPr lang="en-IN" dirty="0">
                <a:latin typeface="+mn-lt"/>
              </a:rPr>
              <a:t>Therapy Duration Calculation per dosage unit and </a:t>
            </a:r>
            <a:r>
              <a:rPr lang="en-IN">
                <a:latin typeface="+mn-lt"/>
              </a:rPr>
              <a:t>Assignment.</a:t>
            </a:r>
          </a:p>
          <a:p>
            <a:pPr marL="971550" lvl="1" indent="-571500">
              <a:buFont typeface="+mj-lt"/>
              <a:buAutoNum type="romanUcPeriod"/>
            </a:pPr>
            <a:endParaRPr lang="en-IN">
              <a:latin typeface="+mn-lt"/>
            </a:endParaRPr>
          </a:p>
          <a:p>
            <a:pPr marL="971550" lvl="1" indent="-571500">
              <a:buFont typeface="+mj-lt"/>
              <a:buAutoNum type="romanUcPeriod"/>
            </a:pPr>
            <a:r>
              <a:rPr lang="en-US">
                <a:latin typeface="+mn-lt"/>
              </a:rPr>
              <a:t>Code Optimization and Final flag Assessment Algorithm.</a:t>
            </a:r>
          </a:p>
          <a:p>
            <a:pPr marL="971550" lvl="1" indent="-571500">
              <a:buFont typeface="+mj-lt"/>
              <a:buAutoNum type="romanUcPeriod"/>
            </a:pPr>
            <a:endParaRPr lang="en-US">
              <a:latin typeface="+mn-lt"/>
            </a:endParaRPr>
          </a:p>
          <a:p>
            <a:pPr marL="971550" lvl="1" indent="-571500">
              <a:buFont typeface="+mj-lt"/>
              <a:buAutoNum type="romanUcPeriod"/>
            </a:pPr>
            <a:r>
              <a:rPr lang="en-US">
                <a:latin typeface="+mn-lt"/>
              </a:rPr>
              <a:t>Quality Control Feature and Verification.</a:t>
            </a:r>
            <a:endParaRPr lang="en-IN" dirty="0">
              <a:latin typeface="+mn-lt"/>
            </a:endParaRPr>
          </a:p>
          <a:p>
            <a:r>
              <a:rPr lang="en-IN" sz="1800" dirty="0">
                <a:solidFill>
                  <a:srgbClr val="00B0F0"/>
                </a:solidFill>
              </a:rPr>
              <a:t>	</a:t>
            </a:r>
          </a:p>
        </p:txBody>
      </p:sp>
      <p:sp>
        <p:nvSpPr>
          <p:cNvPr id="4" name="Content Placeholder 3"/>
          <p:cNvSpPr>
            <a:spLocks noGrp="1"/>
          </p:cNvSpPr>
          <p:nvPr>
            <p:ph sz="quarter" idx="10"/>
          </p:nvPr>
        </p:nvSpPr>
        <p:spPr/>
        <p:txBody>
          <a:bodyPr/>
          <a:lstStyle/>
          <a:p>
            <a:r>
              <a:rPr lang="en-IN" dirty="0"/>
              <a:t>Aim </a:t>
            </a:r>
            <a:r>
              <a:rPr lang="en-IN"/>
              <a:t>&amp; Objectives (AIB Market Program)</a:t>
            </a:r>
            <a:endParaRPr lang="en-IN" dirty="0"/>
          </a:p>
        </p:txBody>
      </p:sp>
    </p:spTree>
    <p:extLst>
      <p:ext uri="{BB962C8B-B14F-4D97-AF65-F5344CB8AC3E}">
        <p14:creationId xmlns:p14="http://schemas.microsoft.com/office/powerpoint/2010/main" val="69915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2"/>
            <a:ext cx="11379200" cy="1142998"/>
          </a:xfrm>
        </p:spPr>
        <p:txBody>
          <a:bodyPr>
            <a:normAutofit/>
          </a:bodyPr>
          <a:lstStyle/>
          <a:p>
            <a:r>
              <a:rPr lang="en-IN" dirty="0">
                <a:solidFill>
                  <a:srgbClr val="00B050"/>
                </a:solidFill>
              </a:rPr>
              <a:t>AIM: </a:t>
            </a:r>
            <a:r>
              <a:rPr lang="en-IN">
                <a:solidFill>
                  <a:srgbClr val="00B050"/>
                </a:solidFill>
              </a:rPr>
              <a:t>	</a:t>
            </a:r>
            <a:r>
              <a:rPr lang="en-US"/>
              <a:t>Develop a predictive model to classify doctors based on transaction-level data</a:t>
            </a:r>
            <a:endParaRPr lang="en-IN" dirty="0">
              <a:solidFill>
                <a:srgbClr val="00B050"/>
              </a:solidFill>
            </a:endParaRPr>
          </a:p>
        </p:txBody>
      </p:sp>
      <p:sp>
        <p:nvSpPr>
          <p:cNvPr id="3" name="Content Placeholder 2"/>
          <p:cNvSpPr>
            <a:spLocks noGrp="1"/>
          </p:cNvSpPr>
          <p:nvPr>
            <p:ph sz="half" idx="2"/>
          </p:nvPr>
        </p:nvSpPr>
        <p:spPr>
          <a:xfrm>
            <a:off x="609600" y="2651759"/>
            <a:ext cx="11379200" cy="4362995"/>
          </a:xfrm>
        </p:spPr>
        <p:txBody>
          <a:bodyPr>
            <a:normAutofit/>
          </a:bodyPr>
          <a:lstStyle/>
          <a:p>
            <a:r>
              <a:rPr lang="en-IN" dirty="0">
                <a:solidFill>
                  <a:srgbClr val="00B0F0"/>
                </a:solidFill>
              </a:rPr>
              <a:t>OBJECTIVES:</a:t>
            </a:r>
          </a:p>
          <a:p>
            <a:endParaRPr lang="en-IN" sz="2400" dirty="0">
              <a:solidFill>
                <a:srgbClr val="00B0F0"/>
              </a:solidFill>
            </a:endParaRPr>
          </a:p>
          <a:p>
            <a:pPr marL="971550" lvl="1" indent="-571500">
              <a:buFont typeface="+mj-lt"/>
              <a:buAutoNum type="romanUcPeriod"/>
            </a:pPr>
            <a:r>
              <a:rPr lang="en-US" sz="2400">
                <a:latin typeface="+mn-lt"/>
              </a:rPr>
              <a:t>Study Predictive Modelling and its implementation in Python.</a:t>
            </a:r>
          </a:p>
          <a:p>
            <a:pPr marL="971550" lvl="1" indent="-571500">
              <a:buFont typeface="+mj-lt"/>
              <a:buAutoNum type="romanUcPeriod"/>
            </a:pPr>
            <a:endParaRPr lang="en-IN" sz="2400">
              <a:latin typeface="+mn-lt"/>
            </a:endParaRPr>
          </a:p>
          <a:p>
            <a:pPr marL="971550" lvl="1" indent="-571500">
              <a:buFont typeface="+mj-lt"/>
              <a:buAutoNum type="romanUcPeriod"/>
            </a:pPr>
            <a:r>
              <a:rPr lang="en-US" sz="2400">
                <a:latin typeface="+mn-lt"/>
              </a:rPr>
              <a:t>Model Selection for the program.</a:t>
            </a:r>
          </a:p>
          <a:p>
            <a:pPr marL="971550" lvl="1" indent="-571500">
              <a:buFont typeface="+mj-lt"/>
              <a:buAutoNum type="romanUcPeriod"/>
            </a:pPr>
            <a:endParaRPr lang="en-IN" sz="2400">
              <a:latin typeface="+mn-lt"/>
            </a:endParaRPr>
          </a:p>
          <a:p>
            <a:pPr marL="971550" lvl="1" indent="-571500">
              <a:buFont typeface="+mj-lt"/>
              <a:buAutoNum type="romanUcPeriod"/>
            </a:pPr>
            <a:r>
              <a:rPr lang="en-US" sz="2400">
                <a:latin typeface="+mn-lt"/>
              </a:rPr>
              <a:t>Class Imbalance problem and its solutions.</a:t>
            </a:r>
          </a:p>
          <a:p>
            <a:pPr marL="971550" lvl="1" indent="-571500">
              <a:buFont typeface="+mj-lt"/>
              <a:buAutoNum type="romanUcPeriod"/>
            </a:pPr>
            <a:endParaRPr lang="en-US" sz="2400">
              <a:latin typeface="+mn-lt"/>
            </a:endParaRPr>
          </a:p>
          <a:p>
            <a:pPr marL="971550" lvl="1" indent="-571500">
              <a:buFont typeface="+mj-lt"/>
              <a:buAutoNum type="romanUcPeriod"/>
            </a:pPr>
            <a:r>
              <a:rPr lang="en-US" sz="2400">
                <a:latin typeface="+mn-lt"/>
              </a:rPr>
              <a:t>Quality Control Check for fine-tuning of the </a:t>
            </a:r>
            <a:r>
              <a:rPr lang="en-US" sz="2400"/>
              <a:t>model.</a:t>
            </a:r>
          </a:p>
        </p:txBody>
      </p:sp>
      <p:sp>
        <p:nvSpPr>
          <p:cNvPr id="4" name="Content Placeholder 3"/>
          <p:cNvSpPr>
            <a:spLocks noGrp="1"/>
          </p:cNvSpPr>
          <p:nvPr>
            <p:ph sz="quarter" idx="10"/>
          </p:nvPr>
        </p:nvSpPr>
        <p:spPr/>
        <p:txBody>
          <a:bodyPr/>
          <a:lstStyle/>
          <a:p>
            <a:r>
              <a:rPr lang="en-IN" dirty="0"/>
              <a:t>Aim </a:t>
            </a:r>
            <a:r>
              <a:rPr lang="en-IN"/>
              <a:t>&amp; Objectives (TBP)</a:t>
            </a:r>
            <a:endParaRPr lang="en-IN" dirty="0"/>
          </a:p>
        </p:txBody>
      </p:sp>
    </p:spTree>
    <p:extLst>
      <p:ext uri="{BB962C8B-B14F-4D97-AF65-F5344CB8AC3E}">
        <p14:creationId xmlns:p14="http://schemas.microsoft.com/office/powerpoint/2010/main" val="401181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Project Plan:</a:t>
            </a:r>
          </a:p>
        </p:txBody>
      </p:sp>
      <p:sp>
        <p:nvSpPr>
          <p:cNvPr id="5" name="Content Placeholder 4">
            <a:extLst>
              <a:ext uri="{FF2B5EF4-FFF2-40B4-BE49-F238E27FC236}">
                <a16:creationId xmlns:a16="http://schemas.microsoft.com/office/drawing/2014/main" id="{639E1CDA-6A7F-47E5-967D-7C8F27798936}"/>
              </a:ext>
            </a:extLst>
          </p:cNvPr>
          <p:cNvSpPr>
            <a:spLocks noGrp="1"/>
          </p:cNvSpPr>
          <p:nvPr>
            <p:ph idx="1"/>
          </p:nvPr>
        </p:nvSpPr>
        <p:spPr>
          <a:xfrm>
            <a:off x="406400" y="1493838"/>
            <a:ext cx="10972800" cy="1486754"/>
          </a:xfrm>
        </p:spPr>
        <p:txBody>
          <a:bodyPr>
            <a:normAutofit lnSpcReduction="10000"/>
          </a:bodyPr>
          <a:lstStyle/>
          <a:p>
            <a:pPr>
              <a:buFont typeface="Wingdings" panose="05000000000000000000" pitchFamily="2" charset="2"/>
              <a:buChar char="§"/>
            </a:pPr>
            <a:r>
              <a:rPr lang="en-US"/>
              <a:t>The Project is currently in its last stages with the ongoing verification and pending improvements.</a:t>
            </a:r>
          </a:p>
          <a:p>
            <a:pPr>
              <a:buFont typeface="Wingdings" panose="05000000000000000000" pitchFamily="2" charset="2"/>
              <a:buChar char="§"/>
            </a:pPr>
            <a:r>
              <a:rPr lang="en-US"/>
              <a:t>The Final flag assessment phase is awaiting input from Data scientists regarding the algorithm.</a:t>
            </a:r>
            <a:endParaRPr lang="en-US" dirty="0"/>
          </a:p>
        </p:txBody>
      </p:sp>
      <p:sp>
        <p:nvSpPr>
          <p:cNvPr id="6" name="Content Placeholder 4">
            <a:extLst>
              <a:ext uri="{FF2B5EF4-FFF2-40B4-BE49-F238E27FC236}">
                <a16:creationId xmlns:a16="http://schemas.microsoft.com/office/drawing/2014/main" id="{A2AB4F1B-80CA-4447-B753-F98A9076EA69}"/>
              </a:ext>
            </a:extLst>
          </p:cNvPr>
          <p:cNvSpPr txBox="1">
            <a:spLocks/>
          </p:cNvSpPr>
          <p:nvPr/>
        </p:nvSpPr>
        <p:spPr>
          <a:xfrm>
            <a:off x="406400" y="5723792"/>
            <a:ext cx="10972800" cy="1003177"/>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2000" dirty="0"/>
              <a:t>	</a:t>
            </a:r>
            <a:r>
              <a:rPr lang="en-US" sz="2000" dirty="0">
                <a:solidFill>
                  <a:schemeClr val="accent1"/>
                </a:solidFill>
              </a:rPr>
              <a:t>*Completed	 </a:t>
            </a:r>
            <a:r>
              <a:rPr lang="en-US" sz="2000" dirty="0">
                <a:solidFill>
                  <a:schemeClr val="accent4"/>
                </a:solidFill>
              </a:rPr>
              <a:t>*Currently underway</a:t>
            </a:r>
            <a:endParaRPr lang="en-US" dirty="0">
              <a:solidFill>
                <a:schemeClr val="accent4"/>
              </a:solidFill>
            </a:endParaRPr>
          </a:p>
        </p:txBody>
      </p:sp>
      <p:graphicFrame>
        <p:nvGraphicFramePr>
          <p:cNvPr id="7" name="Chart 6">
            <a:extLst>
              <a:ext uri="{FF2B5EF4-FFF2-40B4-BE49-F238E27FC236}">
                <a16:creationId xmlns:a16="http://schemas.microsoft.com/office/drawing/2014/main" id="{B7042E35-08FD-42AD-A7D9-D8A5F6ECB184}"/>
              </a:ext>
            </a:extLst>
          </p:cNvPr>
          <p:cNvGraphicFramePr>
            <a:graphicFrameLocks/>
          </p:cNvGraphicFramePr>
          <p:nvPr>
            <p:extLst>
              <p:ext uri="{D42A27DB-BD31-4B8C-83A1-F6EECF244321}">
                <p14:modId xmlns:p14="http://schemas.microsoft.com/office/powerpoint/2010/main" val="2083204160"/>
              </p:ext>
            </p:extLst>
          </p:nvPr>
        </p:nvGraphicFramePr>
        <p:xfrm>
          <a:off x="962660" y="2980592"/>
          <a:ext cx="1041654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85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Research Methodology</a:t>
            </a:r>
          </a:p>
        </p:txBody>
      </p:sp>
    </p:spTree>
    <p:extLst>
      <p:ext uri="{BB962C8B-B14F-4D97-AF65-F5344CB8AC3E}">
        <p14:creationId xmlns:p14="http://schemas.microsoft.com/office/powerpoint/2010/main" val="414521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1"/>
            <a:ext cx="3886200" cy="4525963"/>
          </a:xfrm>
        </p:spPr>
        <p:txBody>
          <a:bodyPr>
            <a:normAutofit/>
          </a:bodyPr>
          <a:lstStyle/>
          <a:p>
            <a:r>
              <a:rPr lang="en-US" b="1" dirty="0"/>
              <a:t> Software</a:t>
            </a:r>
            <a:endParaRPr lang="en-US" dirty="0"/>
          </a:p>
          <a:p>
            <a:pPr marL="457200" lvl="0" indent="-457200">
              <a:buFont typeface="Wingdings" panose="05000000000000000000" pitchFamily="2" charset="2"/>
              <a:buChar char="§"/>
            </a:pPr>
            <a:r>
              <a:rPr lang="en-US" sz="2400" dirty="0"/>
              <a:t>Spyder 3.2</a:t>
            </a:r>
          </a:p>
          <a:p>
            <a:pPr marL="857250" lvl="1" indent="-457200">
              <a:buFont typeface="Wingdings" panose="05000000000000000000" pitchFamily="2" charset="2"/>
              <a:buChar char="q"/>
            </a:pPr>
            <a:r>
              <a:rPr lang="en-US" dirty="0"/>
              <a:t>Python 3.6 IDE</a:t>
            </a:r>
          </a:p>
          <a:p>
            <a:pPr marL="457200" indent="-457200">
              <a:buFont typeface="Wingdings" panose="05000000000000000000" pitchFamily="2" charset="2"/>
              <a:buChar char="§"/>
            </a:pPr>
            <a:r>
              <a:rPr lang="en-US" sz="2400" dirty="0"/>
              <a:t>Microsoft Excel</a:t>
            </a:r>
          </a:p>
          <a:p>
            <a:pPr marL="857250" lvl="1" indent="-457200">
              <a:buFont typeface="Wingdings" panose="05000000000000000000" pitchFamily="2" charset="2"/>
              <a:buChar char="q"/>
            </a:pPr>
            <a:r>
              <a:rPr lang="en-US"/>
              <a:t>Data Viewer</a:t>
            </a:r>
          </a:p>
          <a:p>
            <a:pPr marL="457200" indent="-457200">
              <a:buFont typeface="Wingdings" panose="05000000000000000000" pitchFamily="2" charset="2"/>
              <a:buChar char="§"/>
            </a:pPr>
            <a:r>
              <a:rPr lang="en-US" sz="2400"/>
              <a:t>SAS</a:t>
            </a:r>
          </a:p>
          <a:p>
            <a:pPr marL="857250" lvl="1" indent="-457200">
              <a:buFont typeface="Wingdings" panose="05000000000000000000" pitchFamily="2" charset="2"/>
              <a:buChar char="q"/>
            </a:pPr>
            <a:r>
              <a:rPr lang="en-US"/>
              <a:t>Data management tool</a:t>
            </a:r>
          </a:p>
          <a:p>
            <a:pPr marL="457200" indent="-457200">
              <a:buFont typeface="Wingdings" panose="05000000000000000000" pitchFamily="2" charset="2"/>
              <a:buChar char="§"/>
            </a:pPr>
            <a:r>
              <a:rPr lang="en-US" sz="2400"/>
              <a:t>RapidMiner</a:t>
            </a:r>
          </a:p>
          <a:p>
            <a:pPr marL="857250" lvl="1" indent="-457200">
              <a:buFont typeface="Wingdings" panose="05000000000000000000" pitchFamily="2" charset="2"/>
              <a:buChar char="q"/>
            </a:pPr>
            <a:r>
              <a:rPr lang="en-US"/>
              <a:t>Data mining software</a:t>
            </a:r>
            <a:endParaRPr lang="en-US" dirty="0"/>
          </a:p>
        </p:txBody>
      </p:sp>
      <p:sp>
        <p:nvSpPr>
          <p:cNvPr id="4" name="Content Placeholder 3"/>
          <p:cNvSpPr>
            <a:spLocks noGrp="1"/>
          </p:cNvSpPr>
          <p:nvPr>
            <p:ph sz="quarter" idx="10"/>
          </p:nvPr>
        </p:nvSpPr>
        <p:spPr/>
        <p:txBody>
          <a:bodyPr/>
          <a:lstStyle/>
          <a:p>
            <a:r>
              <a:rPr lang="en-US" dirty="0"/>
              <a:t>Technology and Tools Used</a:t>
            </a:r>
          </a:p>
        </p:txBody>
      </p:sp>
      <p:sp>
        <p:nvSpPr>
          <p:cNvPr id="7" name="Content Placeholder 1">
            <a:extLst>
              <a:ext uri="{FF2B5EF4-FFF2-40B4-BE49-F238E27FC236}">
                <a16:creationId xmlns:a16="http://schemas.microsoft.com/office/drawing/2014/main" id="{2429254A-43FE-4493-B7E7-8A26207399BA}"/>
              </a:ext>
            </a:extLst>
          </p:cNvPr>
          <p:cNvSpPr txBox="1">
            <a:spLocks/>
          </p:cNvSpPr>
          <p:nvPr/>
        </p:nvSpPr>
        <p:spPr>
          <a:xfrm>
            <a:off x="4335096" y="1600201"/>
            <a:ext cx="3886200" cy="4525963"/>
          </a:xfrm>
          <a:prstGeom prst="rect">
            <a:avLst/>
          </a:prstGeom>
        </p:spPr>
        <p:txBody>
          <a:bodyPr vert="horz" lIns="91440" tIns="45720" rIns="91440" bIns="45720" rtlCol="0">
            <a:normAutofit fontScale="92500"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r>
              <a:rPr lang="en-US" b="1" dirty="0"/>
              <a:t> Technology</a:t>
            </a:r>
          </a:p>
          <a:p>
            <a:pPr marL="457200" lvl="0" indent="-457200">
              <a:buFont typeface="Wingdings" panose="05000000000000000000" pitchFamily="2" charset="2"/>
              <a:buChar char="§"/>
            </a:pPr>
            <a:r>
              <a:rPr lang="en-US" sz="2600" dirty="0"/>
              <a:t>Pandas Packages</a:t>
            </a:r>
          </a:p>
          <a:p>
            <a:pPr marL="857250" lvl="1" indent="-457200">
              <a:buFont typeface="Wingdings" panose="05000000000000000000" pitchFamily="2" charset="2"/>
              <a:buChar char="q"/>
            </a:pPr>
            <a:r>
              <a:rPr lang="en-US" sz="1700" dirty="0" err="1"/>
              <a:t>DataFrames</a:t>
            </a:r>
            <a:r>
              <a:rPr lang="en-US" sz="1700" dirty="0"/>
              <a:t> data structure</a:t>
            </a:r>
          </a:p>
          <a:p>
            <a:pPr marL="857250" lvl="1" indent="-457200">
              <a:buFont typeface="Wingdings" panose="05000000000000000000" pitchFamily="2" charset="2"/>
              <a:buChar char="q"/>
            </a:pPr>
            <a:r>
              <a:rPr lang="en-US" sz="1700" dirty="0"/>
              <a:t>SAS File Reader</a:t>
            </a:r>
          </a:p>
          <a:p>
            <a:pPr marL="857250" lvl="1" indent="-457200">
              <a:buFont typeface="Wingdings" panose="05000000000000000000" pitchFamily="2" charset="2"/>
              <a:buChar char="q"/>
            </a:pPr>
            <a:r>
              <a:rPr lang="en-US" sz="1700" dirty="0"/>
              <a:t>Excel </a:t>
            </a:r>
            <a:r>
              <a:rPr lang="en-US" sz="1700"/>
              <a:t>File Reader</a:t>
            </a:r>
          </a:p>
          <a:p>
            <a:pPr marL="457200" lvl="0" indent="-457200">
              <a:buFont typeface="Wingdings" panose="05000000000000000000" pitchFamily="2" charset="2"/>
              <a:buChar char="§"/>
            </a:pPr>
            <a:r>
              <a:rPr lang="en-US" sz="2600"/>
              <a:t>Multiprocessing package</a:t>
            </a:r>
          </a:p>
          <a:p>
            <a:pPr marL="857250" lvl="1" indent="-457200">
              <a:buFont typeface="Wingdings" panose="05000000000000000000" pitchFamily="2" charset="2"/>
              <a:buChar char="q"/>
            </a:pPr>
            <a:r>
              <a:rPr lang="en-US" sz="1700"/>
              <a:t>Parallel processing of threads</a:t>
            </a:r>
          </a:p>
          <a:p>
            <a:pPr marL="857250" lvl="1" indent="-457200">
              <a:buFont typeface="Wingdings" panose="05000000000000000000" pitchFamily="2" charset="2"/>
              <a:buChar char="q"/>
            </a:pPr>
            <a:r>
              <a:rPr lang="en-US" sz="1700"/>
              <a:t>Runtime reduction</a:t>
            </a:r>
          </a:p>
          <a:p>
            <a:pPr marL="457200" lvl="0" indent="-457200">
              <a:buFont typeface="Wingdings" panose="05000000000000000000" pitchFamily="2" charset="2"/>
              <a:buChar char="§"/>
            </a:pPr>
            <a:r>
              <a:rPr lang="en-US" sz="2600"/>
              <a:t>Scikit-Learn package</a:t>
            </a:r>
          </a:p>
          <a:p>
            <a:pPr marL="857250" lvl="1" indent="-457200">
              <a:buFont typeface="Wingdings" panose="05000000000000000000" pitchFamily="2" charset="2"/>
              <a:buChar char="q"/>
            </a:pPr>
            <a:r>
              <a:rPr lang="en-US" sz="1700"/>
              <a:t>Preprocessing modules</a:t>
            </a:r>
          </a:p>
          <a:p>
            <a:pPr marL="857250" lvl="1" indent="-457200">
              <a:buFont typeface="Wingdings" panose="05000000000000000000" pitchFamily="2" charset="2"/>
              <a:buChar char="q"/>
            </a:pPr>
            <a:r>
              <a:rPr lang="en-US" sz="1700"/>
              <a:t>Predictive modelling</a:t>
            </a:r>
            <a:endParaRPr lang="en-US" sz="1700" dirty="0"/>
          </a:p>
          <a:p>
            <a:pPr marL="457200" indent="-457200">
              <a:buFont typeface="Wingdings" panose="05000000000000000000" pitchFamily="2" charset="2"/>
              <a:buChar char="§"/>
            </a:pPr>
            <a:r>
              <a:rPr lang="en-US" sz="2600" dirty="0"/>
              <a:t>PYODBC package</a:t>
            </a:r>
          </a:p>
          <a:p>
            <a:pPr marL="857250" lvl="1" indent="-457200">
              <a:buFont typeface="Wingdings" panose="05000000000000000000" pitchFamily="2" charset="2"/>
              <a:buChar char="q"/>
            </a:pPr>
            <a:r>
              <a:rPr lang="en-US" sz="1700"/>
              <a:t>Database Access</a:t>
            </a:r>
          </a:p>
          <a:p>
            <a:pPr marL="857250" lvl="1" indent="-457200">
              <a:buFont typeface="Wingdings" panose="05000000000000000000" pitchFamily="2" charset="2"/>
              <a:buChar char="q"/>
            </a:pPr>
            <a:r>
              <a:rPr lang="en-US" sz="1700"/>
              <a:t>(Not used in practice yet)</a:t>
            </a:r>
            <a:endParaRPr lang="en-US" sz="1700" dirty="0"/>
          </a:p>
        </p:txBody>
      </p:sp>
      <p:sp>
        <p:nvSpPr>
          <p:cNvPr id="8" name="Content Placeholder 1">
            <a:extLst>
              <a:ext uri="{FF2B5EF4-FFF2-40B4-BE49-F238E27FC236}">
                <a16:creationId xmlns:a16="http://schemas.microsoft.com/office/drawing/2014/main" id="{CD454E36-F472-4618-BF18-AB091040E5CA}"/>
              </a:ext>
            </a:extLst>
          </p:cNvPr>
          <p:cNvSpPr txBox="1">
            <a:spLocks/>
          </p:cNvSpPr>
          <p:nvPr/>
        </p:nvSpPr>
        <p:spPr>
          <a:xfrm>
            <a:off x="8221296" y="1600201"/>
            <a:ext cx="38862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r>
              <a:rPr lang="en-US" b="1" dirty="0"/>
              <a:t> Dataset</a:t>
            </a:r>
          </a:p>
          <a:p>
            <a:pPr marL="457200" lvl="0" indent="-457200">
              <a:buFont typeface="Wingdings" panose="05000000000000000000" pitchFamily="2" charset="2"/>
              <a:buChar char="§"/>
            </a:pPr>
            <a:r>
              <a:rPr lang="en-US" sz="2400"/>
              <a:t>Anonymized </a:t>
            </a:r>
            <a:r>
              <a:rPr lang="en-US" sz="2400" dirty="0"/>
              <a:t>IQVIA datasets of Longitudinal Transactions</a:t>
            </a:r>
          </a:p>
          <a:p>
            <a:pPr marL="857250" lvl="1" indent="-457200">
              <a:buFont typeface="Wingdings" panose="05000000000000000000" pitchFamily="2" charset="2"/>
              <a:buChar char="q"/>
            </a:pPr>
            <a:r>
              <a:rPr lang="en-US"/>
              <a:t>Microsoft SQL server stored</a:t>
            </a:r>
          </a:p>
          <a:p>
            <a:pPr marL="457200" indent="-457200">
              <a:buFont typeface="Wingdings" panose="05000000000000000000" pitchFamily="2" charset="2"/>
              <a:buChar char="§"/>
            </a:pPr>
            <a:r>
              <a:rPr lang="en-US" sz="2400"/>
              <a:t>Anonymized IQVIA derived datasets of doctors’ data.</a:t>
            </a:r>
          </a:p>
          <a:p>
            <a:pPr marL="0" lvl="0" indent="0"/>
            <a:endParaRPr lang="en-US" dirty="0"/>
          </a:p>
        </p:txBody>
      </p:sp>
    </p:spTree>
    <p:extLst>
      <p:ext uri="{BB962C8B-B14F-4D97-AF65-F5344CB8AC3E}">
        <p14:creationId xmlns:p14="http://schemas.microsoft.com/office/powerpoint/2010/main" val="247682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FA5744-9310-42B1-ACEF-D6BE8C00C617}"/>
              </a:ext>
            </a:extLst>
          </p:cNvPr>
          <p:cNvSpPr>
            <a:spLocks noGrp="1"/>
          </p:cNvSpPr>
          <p:nvPr>
            <p:ph idx="1"/>
          </p:nvPr>
        </p:nvSpPr>
        <p:spPr>
          <a:xfrm>
            <a:off x="2964961" y="306871"/>
            <a:ext cx="3005013" cy="2972660"/>
          </a:xfrm>
          <a:solidFill>
            <a:schemeClr val="accent2">
              <a:lumMod val="40000"/>
              <a:lumOff val="60000"/>
            </a:schemeClr>
          </a:solidFill>
        </p:spPr>
        <p:txBody>
          <a:bodyPr/>
          <a:lstStyle/>
          <a:p>
            <a:r>
              <a:rPr lang="en-US" dirty="0"/>
              <a:t>I.  </a:t>
            </a:r>
            <a:r>
              <a:rPr lang="en-US" dirty="0" err="1"/>
              <a:t>rx</a:t>
            </a:r>
            <a:r>
              <a:rPr lang="en-US" dirty="0"/>
              <a:t>-level Assignment:</a:t>
            </a:r>
          </a:p>
          <a:p>
            <a:endParaRPr lang="en-US" dirty="0"/>
          </a:p>
          <a:p>
            <a:pPr>
              <a:buFont typeface="Wingdings" panose="05000000000000000000" pitchFamily="2" charset="2"/>
              <a:buChar char="ü"/>
            </a:pPr>
            <a:r>
              <a:rPr lang="en-US" sz="1600" dirty="0"/>
              <a:t>Assign Doctor specialty to prescriptions(</a:t>
            </a:r>
            <a:r>
              <a:rPr lang="en-US" sz="1600" dirty="0" err="1"/>
              <a:t>rx</a:t>
            </a:r>
            <a:r>
              <a:rPr lang="en-US" sz="1600" dirty="0"/>
              <a:t>): </a:t>
            </a:r>
            <a:r>
              <a:rPr lang="en-US" sz="1600" dirty="0" err="1"/>
              <a:t>rx</a:t>
            </a:r>
            <a:r>
              <a:rPr lang="en-US" sz="1600" dirty="0"/>
              <a:t>-level spec designation</a:t>
            </a:r>
          </a:p>
        </p:txBody>
      </p:sp>
      <p:sp>
        <p:nvSpPr>
          <p:cNvPr id="3" name="Content Placeholder 2">
            <a:extLst>
              <a:ext uri="{FF2B5EF4-FFF2-40B4-BE49-F238E27FC236}">
                <a16:creationId xmlns:a16="http://schemas.microsoft.com/office/drawing/2014/main" id="{E82EDA3D-9AFC-49D7-B2CF-F1CF062DC1D6}"/>
              </a:ext>
            </a:extLst>
          </p:cNvPr>
          <p:cNvSpPr>
            <a:spLocks noGrp="1"/>
          </p:cNvSpPr>
          <p:nvPr>
            <p:ph sz="quarter" idx="10"/>
          </p:nvPr>
        </p:nvSpPr>
        <p:spPr/>
        <p:txBody>
          <a:bodyPr/>
          <a:lstStyle/>
          <a:p>
            <a:r>
              <a:rPr lang="en-US"/>
              <a:t>AIB Market </a:t>
            </a:r>
          </a:p>
          <a:p>
            <a:r>
              <a:rPr lang="en-US"/>
              <a:t>Algorithm</a:t>
            </a:r>
            <a:endParaRPr lang="en-US" dirty="0"/>
          </a:p>
        </p:txBody>
      </p:sp>
      <p:sp>
        <p:nvSpPr>
          <p:cNvPr id="4" name="Content Placeholder 1">
            <a:extLst>
              <a:ext uri="{FF2B5EF4-FFF2-40B4-BE49-F238E27FC236}">
                <a16:creationId xmlns:a16="http://schemas.microsoft.com/office/drawing/2014/main" id="{F2AC222C-4767-426A-A452-659E35D38CDD}"/>
              </a:ext>
            </a:extLst>
          </p:cNvPr>
          <p:cNvSpPr txBox="1">
            <a:spLocks/>
          </p:cNvSpPr>
          <p:nvPr/>
        </p:nvSpPr>
        <p:spPr>
          <a:xfrm>
            <a:off x="5969974" y="306871"/>
            <a:ext cx="3005013" cy="2972660"/>
          </a:xfrm>
          <a:prstGeom prst="rect">
            <a:avLst/>
          </a:prstGeom>
          <a:solidFill>
            <a:schemeClr val="accent1">
              <a:lumMod val="40000"/>
              <a:lumOff val="60000"/>
            </a:schemeClr>
          </a:solidFill>
        </p:spPr>
        <p:txBody>
          <a:bodyPr vert="horz" lIns="91440" tIns="45720" rIns="91440" bIns="45720" rtlCol="0">
            <a:normAutofit fontScale="85000"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II. Patient-level Assignment:</a:t>
            </a:r>
          </a:p>
          <a:p>
            <a:endParaRPr lang="en-US" sz="1600" dirty="0"/>
          </a:p>
          <a:p>
            <a:pPr>
              <a:buFont typeface="Wingdings" panose="05000000000000000000" pitchFamily="2" charset="2"/>
              <a:buChar char="ü"/>
            </a:pPr>
            <a:r>
              <a:rPr lang="en-US" sz="1600" dirty="0"/>
              <a:t>Assign doctor specialty to patients: patient-level spec designation based on biologics used</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Identify exception patients: gather based on </a:t>
            </a:r>
            <a:r>
              <a:rPr lang="en-US" sz="1600" dirty="0" err="1"/>
              <a:t>rx</a:t>
            </a:r>
            <a:r>
              <a:rPr lang="en-US" sz="1600" dirty="0"/>
              <a:t>-level specs</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Assign </a:t>
            </a:r>
            <a:r>
              <a:rPr lang="en-US" sz="1600"/>
              <a:t>doctor specialty </a:t>
            </a:r>
            <a:r>
              <a:rPr lang="en-US" sz="1600" dirty="0"/>
              <a:t>to exception patients: patient-level spec designation</a:t>
            </a:r>
          </a:p>
          <a:p>
            <a:pPr>
              <a:buFont typeface="Wingdings" panose="05000000000000000000" pitchFamily="2" charset="2"/>
              <a:buChar char="ü"/>
            </a:pPr>
            <a:endParaRPr lang="en-US" dirty="0"/>
          </a:p>
        </p:txBody>
      </p:sp>
      <p:sp>
        <p:nvSpPr>
          <p:cNvPr id="5" name="Content Placeholder 1">
            <a:extLst>
              <a:ext uri="{FF2B5EF4-FFF2-40B4-BE49-F238E27FC236}">
                <a16:creationId xmlns:a16="http://schemas.microsoft.com/office/drawing/2014/main" id="{8B035508-891F-4A8A-9AA8-6F3E9A879CD2}"/>
              </a:ext>
            </a:extLst>
          </p:cNvPr>
          <p:cNvSpPr txBox="1">
            <a:spLocks/>
          </p:cNvSpPr>
          <p:nvPr/>
        </p:nvSpPr>
        <p:spPr>
          <a:xfrm>
            <a:off x="2964961" y="3279531"/>
            <a:ext cx="2995241" cy="2972660"/>
          </a:xfrm>
          <a:prstGeom prst="rect">
            <a:avLst/>
          </a:prstGeom>
          <a:solidFill>
            <a:schemeClr val="accent6">
              <a:lumMod val="40000"/>
              <a:lumOff val="60000"/>
            </a:schemeClr>
          </a:solidFill>
        </p:spPr>
        <p:txBody>
          <a:bodyPr vert="horz" lIns="91440" tIns="45720" rIns="91440" bIns="45720" rtlCol="0">
            <a:normAutofit fontScale="70000" lnSpcReduction="2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III. Indication Split:</a:t>
            </a:r>
          </a:p>
          <a:p>
            <a:endParaRPr lang="en-US" sz="1400" dirty="0"/>
          </a:p>
          <a:p>
            <a:pPr>
              <a:buFont typeface="Wingdings" panose="05000000000000000000" pitchFamily="2" charset="2"/>
              <a:buChar char="ü"/>
            </a:pPr>
            <a:r>
              <a:rPr lang="en-US" sz="1800" dirty="0"/>
              <a:t>Flag </a:t>
            </a:r>
            <a:r>
              <a:rPr lang="en-US" sz="1800" dirty="0" err="1"/>
              <a:t>rx</a:t>
            </a:r>
            <a:r>
              <a:rPr lang="en-US" sz="1800" dirty="0"/>
              <a:t> based on timeline as ‘New’, ‘Repeat’ or ‘Switch’</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Filter the ‘New’ </a:t>
            </a:r>
            <a:r>
              <a:rPr lang="en-US" sz="1800" dirty="0" err="1"/>
              <a:t>rx</a:t>
            </a:r>
            <a:r>
              <a:rPr lang="en-US" sz="1800" dirty="0"/>
              <a:t> on specific biologic</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Identify the buying pattern to deduce induction and maintenance phases to correlate to the indication</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Check for comedication received in the same timeframe for identification</a:t>
            </a:r>
          </a:p>
        </p:txBody>
      </p:sp>
      <p:sp>
        <p:nvSpPr>
          <p:cNvPr id="6" name="Content Placeholder 1">
            <a:extLst>
              <a:ext uri="{FF2B5EF4-FFF2-40B4-BE49-F238E27FC236}">
                <a16:creationId xmlns:a16="http://schemas.microsoft.com/office/drawing/2014/main" id="{CDC7AD0D-B956-4635-9F86-2D6DB4258798}"/>
              </a:ext>
            </a:extLst>
          </p:cNvPr>
          <p:cNvSpPr txBox="1">
            <a:spLocks/>
          </p:cNvSpPr>
          <p:nvPr/>
        </p:nvSpPr>
        <p:spPr>
          <a:xfrm>
            <a:off x="5960201" y="3279531"/>
            <a:ext cx="3024557" cy="2972660"/>
          </a:xfrm>
          <a:prstGeom prst="rect">
            <a:avLst/>
          </a:prstGeom>
          <a:solidFill>
            <a:schemeClr val="accent4">
              <a:lumMod val="40000"/>
              <a:lumOff val="60000"/>
            </a:schemeClr>
          </a:solidFill>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IV. Therapy Duration Calculation &amp; Assignment:</a:t>
            </a:r>
          </a:p>
          <a:p>
            <a:endParaRPr lang="en-US" sz="1100" dirty="0"/>
          </a:p>
          <a:p>
            <a:pPr>
              <a:buFont typeface="Wingdings" panose="05000000000000000000" pitchFamily="2" charset="2"/>
              <a:buChar char="ü"/>
            </a:pPr>
            <a:r>
              <a:rPr lang="en-US" sz="1600" dirty="0"/>
              <a:t>Reform the dataset to retain only 1 unit (product) per row</a:t>
            </a:r>
          </a:p>
          <a:p>
            <a:pPr>
              <a:buFont typeface="Wingdings" panose="05000000000000000000" pitchFamily="2" charset="2"/>
              <a:buChar char="ü"/>
            </a:pPr>
            <a:endParaRPr lang="en-US" sz="1100" dirty="0"/>
          </a:p>
          <a:p>
            <a:pPr>
              <a:buFont typeface="Wingdings" panose="05000000000000000000" pitchFamily="2" charset="2"/>
              <a:buChar char="ü"/>
            </a:pPr>
            <a:r>
              <a:rPr lang="en-US" sz="1600" dirty="0"/>
              <a:t>Calculate and Assign the therapy duration or prescription duration corresponding to the biologic for each row (unit).</a:t>
            </a:r>
            <a:endParaRPr lang="en-US" dirty="0"/>
          </a:p>
        </p:txBody>
      </p:sp>
    </p:spTree>
    <p:extLst>
      <p:ext uri="{BB962C8B-B14F-4D97-AF65-F5344CB8AC3E}">
        <p14:creationId xmlns:p14="http://schemas.microsoft.com/office/powerpoint/2010/main" val="140674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8B261-C043-4A54-A755-7ACF2D39FF39}"/>
              </a:ext>
            </a:extLst>
          </p:cNvPr>
          <p:cNvSpPr>
            <a:spLocks noGrp="1"/>
          </p:cNvSpPr>
          <p:nvPr>
            <p:ph idx="1"/>
          </p:nvPr>
        </p:nvSpPr>
        <p:spPr/>
        <p:txBody>
          <a:bodyPr/>
          <a:lstStyle/>
          <a:p>
            <a:pPr>
              <a:buFont typeface="Arial" panose="020B0604020202020204" pitchFamily="34" charset="0"/>
              <a:buChar char="•"/>
            </a:pPr>
            <a:r>
              <a:rPr lang="en-US" u="sng"/>
              <a:t>Predictive modeling</a:t>
            </a:r>
            <a:r>
              <a:rPr lang="en-US"/>
              <a:t> is a process that uses data mining and probability to </a:t>
            </a:r>
            <a:r>
              <a:rPr lang="en-US" u="sng"/>
              <a:t>forecast</a:t>
            </a:r>
            <a:r>
              <a:rPr lang="en-US"/>
              <a:t> outcomes. Each model is made up of a number of </a:t>
            </a:r>
            <a:r>
              <a:rPr lang="en-US" u="sng"/>
              <a:t>predictors</a:t>
            </a:r>
            <a:r>
              <a:rPr lang="en-US"/>
              <a:t>, which are variables that are likely to influence future results.</a:t>
            </a:r>
          </a:p>
          <a:p>
            <a:pPr>
              <a:buFont typeface="Arial" panose="020B0604020202020204" pitchFamily="34" charset="0"/>
              <a:buChar char="•"/>
            </a:pPr>
            <a:r>
              <a:rPr lang="en-US"/>
              <a:t>Different types of datasets fit variedly with different models and selection of the right model for the working data structure is paramount in model building and predictive analysis.</a:t>
            </a:r>
          </a:p>
          <a:p>
            <a:pPr>
              <a:buFont typeface="Arial" panose="020B0604020202020204" pitchFamily="34" charset="0"/>
              <a:buChar char="•"/>
            </a:pPr>
            <a:r>
              <a:rPr lang="en-US"/>
              <a:t>Data needs to be </a:t>
            </a:r>
            <a:r>
              <a:rPr lang="en-US" u="sng"/>
              <a:t>pre-processed</a:t>
            </a:r>
            <a:r>
              <a:rPr lang="en-US"/>
              <a:t> before loading onto a model. Missing values, null representations (‘_NULL’ in SAS), spaces, etc. must be treated appropriately by </a:t>
            </a:r>
            <a:r>
              <a:rPr lang="en-US" u="sng"/>
              <a:t>replacing</a:t>
            </a:r>
            <a:r>
              <a:rPr lang="en-US"/>
              <a:t> with a zero or an average suitably. </a:t>
            </a:r>
          </a:p>
          <a:p>
            <a:pPr>
              <a:buFont typeface="Arial" panose="020B0604020202020204" pitchFamily="34" charset="0"/>
              <a:buChar char="•"/>
            </a:pPr>
            <a:r>
              <a:rPr lang="en-US"/>
              <a:t>Some models require </a:t>
            </a:r>
            <a:r>
              <a:rPr lang="en-US" u="sng"/>
              <a:t>normalization</a:t>
            </a:r>
            <a:r>
              <a:rPr lang="en-US"/>
              <a:t> of the data while most do not accept non-numeric categorical data and hence must be encoded.</a:t>
            </a:r>
          </a:p>
        </p:txBody>
      </p:sp>
      <p:sp>
        <p:nvSpPr>
          <p:cNvPr id="3" name="Content Placeholder 2">
            <a:extLst>
              <a:ext uri="{FF2B5EF4-FFF2-40B4-BE49-F238E27FC236}">
                <a16:creationId xmlns:a16="http://schemas.microsoft.com/office/drawing/2014/main" id="{CAECD77D-5A3E-422B-BCDA-4DE45DEAD971}"/>
              </a:ext>
            </a:extLst>
          </p:cNvPr>
          <p:cNvSpPr>
            <a:spLocks noGrp="1"/>
          </p:cNvSpPr>
          <p:nvPr>
            <p:ph sz="quarter" idx="10"/>
          </p:nvPr>
        </p:nvSpPr>
        <p:spPr/>
        <p:txBody>
          <a:bodyPr/>
          <a:lstStyle/>
          <a:p>
            <a:r>
              <a:rPr lang="en-US"/>
              <a:t>TBP: Predictive Models &amp; Data Treatment</a:t>
            </a:r>
          </a:p>
        </p:txBody>
      </p:sp>
    </p:spTree>
    <p:extLst>
      <p:ext uri="{BB962C8B-B14F-4D97-AF65-F5344CB8AC3E}">
        <p14:creationId xmlns:p14="http://schemas.microsoft.com/office/powerpoint/2010/main" val="76456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E4E6D7-11F6-4F94-A4AB-1B9624152E41}"/>
              </a:ext>
            </a:extLst>
          </p:cNvPr>
          <p:cNvSpPr>
            <a:spLocks noGrp="1"/>
          </p:cNvSpPr>
          <p:nvPr>
            <p:ph idx="1"/>
          </p:nvPr>
        </p:nvSpPr>
        <p:spPr>
          <a:xfrm>
            <a:off x="406400" y="1493838"/>
            <a:ext cx="10972800" cy="4986093"/>
          </a:xfrm>
        </p:spPr>
        <p:txBody>
          <a:bodyPr>
            <a:normAutofit/>
          </a:bodyPr>
          <a:lstStyle/>
          <a:p>
            <a:pPr marL="457200" indent="-457200">
              <a:buFont typeface="+mj-lt"/>
              <a:buAutoNum type="arabicPeriod"/>
            </a:pPr>
            <a:r>
              <a:rPr lang="en-US"/>
              <a:t>StandardScaler(): rescales the data between -1 and 1 with the average of the data congruent at 0. Normalization restructures data in a way that their initial ranges and magnitudes do not bias the model.</a:t>
            </a:r>
          </a:p>
          <a:p>
            <a:pPr marL="457200" indent="-457200">
              <a:buFont typeface="+mj-lt"/>
              <a:buAutoNum type="arabicPeriod"/>
            </a:pPr>
            <a:endParaRPr lang="en-US"/>
          </a:p>
          <a:p>
            <a:pPr marL="457200" indent="-457200">
              <a:buFont typeface="+mj-lt"/>
              <a:buAutoNum type="arabicPeriod"/>
            </a:pPr>
            <a:r>
              <a:rPr lang="en-US"/>
              <a:t>LabelEncoder(): converts a column of non-numeric data to numeric data by creating a dictionary containing keys for non-numeric data and replacing them respectively where data is represented ordinally in integer format.</a:t>
            </a:r>
          </a:p>
          <a:p>
            <a:pPr marL="457200" indent="-457200">
              <a:buFont typeface="+mj-lt"/>
              <a:buAutoNum type="arabicPeriod"/>
            </a:pPr>
            <a:endParaRPr lang="en-US"/>
          </a:p>
          <a:p>
            <a:pPr marL="457200" indent="-457200">
              <a:buFont typeface="+mj-lt"/>
              <a:buAutoNum type="arabicPeriod"/>
            </a:pPr>
            <a:r>
              <a:rPr lang="en-US"/>
              <a:t>OneHotEncoder(): converts a column of numeric or non-numeric data of ‘n’ classes to ‘n’ columns of binomial data where each column represents a class from the original column. This encoding removes the ordinality problem of LabelEncoder().</a:t>
            </a:r>
          </a:p>
        </p:txBody>
      </p:sp>
      <p:sp>
        <p:nvSpPr>
          <p:cNvPr id="3" name="Content Placeholder 2">
            <a:extLst>
              <a:ext uri="{FF2B5EF4-FFF2-40B4-BE49-F238E27FC236}">
                <a16:creationId xmlns:a16="http://schemas.microsoft.com/office/drawing/2014/main" id="{BB0A7FE7-D79F-4F34-88E9-39382022162C}"/>
              </a:ext>
            </a:extLst>
          </p:cNvPr>
          <p:cNvSpPr>
            <a:spLocks noGrp="1"/>
          </p:cNvSpPr>
          <p:nvPr>
            <p:ph sz="quarter" idx="10"/>
          </p:nvPr>
        </p:nvSpPr>
        <p:spPr/>
        <p:txBody>
          <a:bodyPr/>
          <a:lstStyle/>
          <a:p>
            <a:r>
              <a:rPr lang="en-US"/>
              <a:t>TBP: Preprocessing - Encoding</a:t>
            </a:r>
          </a:p>
        </p:txBody>
      </p:sp>
    </p:spTree>
    <p:extLst>
      <p:ext uri="{BB962C8B-B14F-4D97-AF65-F5344CB8AC3E}">
        <p14:creationId xmlns:p14="http://schemas.microsoft.com/office/powerpoint/2010/main" val="100145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05E76A-40FF-41E8-A025-FE92A7B1E012}"/>
              </a:ext>
            </a:extLst>
          </p:cNvPr>
          <p:cNvSpPr>
            <a:spLocks noGrp="1"/>
          </p:cNvSpPr>
          <p:nvPr>
            <p:ph idx="1"/>
          </p:nvPr>
        </p:nvSpPr>
        <p:spPr>
          <a:xfrm>
            <a:off x="406400" y="1503486"/>
            <a:ext cx="4086469" cy="4677506"/>
          </a:xfrm>
        </p:spPr>
        <p:txBody>
          <a:bodyPr/>
          <a:lstStyle/>
          <a:p>
            <a:pPr>
              <a:buFont typeface="Arial" panose="020B0604020202020204" pitchFamily="34" charset="0"/>
              <a:buChar char="•"/>
            </a:pPr>
            <a:r>
              <a:rPr lang="en-US"/>
              <a:t>RapidMiner process to the right was used to determine the model </a:t>
            </a:r>
            <a:r>
              <a:rPr lang="en-US" u="sng"/>
              <a:t>best suited</a:t>
            </a:r>
            <a:r>
              <a:rPr lang="en-US"/>
              <a:t> to the dataset.</a:t>
            </a:r>
          </a:p>
          <a:p>
            <a:pPr>
              <a:buFont typeface="Arial" panose="020B0604020202020204" pitchFamily="34" charset="0"/>
              <a:buChar char="•"/>
            </a:pPr>
            <a:endParaRPr lang="en-US"/>
          </a:p>
          <a:p>
            <a:pPr>
              <a:buFont typeface="Arial" panose="020B0604020202020204" pitchFamily="34" charset="0"/>
              <a:buChar char="•"/>
            </a:pPr>
            <a:r>
              <a:rPr lang="en-US" u="sng"/>
              <a:t>Random Forest</a:t>
            </a:r>
            <a:r>
              <a:rPr lang="en-US"/>
              <a:t> and Gradient-boosted trees had best </a:t>
            </a:r>
            <a:r>
              <a:rPr lang="en-US" u="sng"/>
              <a:t>accuracy</a:t>
            </a:r>
            <a:r>
              <a:rPr lang="en-US"/>
              <a:t> and acceptable </a:t>
            </a:r>
            <a:r>
              <a:rPr lang="en-US" u="sng"/>
              <a:t>quality</a:t>
            </a:r>
            <a:r>
              <a:rPr lang="en-US"/>
              <a:t> post </a:t>
            </a:r>
            <a:r>
              <a:rPr lang="en-US" u="sng"/>
              <a:t>Class Imbalance </a:t>
            </a:r>
            <a:r>
              <a:rPr lang="en-US"/>
              <a:t>treatment.</a:t>
            </a:r>
          </a:p>
        </p:txBody>
      </p:sp>
      <p:sp>
        <p:nvSpPr>
          <p:cNvPr id="3" name="Content Placeholder 2">
            <a:extLst>
              <a:ext uri="{FF2B5EF4-FFF2-40B4-BE49-F238E27FC236}">
                <a16:creationId xmlns:a16="http://schemas.microsoft.com/office/drawing/2014/main" id="{E875C9E8-EAA5-4A84-8A19-8037C5B062D3}"/>
              </a:ext>
            </a:extLst>
          </p:cNvPr>
          <p:cNvSpPr>
            <a:spLocks noGrp="1"/>
          </p:cNvSpPr>
          <p:nvPr>
            <p:ph sz="quarter" idx="10"/>
          </p:nvPr>
        </p:nvSpPr>
        <p:spPr/>
        <p:txBody>
          <a:bodyPr/>
          <a:lstStyle/>
          <a:p>
            <a:r>
              <a:rPr lang="en-US"/>
              <a:t>TBP: Model Selection</a:t>
            </a:r>
          </a:p>
        </p:txBody>
      </p:sp>
      <p:pic>
        <p:nvPicPr>
          <p:cNvPr id="5" name="Picture 4">
            <a:extLst>
              <a:ext uri="{FF2B5EF4-FFF2-40B4-BE49-F238E27FC236}">
                <a16:creationId xmlns:a16="http://schemas.microsoft.com/office/drawing/2014/main" id="{E4BEA703-24BD-49CD-852E-437287067336}"/>
              </a:ext>
            </a:extLst>
          </p:cNvPr>
          <p:cNvPicPr/>
          <p:nvPr/>
        </p:nvPicPr>
        <p:blipFill>
          <a:blip r:embed="rId2">
            <a:extLst>
              <a:ext uri="{28A0092B-C50C-407E-A947-70E740481C1C}">
                <a14:useLocalDpi xmlns:a14="http://schemas.microsoft.com/office/drawing/2010/main" val="0"/>
              </a:ext>
            </a:extLst>
          </a:blip>
          <a:stretch>
            <a:fillRect/>
          </a:stretch>
        </p:blipFill>
        <p:spPr>
          <a:xfrm>
            <a:off x="4626183" y="1439007"/>
            <a:ext cx="7375318" cy="2050000"/>
          </a:xfrm>
          <a:prstGeom prst="rect">
            <a:avLst/>
          </a:prstGeom>
        </p:spPr>
      </p:pic>
      <p:pic>
        <p:nvPicPr>
          <p:cNvPr id="6" name="Picture 5">
            <a:extLst>
              <a:ext uri="{FF2B5EF4-FFF2-40B4-BE49-F238E27FC236}">
                <a16:creationId xmlns:a16="http://schemas.microsoft.com/office/drawing/2014/main" id="{C0EF8302-CD29-4FDC-B3F7-6B07E87EB19B}"/>
              </a:ext>
            </a:extLst>
          </p:cNvPr>
          <p:cNvPicPr/>
          <p:nvPr/>
        </p:nvPicPr>
        <p:blipFill>
          <a:blip r:embed="rId3">
            <a:extLst>
              <a:ext uri="{28A0092B-C50C-407E-A947-70E740481C1C}">
                <a14:useLocalDpi xmlns:a14="http://schemas.microsoft.com/office/drawing/2010/main" val="0"/>
              </a:ext>
            </a:extLst>
          </a:blip>
          <a:stretch>
            <a:fillRect/>
          </a:stretch>
        </p:blipFill>
        <p:spPr>
          <a:xfrm>
            <a:off x="4622800" y="3632614"/>
            <a:ext cx="7375318" cy="2050000"/>
          </a:xfrm>
          <a:prstGeom prst="rect">
            <a:avLst/>
          </a:prstGeom>
        </p:spPr>
      </p:pic>
    </p:spTree>
    <p:extLst>
      <p:ext uri="{BB962C8B-B14F-4D97-AF65-F5344CB8AC3E}">
        <p14:creationId xmlns:p14="http://schemas.microsoft.com/office/powerpoint/2010/main" val="15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Results</a:t>
            </a:r>
          </a:p>
        </p:txBody>
      </p:sp>
    </p:spTree>
    <p:extLst>
      <p:ext uri="{BB962C8B-B14F-4D97-AF65-F5344CB8AC3E}">
        <p14:creationId xmlns:p14="http://schemas.microsoft.com/office/powerpoint/2010/main" val="15952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Introduction</a:t>
            </a:r>
          </a:p>
        </p:txBody>
      </p:sp>
    </p:spTree>
    <p:extLst>
      <p:ext uri="{BB962C8B-B14F-4D97-AF65-F5344CB8AC3E}">
        <p14:creationId xmlns:p14="http://schemas.microsoft.com/office/powerpoint/2010/main" val="410307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5D9EC-4D14-4679-B743-62916533948D}"/>
              </a:ext>
            </a:extLst>
          </p:cNvPr>
          <p:cNvSpPr>
            <a:spLocks noGrp="1"/>
          </p:cNvSpPr>
          <p:nvPr>
            <p:ph sz="quarter" idx="10"/>
          </p:nvPr>
        </p:nvSpPr>
        <p:spPr/>
        <p:txBody>
          <a:bodyPr/>
          <a:lstStyle/>
          <a:p>
            <a:r>
              <a:rPr lang="en-US"/>
              <a:t>AIB Market: Final Dataset</a:t>
            </a:r>
            <a:endParaRPr lang="en-US" dirty="0"/>
          </a:p>
        </p:txBody>
      </p:sp>
      <p:sp>
        <p:nvSpPr>
          <p:cNvPr id="11" name="Rectangle 10">
            <a:extLst>
              <a:ext uri="{FF2B5EF4-FFF2-40B4-BE49-F238E27FC236}">
                <a16:creationId xmlns:a16="http://schemas.microsoft.com/office/drawing/2014/main" id="{12E63A45-249D-466E-B00A-9D62303E24B9}"/>
              </a:ext>
            </a:extLst>
          </p:cNvPr>
          <p:cNvSpPr/>
          <p:nvPr/>
        </p:nvSpPr>
        <p:spPr>
          <a:xfrm>
            <a:off x="0" y="1216151"/>
            <a:ext cx="8156448" cy="1939829"/>
          </a:xfrm>
          <a:prstGeom prst="rect">
            <a:avLst/>
          </a:prstGeom>
          <a:no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
            <a:extLst>
              <a:ext uri="{FF2B5EF4-FFF2-40B4-BE49-F238E27FC236}">
                <a16:creationId xmlns:a16="http://schemas.microsoft.com/office/drawing/2014/main" id="{CE686D09-EF7B-4E2E-A491-63909C070B10}"/>
              </a:ext>
            </a:extLst>
          </p:cNvPr>
          <p:cNvSpPr>
            <a:spLocks noGrp="1"/>
          </p:cNvSpPr>
          <p:nvPr>
            <p:ph idx="1"/>
          </p:nvPr>
        </p:nvSpPr>
        <p:spPr>
          <a:xfrm>
            <a:off x="406400" y="1488974"/>
            <a:ext cx="10972800" cy="3250080"/>
          </a:xfrm>
        </p:spPr>
        <p:txBody>
          <a:bodyPr>
            <a:normAutofit/>
          </a:bodyPr>
          <a:lstStyle/>
          <a:p>
            <a:pPr>
              <a:buFont typeface="Wingdings" panose="05000000000000000000" pitchFamily="2" charset="2"/>
              <a:buChar char="§"/>
            </a:pPr>
            <a:r>
              <a:rPr lang="en-IN" dirty="0"/>
              <a:t>About 6 new columns were added to the base dataset (right) during analysis:</a:t>
            </a:r>
          </a:p>
          <a:p>
            <a:pPr lvl="1">
              <a:buFont typeface="Wingdings" panose="05000000000000000000" pitchFamily="2" charset="2"/>
              <a:buChar char="§"/>
            </a:pPr>
            <a:r>
              <a:rPr lang="en-IN" dirty="0" err="1"/>
              <a:t>DoctorClass</a:t>
            </a:r>
            <a:r>
              <a:rPr lang="en-IN" dirty="0"/>
              <a:t>: the </a:t>
            </a:r>
            <a:r>
              <a:rPr lang="en-IN" dirty="0" err="1"/>
              <a:t>rx</a:t>
            </a:r>
            <a:r>
              <a:rPr lang="en-IN" dirty="0"/>
              <a:t>-level doctor speciality assignment</a:t>
            </a:r>
          </a:p>
          <a:p>
            <a:pPr lvl="1">
              <a:buFont typeface="Wingdings" panose="05000000000000000000" pitchFamily="2" charset="2"/>
              <a:buChar char="§"/>
            </a:pPr>
            <a:r>
              <a:rPr lang="en-IN" dirty="0" err="1"/>
              <a:t>PatientLevelClass</a:t>
            </a:r>
            <a:r>
              <a:rPr lang="en-IN" dirty="0"/>
              <a:t>: the patient-level doctor speciality assignment</a:t>
            </a:r>
          </a:p>
          <a:p>
            <a:pPr lvl="1">
              <a:buFont typeface="Wingdings" panose="05000000000000000000" pitchFamily="2" charset="2"/>
              <a:buChar char="§"/>
            </a:pPr>
            <a:r>
              <a:rPr lang="en-IN" dirty="0" err="1"/>
              <a:t>ProdTransaction</a:t>
            </a:r>
            <a:r>
              <a:rPr lang="en-IN" dirty="0"/>
              <a:t>: the flag describing if </a:t>
            </a:r>
            <a:r>
              <a:rPr lang="en-IN" dirty="0" err="1"/>
              <a:t>rx</a:t>
            </a:r>
            <a:r>
              <a:rPr lang="en-IN" dirty="0"/>
              <a:t> is new, repetition or switched depending on patient’s history</a:t>
            </a:r>
          </a:p>
          <a:p>
            <a:pPr lvl="1">
              <a:buFont typeface="Wingdings" panose="05000000000000000000" pitchFamily="2" charset="2"/>
              <a:buChar char="§"/>
            </a:pPr>
            <a:r>
              <a:rPr lang="en-IN" dirty="0"/>
              <a:t>Indication: The flag assigned in 3rd Phase identifying him/her with the indication</a:t>
            </a:r>
          </a:p>
          <a:p>
            <a:pPr lvl="1">
              <a:buFont typeface="Wingdings" panose="05000000000000000000" pitchFamily="2" charset="2"/>
              <a:buChar char="§"/>
            </a:pPr>
            <a:r>
              <a:rPr lang="en-IN" dirty="0" err="1"/>
              <a:t>PackNumber</a:t>
            </a:r>
            <a:r>
              <a:rPr lang="en-IN" dirty="0"/>
              <a:t>: The count of the unit of product used by the patient across history</a:t>
            </a:r>
          </a:p>
          <a:p>
            <a:pPr lvl="1">
              <a:buFont typeface="Wingdings" panose="05000000000000000000" pitchFamily="2" charset="2"/>
              <a:buChar char="§"/>
            </a:pPr>
            <a:r>
              <a:rPr lang="en-IN" dirty="0" err="1"/>
              <a:t>RXDuration</a:t>
            </a:r>
            <a:r>
              <a:rPr lang="en-IN" dirty="0"/>
              <a:t>: The length of duration of the particular </a:t>
            </a:r>
            <a:r>
              <a:rPr lang="en-IN" dirty="0" err="1"/>
              <a:t>rx</a:t>
            </a:r>
            <a:r>
              <a:rPr lang="en-IN" dirty="0"/>
              <a:t> depending on induction or maintenance phase.</a:t>
            </a:r>
          </a:p>
          <a:p>
            <a:pPr>
              <a:buFont typeface="Wingdings" panose="05000000000000000000" pitchFamily="2" charset="2"/>
              <a:buChar char="§"/>
            </a:pPr>
            <a:r>
              <a:rPr lang="en-IN" dirty="0"/>
              <a:t>The final output file opened in excel is shown as follows:</a:t>
            </a:r>
          </a:p>
        </p:txBody>
      </p:sp>
      <p:pic>
        <p:nvPicPr>
          <p:cNvPr id="16" name="Picture 15">
            <a:extLst>
              <a:ext uri="{FF2B5EF4-FFF2-40B4-BE49-F238E27FC236}">
                <a16:creationId xmlns:a16="http://schemas.microsoft.com/office/drawing/2014/main" id="{8A2F92DA-020C-477A-A8E6-B35D3DD03430}"/>
              </a:ext>
            </a:extLst>
          </p:cNvPr>
          <p:cNvPicPr>
            <a:picLocks noChangeAspect="1"/>
          </p:cNvPicPr>
          <p:nvPr/>
        </p:nvPicPr>
        <p:blipFill>
          <a:blip r:embed="rId2"/>
          <a:stretch>
            <a:fillRect/>
          </a:stretch>
        </p:blipFill>
        <p:spPr>
          <a:xfrm>
            <a:off x="0" y="4603243"/>
            <a:ext cx="12192000" cy="1328254"/>
          </a:xfrm>
          <a:prstGeom prst="rect">
            <a:avLst/>
          </a:prstGeom>
        </p:spPr>
      </p:pic>
    </p:spTree>
    <p:extLst>
      <p:ext uri="{BB962C8B-B14F-4D97-AF65-F5344CB8AC3E}">
        <p14:creationId xmlns:p14="http://schemas.microsoft.com/office/powerpoint/2010/main" val="129394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D446AD-9AC1-45AB-B245-8E5E377647DA}"/>
              </a:ext>
            </a:extLst>
          </p:cNvPr>
          <p:cNvSpPr>
            <a:spLocks noGrp="1"/>
          </p:cNvSpPr>
          <p:nvPr>
            <p:ph idx="1"/>
          </p:nvPr>
        </p:nvSpPr>
        <p:spPr>
          <a:xfrm>
            <a:off x="406400" y="1493838"/>
            <a:ext cx="5537200" cy="4525963"/>
          </a:xfrm>
        </p:spPr>
        <p:txBody>
          <a:bodyPr/>
          <a:lstStyle/>
          <a:p>
            <a:pPr>
              <a:buFont typeface="Arial" panose="020B0604020202020204" pitchFamily="34" charset="0"/>
              <a:buChar char="•"/>
            </a:pPr>
            <a:r>
              <a:rPr lang="en-US"/>
              <a:t>The Results of TBP are the Key Performance Indicator(KPI) and the final prediction dataset retrieved by reverse-encoding the predictions back to classes and exported to an excel file.</a:t>
            </a:r>
          </a:p>
          <a:p>
            <a:pPr>
              <a:buFont typeface="Arial" panose="020B0604020202020204" pitchFamily="34" charset="0"/>
              <a:buChar char="•"/>
            </a:pPr>
            <a:endParaRPr lang="en-US"/>
          </a:p>
          <a:p>
            <a:pPr>
              <a:buFont typeface="Arial" panose="020B0604020202020204" pitchFamily="34" charset="0"/>
              <a:buChar char="•"/>
            </a:pPr>
            <a:r>
              <a:rPr lang="en-US"/>
              <a:t>The Direct Ratio (DR) and Loss Quality (LQ) metrics are calculated along with KPI to gauge the in-class accuracy and quality respectively.</a:t>
            </a:r>
          </a:p>
        </p:txBody>
      </p:sp>
      <p:sp>
        <p:nvSpPr>
          <p:cNvPr id="3" name="Content Placeholder 2">
            <a:extLst>
              <a:ext uri="{FF2B5EF4-FFF2-40B4-BE49-F238E27FC236}">
                <a16:creationId xmlns:a16="http://schemas.microsoft.com/office/drawing/2014/main" id="{B564A299-DB12-4C40-8EDA-BDC7BCA3472D}"/>
              </a:ext>
            </a:extLst>
          </p:cNvPr>
          <p:cNvSpPr>
            <a:spLocks noGrp="1"/>
          </p:cNvSpPr>
          <p:nvPr>
            <p:ph sz="quarter" idx="10"/>
          </p:nvPr>
        </p:nvSpPr>
        <p:spPr/>
        <p:txBody>
          <a:bodyPr/>
          <a:lstStyle/>
          <a:p>
            <a:r>
              <a:rPr lang="en-US"/>
              <a:t>TBP: Key Performance Indicators</a:t>
            </a:r>
          </a:p>
        </p:txBody>
      </p:sp>
      <p:graphicFrame>
        <p:nvGraphicFramePr>
          <p:cNvPr id="5" name="Table 4">
            <a:extLst>
              <a:ext uri="{FF2B5EF4-FFF2-40B4-BE49-F238E27FC236}">
                <a16:creationId xmlns:a16="http://schemas.microsoft.com/office/drawing/2014/main" id="{22769AD8-7F81-4598-93A4-32795D75F6BA}"/>
              </a:ext>
            </a:extLst>
          </p:cNvPr>
          <p:cNvGraphicFramePr>
            <a:graphicFrameLocks noGrp="1"/>
          </p:cNvGraphicFramePr>
          <p:nvPr>
            <p:extLst>
              <p:ext uri="{D42A27DB-BD31-4B8C-83A1-F6EECF244321}">
                <p14:modId xmlns:p14="http://schemas.microsoft.com/office/powerpoint/2010/main" val="248613752"/>
              </p:ext>
            </p:extLst>
          </p:nvPr>
        </p:nvGraphicFramePr>
        <p:xfrm>
          <a:off x="6460390" y="1415562"/>
          <a:ext cx="5325210" cy="2247900"/>
        </p:xfrm>
        <a:graphic>
          <a:graphicData uri="http://schemas.openxmlformats.org/drawingml/2006/table">
            <a:tbl>
              <a:tblPr firstRow="1" firstCol="1" bandRow="1">
                <a:tableStyleId>{5C22544A-7EE6-4342-B048-85BDC9FD1C3A}</a:tableStyleId>
              </a:tblPr>
              <a:tblGrid>
                <a:gridCol w="1115592">
                  <a:extLst>
                    <a:ext uri="{9D8B030D-6E8A-4147-A177-3AD203B41FA5}">
                      <a16:colId xmlns:a16="http://schemas.microsoft.com/office/drawing/2014/main" val="392927603"/>
                    </a:ext>
                  </a:extLst>
                </a:gridCol>
                <a:gridCol w="618013">
                  <a:extLst>
                    <a:ext uri="{9D8B030D-6E8A-4147-A177-3AD203B41FA5}">
                      <a16:colId xmlns:a16="http://schemas.microsoft.com/office/drawing/2014/main" val="3220160652"/>
                    </a:ext>
                  </a:extLst>
                </a:gridCol>
                <a:gridCol w="699622">
                  <a:extLst>
                    <a:ext uri="{9D8B030D-6E8A-4147-A177-3AD203B41FA5}">
                      <a16:colId xmlns:a16="http://schemas.microsoft.com/office/drawing/2014/main" val="898853482"/>
                    </a:ext>
                  </a:extLst>
                </a:gridCol>
                <a:gridCol w="699622">
                  <a:extLst>
                    <a:ext uri="{9D8B030D-6E8A-4147-A177-3AD203B41FA5}">
                      <a16:colId xmlns:a16="http://schemas.microsoft.com/office/drawing/2014/main" val="970646952"/>
                    </a:ext>
                  </a:extLst>
                </a:gridCol>
                <a:gridCol w="699622">
                  <a:extLst>
                    <a:ext uri="{9D8B030D-6E8A-4147-A177-3AD203B41FA5}">
                      <a16:colId xmlns:a16="http://schemas.microsoft.com/office/drawing/2014/main" val="67872126"/>
                    </a:ext>
                  </a:extLst>
                </a:gridCol>
                <a:gridCol w="839864">
                  <a:extLst>
                    <a:ext uri="{9D8B030D-6E8A-4147-A177-3AD203B41FA5}">
                      <a16:colId xmlns:a16="http://schemas.microsoft.com/office/drawing/2014/main" val="622159570"/>
                    </a:ext>
                  </a:extLst>
                </a:gridCol>
                <a:gridCol w="652875">
                  <a:extLst>
                    <a:ext uri="{9D8B030D-6E8A-4147-A177-3AD203B41FA5}">
                      <a16:colId xmlns:a16="http://schemas.microsoft.com/office/drawing/2014/main" val="3774921576"/>
                    </a:ext>
                  </a:extLst>
                </a:gridCol>
              </a:tblGrid>
              <a:tr h="224790">
                <a:tc gridSpan="7">
                  <a:txBody>
                    <a:bodyPr/>
                    <a:lstStyle/>
                    <a:p>
                      <a:pPr algn="ctr">
                        <a:lnSpc>
                          <a:spcPct val="107000"/>
                        </a:lnSpc>
                        <a:spcAft>
                          <a:spcPts val="0"/>
                        </a:spcAft>
                      </a:pPr>
                      <a:r>
                        <a:rPr lang="en-US" sz="1100">
                          <a:effectLst/>
                        </a:rPr>
                        <a:t>KPI of a Random Forest model</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276994"/>
                  </a:ext>
                </a:extLst>
              </a:tr>
              <a:tr h="224790">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`Total</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6423882"/>
                  </a:ext>
                </a:extLst>
              </a:tr>
              <a:tr h="224790">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109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119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53831820"/>
                  </a:ext>
                </a:extLst>
              </a:tr>
              <a:tr h="224790">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18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153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187</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75780070"/>
                  </a:ext>
                </a:extLst>
              </a:tr>
              <a:tr h="224790">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197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215</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64962450"/>
                  </a:ext>
                </a:extLst>
              </a:tr>
              <a:tr h="224790">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35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74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300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54029538"/>
                  </a:ext>
                </a:extLst>
              </a:tr>
              <a:tr h="224790">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54943080"/>
                  </a:ext>
                </a:extLst>
              </a:tr>
              <a:tr h="224790">
                <a:tc>
                  <a:txBody>
                    <a:bodyPr/>
                    <a:lstStyle/>
                    <a:p>
                      <a:pPr algn="ctr">
                        <a:lnSpc>
                          <a:spcPct val="107000"/>
                        </a:lnSpc>
                        <a:spcAft>
                          <a:spcPts val="0"/>
                        </a:spcAft>
                      </a:pPr>
                      <a:r>
                        <a:rPr lang="en-US" sz="1100">
                          <a:effectLst/>
                        </a:rPr>
                        <a:t>Total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127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170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248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203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839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54611816"/>
                  </a:ext>
                </a:extLst>
              </a:tr>
              <a:tr h="224790">
                <a:tc>
                  <a:txBody>
                    <a:bodyPr/>
                    <a:lstStyle/>
                    <a:p>
                      <a:pPr algn="ctr">
                        <a:lnSpc>
                          <a:spcPct val="107000"/>
                        </a:lnSpc>
                        <a:spcAft>
                          <a:spcPts val="0"/>
                        </a:spcAft>
                      </a:pPr>
                      <a:r>
                        <a:rPr lang="en-US" sz="1100">
                          <a:effectLst/>
                        </a:rPr>
                        <a:t>Accuracy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lnSpc>
                          <a:spcPct val="107000"/>
                        </a:lnSpc>
                        <a:spcAft>
                          <a:spcPts val="0"/>
                        </a:spcAft>
                      </a:pPr>
                      <a:r>
                        <a:rPr lang="en-US" sz="1100">
                          <a:effectLst/>
                        </a:rPr>
                        <a:t>91.6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81.82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91.63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63.67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94.44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75030488"/>
                  </a:ext>
                </a:extLst>
              </a:tr>
              <a:tr h="224790">
                <a:tc>
                  <a:txBody>
                    <a:bodyPr/>
                    <a:lstStyle/>
                    <a:p>
                      <a:pPr>
                        <a:lnSpc>
                          <a:spcPct val="107000"/>
                        </a:lnSpc>
                      </a:pPr>
                      <a:endParaRPr lang="en-US" sz="1100">
                        <a:effectLst/>
                        <a:latin typeface="Calibri" panose="020F0502020204030204" pitchFamily="34" charset="0"/>
                      </a:endParaRPr>
                    </a:p>
                  </a:txBody>
                  <a:tcPr marL="68580" marR="68580" marT="0" marB="0"/>
                </a:tc>
                <a:tc gridSpan="3">
                  <a:txBody>
                    <a:bodyPr/>
                    <a:lstStyle/>
                    <a:p>
                      <a:pPr>
                        <a:lnSpc>
                          <a:spcPct val="107000"/>
                        </a:lnSpc>
                        <a:spcAft>
                          <a:spcPts val="0"/>
                        </a:spcAft>
                      </a:pPr>
                      <a:r>
                        <a:rPr lang="en-US" sz="1100">
                          <a:effectLst/>
                        </a:rPr>
                        <a:t>Total Accuracy is 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2607045726"/>
                  </a:ext>
                </a:extLst>
              </a:tr>
            </a:tbl>
          </a:graphicData>
        </a:graphic>
      </p:graphicFrame>
      <p:graphicFrame>
        <p:nvGraphicFramePr>
          <p:cNvPr id="6" name="Table 5">
            <a:extLst>
              <a:ext uri="{FF2B5EF4-FFF2-40B4-BE49-F238E27FC236}">
                <a16:creationId xmlns:a16="http://schemas.microsoft.com/office/drawing/2014/main" id="{57842E58-F712-4908-BA44-454F7270543B}"/>
              </a:ext>
            </a:extLst>
          </p:cNvPr>
          <p:cNvGraphicFramePr>
            <a:graphicFrameLocks noGrp="1"/>
          </p:cNvGraphicFramePr>
          <p:nvPr>
            <p:extLst>
              <p:ext uri="{D42A27DB-BD31-4B8C-83A1-F6EECF244321}">
                <p14:modId xmlns:p14="http://schemas.microsoft.com/office/powerpoint/2010/main" val="570968259"/>
              </p:ext>
            </p:extLst>
          </p:nvPr>
        </p:nvGraphicFramePr>
        <p:xfrm>
          <a:off x="6460390" y="3663462"/>
          <a:ext cx="4679466" cy="2878018"/>
        </p:xfrm>
        <a:graphic>
          <a:graphicData uri="http://schemas.openxmlformats.org/drawingml/2006/table">
            <a:tbl>
              <a:tblPr firstRow="1" firstCol="1" bandRow="1">
                <a:tableStyleId>{5C22544A-7EE6-4342-B048-85BDC9FD1C3A}</a:tableStyleId>
              </a:tblPr>
              <a:tblGrid>
                <a:gridCol w="1109787">
                  <a:extLst>
                    <a:ext uri="{9D8B030D-6E8A-4147-A177-3AD203B41FA5}">
                      <a16:colId xmlns:a16="http://schemas.microsoft.com/office/drawing/2014/main" val="4160549267"/>
                    </a:ext>
                  </a:extLst>
                </a:gridCol>
                <a:gridCol w="641838">
                  <a:extLst>
                    <a:ext uri="{9D8B030D-6E8A-4147-A177-3AD203B41FA5}">
                      <a16:colId xmlns:a16="http://schemas.microsoft.com/office/drawing/2014/main" val="494361080"/>
                    </a:ext>
                  </a:extLst>
                </a:gridCol>
                <a:gridCol w="685800">
                  <a:extLst>
                    <a:ext uri="{9D8B030D-6E8A-4147-A177-3AD203B41FA5}">
                      <a16:colId xmlns:a16="http://schemas.microsoft.com/office/drawing/2014/main" val="3259403490"/>
                    </a:ext>
                  </a:extLst>
                </a:gridCol>
                <a:gridCol w="694593">
                  <a:extLst>
                    <a:ext uri="{9D8B030D-6E8A-4147-A177-3AD203B41FA5}">
                      <a16:colId xmlns:a16="http://schemas.microsoft.com/office/drawing/2014/main" val="1029239254"/>
                    </a:ext>
                  </a:extLst>
                </a:gridCol>
                <a:gridCol w="703384">
                  <a:extLst>
                    <a:ext uri="{9D8B030D-6E8A-4147-A177-3AD203B41FA5}">
                      <a16:colId xmlns:a16="http://schemas.microsoft.com/office/drawing/2014/main" val="2558058925"/>
                    </a:ext>
                  </a:extLst>
                </a:gridCol>
                <a:gridCol w="844064">
                  <a:extLst>
                    <a:ext uri="{9D8B030D-6E8A-4147-A177-3AD203B41FA5}">
                      <a16:colId xmlns:a16="http://schemas.microsoft.com/office/drawing/2014/main" val="2341757591"/>
                    </a:ext>
                  </a:extLst>
                </a:gridCol>
              </a:tblGrid>
              <a:tr h="221386">
                <a:tc>
                  <a:txBody>
                    <a:bodyPr/>
                    <a:lstStyle/>
                    <a:p>
                      <a:pPr algn="ctr">
                        <a:lnSpc>
                          <a:spcPct val="107000"/>
                        </a:lnSpc>
                        <a:spcAft>
                          <a:spcPts val="0"/>
                        </a:spcAft>
                      </a:pPr>
                      <a:r>
                        <a:rPr lang="en-US" sz="1100">
                          <a:effectLst/>
                        </a:rPr>
                        <a:t>DR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593177"/>
                  </a:ext>
                </a:extLst>
              </a:tr>
              <a:tr h="221386">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91.60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605097854"/>
                  </a:ext>
                </a:extLst>
              </a:tr>
              <a:tr h="221386">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81.82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984181500"/>
                  </a:ext>
                </a:extLst>
              </a:tr>
              <a:tr h="221386">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91.63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1369974074"/>
                  </a:ext>
                </a:extLst>
              </a:tr>
              <a:tr h="221386">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63.67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2143611808"/>
                  </a:ext>
                </a:extLst>
              </a:tr>
              <a:tr h="221386">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94.44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23100417"/>
                  </a:ext>
                </a:extLst>
              </a:tr>
              <a:tr h="221386">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228804300"/>
                  </a:ext>
                </a:extLst>
              </a:tr>
              <a:tr h="221386">
                <a:tc>
                  <a:txBody>
                    <a:bodyPr/>
                    <a:lstStyle/>
                    <a:p>
                      <a:pPr algn="ctr">
                        <a:lnSpc>
                          <a:spcPct val="107000"/>
                        </a:lnSpc>
                        <a:spcAft>
                          <a:spcPts val="0"/>
                        </a:spcAft>
                      </a:pPr>
                      <a:r>
                        <a:rPr lang="en-US" sz="1100">
                          <a:effectLst/>
                        </a:rPr>
                        <a:t>LQ</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4941774"/>
                  </a:ext>
                </a:extLst>
              </a:tr>
              <a:tr h="221386">
                <a:tc>
                  <a:txBody>
                    <a:bodyPr/>
                    <a:lstStyle/>
                    <a:p>
                      <a:pPr algn="ctr">
                        <a:lnSpc>
                          <a:spcPct val="107000"/>
                        </a:lnSpc>
                        <a:spcAft>
                          <a:spcPts val="0"/>
                        </a:spcAft>
                      </a:pPr>
                      <a:r>
                        <a:rPr lang="en-US" sz="1100">
                          <a:effectLst/>
                        </a:rPr>
                        <a:t>1.VH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85.83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378805444"/>
                  </a:ext>
                </a:extLst>
              </a:tr>
              <a:tr h="221386">
                <a:tc>
                  <a:txBody>
                    <a:bodyPr/>
                    <a:lstStyle/>
                    <a:p>
                      <a:pPr algn="ctr">
                        <a:lnSpc>
                          <a:spcPct val="107000"/>
                        </a:lnSpc>
                        <a:spcAft>
                          <a:spcPts val="0"/>
                        </a:spcAft>
                      </a:pPr>
                      <a:r>
                        <a:rPr lang="en-US" sz="1100">
                          <a:effectLst/>
                        </a:rPr>
                        <a:t>2.H</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90.00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356665596"/>
                  </a:ext>
                </a:extLst>
              </a:tr>
              <a:tr h="221386">
                <a:tc>
                  <a:txBody>
                    <a:bodyPr/>
                    <a:lstStyle/>
                    <a:p>
                      <a:pPr algn="ctr">
                        <a:lnSpc>
                          <a:spcPct val="107000"/>
                        </a:lnSpc>
                        <a:spcAft>
                          <a:spcPts val="0"/>
                        </a:spcAft>
                      </a:pPr>
                      <a:r>
                        <a:rPr lang="en-US" sz="1100">
                          <a:effectLst/>
                        </a:rPr>
                        <a:t>3.M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79.44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461298704"/>
                  </a:ext>
                </a:extLst>
              </a:tr>
              <a:tr h="221386">
                <a:tc>
                  <a:txBody>
                    <a:bodyPr/>
                    <a:lstStyle/>
                    <a:p>
                      <a:pPr algn="ctr">
                        <a:lnSpc>
                          <a:spcPct val="107000"/>
                        </a:lnSpc>
                        <a:spcAft>
                          <a:spcPts val="0"/>
                        </a:spcAft>
                      </a:pPr>
                      <a:r>
                        <a:rPr lang="en-US" sz="1100">
                          <a:effectLst/>
                        </a:rPr>
                        <a:t>4.L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94.09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1207169053"/>
                  </a:ext>
                </a:extLst>
              </a:tr>
              <a:tr h="221386">
                <a:tc>
                  <a:txBody>
                    <a:bodyPr/>
                    <a:lstStyle/>
                    <a:p>
                      <a:pPr algn="ctr">
                        <a:lnSpc>
                          <a:spcPct val="107000"/>
                        </a:lnSpc>
                        <a:spcAft>
                          <a:spcPts val="0"/>
                        </a:spcAft>
                      </a:pPr>
                      <a:r>
                        <a:rPr lang="en-US" sz="1100">
                          <a:effectLst/>
                        </a:rPr>
                        <a:t>5.NON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gn="ctr">
                        <a:lnSpc>
                          <a:spcPct val="107000"/>
                        </a:lnSpc>
                        <a:spcAft>
                          <a:spcPts val="0"/>
                        </a:spcAft>
                      </a:pPr>
                      <a:r>
                        <a:rPr lang="en-US" sz="1100">
                          <a:effectLst/>
                        </a:rPr>
                        <a:t>18.68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9873070"/>
                  </a:ext>
                </a:extLst>
              </a:tr>
            </a:tbl>
          </a:graphicData>
        </a:graphic>
      </p:graphicFrame>
    </p:spTree>
    <p:extLst>
      <p:ext uri="{BB962C8B-B14F-4D97-AF65-F5344CB8AC3E}">
        <p14:creationId xmlns:p14="http://schemas.microsoft.com/office/powerpoint/2010/main" val="356035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Conclusion</a:t>
            </a:r>
          </a:p>
        </p:txBody>
      </p:sp>
    </p:spTree>
    <p:extLst>
      <p:ext uri="{BB962C8B-B14F-4D97-AF65-F5344CB8AC3E}">
        <p14:creationId xmlns:p14="http://schemas.microsoft.com/office/powerpoint/2010/main" val="223411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0972800" cy="4977300"/>
          </a:xfrm>
        </p:spPr>
        <p:txBody>
          <a:bodyPr>
            <a:normAutofit lnSpcReduction="10000"/>
          </a:bodyPr>
          <a:lstStyle/>
          <a:p>
            <a:pPr>
              <a:buFont typeface="Wingdings" panose="05000000000000000000" pitchFamily="2" charset="2"/>
              <a:buChar char="§"/>
            </a:pPr>
            <a:r>
              <a:rPr lang="en-US"/>
              <a:t>At the time of writing this report, the </a:t>
            </a:r>
            <a:r>
              <a:rPr lang="en-US" u="sng"/>
              <a:t>Final flag assessment algorithm is yet to be finalized</a:t>
            </a:r>
            <a:r>
              <a:rPr lang="en-US"/>
              <a:t> but the developed program is fully functional on the working algorithm. </a:t>
            </a:r>
          </a:p>
          <a:p>
            <a:pPr>
              <a:buFont typeface="Wingdings" panose="05000000000000000000" pitchFamily="2" charset="2"/>
              <a:buChar char="§"/>
            </a:pPr>
            <a:endParaRPr lang="en-US"/>
          </a:p>
          <a:p>
            <a:pPr>
              <a:buFont typeface="Wingdings" panose="05000000000000000000" pitchFamily="2" charset="2"/>
              <a:buChar char="§"/>
            </a:pPr>
            <a:r>
              <a:rPr lang="en-US" u="sng"/>
              <a:t>Functionality for updating was implemented </a:t>
            </a:r>
            <a:r>
              <a:rPr lang="en-US"/>
              <a:t>which allows user to set criterion for analysis by retrieving data from Excel in 2nd and 4th phases(AIB Market).</a:t>
            </a:r>
          </a:p>
          <a:p>
            <a:pPr>
              <a:buFont typeface="Wingdings" panose="05000000000000000000" pitchFamily="2" charset="2"/>
              <a:buChar char="§"/>
            </a:pPr>
            <a:endParaRPr lang="en-US"/>
          </a:p>
          <a:p>
            <a:pPr>
              <a:buFont typeface="Wingdings" panose="05000000000000000000" pitchFamily="2" charset="2"/>
              <a:buChar char="§"/>
            </a:pPr>
            <a:r>
              <a:rPr lang="en-US"/>
              <a:t>The verification was done up to Phase III code and the QC for the Summary file is done with the data from the latest quarter March 2019 (AIB Market).</a:t>
            </a:r>
          </a:p>
          <a:p>
            <a:pPr>
              <a:buFont typeface="Wingdings" panose="05000000000000000000" pitchFamily="2" charset="2"/>
              <a:buChar char="§"/>
            </a:pPr>
            <a:endParaRPr lang="en-US"/>
          </a:p>
          <a:p>
            <a:pPr>
              <a:buFont typeface="Wingdings" panose="05000000000000000000" pitchFamily="2" charset="2"/>
              <a:buChar char="§"/>
            </a:pPr>
            <a:r>
              <a:rPr lang="en-US"/>
              <a:t>The project objectives for </a:t>
            </a:r>
            <a:r>
              <a:rPr lang="en-US" u="sng"/>
              <a:t>AIB Market and TBP are effectively complete </a:t>
            </a:r>
            <a:r>
              <a:rPr lang="en-US"/>
              <a:t>save for implementation of SQL access, GUI and finalised Final flag Assessment Algorithm.</a:t>
            </a:r>
          </a:p>
          <a:p>
            <a:pPr>
              <a:buFont typeface="Wingdings" panose="05000000000000000000" pitchFamily="2" charset="2"/>
              <a:buChar char="§"/>
            </a:pPr>
            <a:endParaRPr lang="en-IN" dirty="0"/>
          </a:p>
        </p:txBody>
      </p:sp>
      <p:sp>
        <p:nvSpPr>
          <p:cNvPr id="3" name="Content Placeholder 2"/>
          <p:cNvSpPr>
            <a:spLocks noGrp="1"/>
          </p:cNvSpPr>
          <p:nvPr>
            <p:ph sz="quarter" idx="10"/>
          </p:nvPr>
        </p:nvSpPr>
        <p:spPr/>
        <p:txBody>
          <a:bodyPr/>
          <a:lstStyle/>
          <a:p>
            <a:r>
              <a:rPr lang="en-IN" dirty="0"/>
              <a:t>Inference</a:t>
            </a:r>
          </a:p>
        </p:txBody>
      </p:sp>
    </p:spTree>
    <p:extLst>
      <p:ext uri="{BB962C8B-B14F-4D97-AF65-F5344CB8AC3E}">
        <p14:creationId xmlns:p14="http://schemas.microsoft.com/office/powerpoint/2010/main" val="1066008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06400" y="1295400"/>
            <a:ext cx="10415954" cy="5210908"/>
          </a:xfrm>
        </p:spPr>
        <p:txBody>
          <a:bodyPr>
            <a:normAutofit fontScale="92500" lnSpcReduction="10000"/>
          </a:bodyPr>
          <a:lstStyle/>
          <a:p>
            <a:pPr marL="514350" indent="-514350">
              <a:buAutoNum type="arabicPeriod"/>
            </a:pPr>
            <a:r>
              <a:rPr lang="en-US" sz="2400" dirty="0"/>
              <a:t>SAS Programming language</a:t>
            </a:r>
          </a:p>
          <a:p>
            <a:pPr marL="914400" lvl="1" indent="-514350">
              <a:buFont typeface="Courier New" panose="02070309020205020404" pitchFamily="49" charset="0"/>
              <a:buChar char="o"/>
            </a:pPr>
            <a:r>
              <a:rPr lang="en-US" dirty="0"/>
              <a:t>To understand the pre-existing model by studying the code for deducing the algorithm.</a:t>
            </a:r>
          </a:p>
          <a:p>
            <a:pPr marL="514350" indent="-514350">
              <a:buAutoNum type="arabicPeriod"/>
            </a:pPr>
            <a:r>
              <a:rPr lang="en-US" sz="2400" dirty="0"/>
              <a:t>Learning the structure of transaction-level data</a:t>
            </a:r>
          </a:p>
          <a:p>
            <a:pPr marL="914400" lvl="1" indent="-514350">
              <a:buFont typeface="Courier New" panose="02070309020205020404" pitchFamily="49" charset="0"/>
              <a:buChar char="o"/>
            </a:pPr>
            <a:r>
              <a:rPr lang="en-US" dirty="0"/>
              <a:t>Selection of python data structure for optimal analysis among csv (comma separated values), lists and </a:t>
            </a:r>
            <a:r>
              <a:rPr lang="en-US" dirty="0" err="1"/>
              <a:t>Dataframes</a:t>
            </a:r>
            <a:r>
              <a:rPr lang="en-US" dirty="0"/>
              <a:t>.</a:t>
            </a:r>
          </a:p>
          <a:p>
            <a:pPr marL="514350" indent="-514350">
              <a:buAutoNum type="arabicPeriod"/>
            </a:pPr>
            <a:r>
              <a:rPr lang="en-US" sz="2400" dirty="0"/>
              <a:t>Conversion of datasets from SAS to Python environment</a:t>
            </a:r>
          </a:p>
          <a:p>
            <a:pPr marL="914400" lvl="1" indent="-514350">
              <a:buFont typeface="Courier New" panose="02070309020205020404" pitchFamily="49" charset="0"/>
              <a:buChar char="o"/>
            </a:pPr>
            <a:r>
              <a:rPr lang="en-IN" dirty="0"/>
              <a:t>With each data structure having its own features and limitations with respect to semantics and warnings.</a:t>
            </a:r>
          </a:p>
          <a:p>
            <a:pPr marL="914400" lvl="1" indent="-514350">
              <a:buFont typeface="Courier New" panose="02070309020205020404" pitchFamily="49" charset="0"/>
              <a:buChar char="o"/>
            </a:pPr>
            <a:r>
              <a:rPr lang="en-IN" dirty="0"/>
              <a:t>‘</a:t>
            </a:r>
            <a:r>
              <a:rPr lang="en-IN" dirty="0" err="1"/>
              <a:t>SettingWithCopyWarning</a:t>
            </a:r>
            <a:r>
              <a:rPr lang="en-IN" dirty="0"/>
              <a:t>’ in Pandas while modifying </a:t>
            </a:r>
            <a:r>
              <a:rPr lang="en-IN" dirty="0" err="1"/>
              <a:t>dataframes</a:t>
            </a:r>
            <a:r>
              <a:rPr lang="en-IN" dirty="0"/>
              <a:t>.</a:t>
            </a:r>
          </a:p>
          <a:p>
            <a:pPr marL="514350" indent="-514350">
              <a:buFont typeface="+mj-lt"/>
              <a:buAutoNum type="arabicPeriod"/>
            </a:pPr>
            <a:r>
              <a:rPr lang="en-IN" sz="2400" dirty="0"/>
              <a:t>Accessing SQL databases</a:t>
            </a:r>
          </a:p>
          <a:p>
            <a:pPr marL="914400" lvl="1" indent="-514350">
              <a:buFont typeface="Courier New" panose="02070309020205020404" pitchFamily="49" charset="0"/>
              <a:buChar char="o"/>
            </a:pPr>
            <a:r>
              <a:rPr lang="en-IN" dirty="0"/>
              <a:t>Learning about different SQL servers like MSSQL, PostgreSQL, MySQL etc</a:t>
            </a:r>
          </a:p>
          <a:p>
            <a:pPr marL="914400" lvl="1" indent="-514350">
              <a:buFont typeface="Courier New" panose="02070309020205020404" pitchFamily="49" charset="0"/>
              <a:buChar char="o"/>
            </a:pPr>
            <a:r>
              <a:rPr lang="en-IN" dirty="0"/>
              <a:t>Accessing the database using python. </a:t>
            </a:r>
          </a:p>
          <a:p>
            <a:pPr marL="514350" indent="-514350">
              <a:buFont typeface="+mj-lt"/>
              <a:buAutoNum type="arabicPeriod"/>
            </a:pPr>
            <a:r>
              <a:rPr lang="en-IN" sz="2400" dirty="0"/>
              <a:t>Update Capability</a:t>
            </a:r>
          </a:p>
          <a:p>
            <a:pPr marL="914400" lvl="1" indent="-514350">
              <a:buFont typeface="Courier New" panose="02070309020205020404" pitchFamily="49" charset="0"/>
              <a:buChar char="o"/>
            </a:pPr>
            <a:r>
              <a:rPr lang="en-IN"/>
              <a:t>To allow input of user defined criteria for analysis by creating a robust program.</a:t>
            </a:r>
          </a:p>
          <a:p>
            <a:pPr marL="514350" indent="-514350">
              <a:buFont typeface="+mj-lt"/>
              <a:buAutoNum type="arabicPeriod"/>
            </a:pPr>
            <a:r>
              <a:rPr lang="en-US" sz="2400"/>
              <a:t>Application of Stack Generalization</a:t>
            </a:r>
          </a:p>
          <a:p>
            <a:pPr marL="914400" lvl="1" indent="-514350">
              <a:buFont typeface="Courier New" panose="02070309020205020404" pitchFamily="49" charset="0"/>
              <a:buChar char="o"/>
            </a:pPr>
            <a:r>
              <a:rPr lang="en-US" sz="1700"/>
              <a:t>At present, there are no modules for stacking and the algorithm needs to be manually coded and data pre-processed properly for stacked models individually.</a:t>
            </a:r>
          </a:p>
          <a:p>
            <a:pPr marL="514350" indent="-514350">
              <a:buFont typeface="+mj-lt"/>
              <a:buAutoNum type="arabicPeriod"/>
            </a:pPr>
            <a:r>
              <a:rPr lang="en-US" sz="2400"/>
              <a:t>Implementing features of Class Imbalance</a:t>
            </a:r>
            <a:endParaRPr lang="en-US" sz="1700"/>
          </a:p>
          <a:p>
            <a:pPr lvl="1">
              <a:buFont typeface="Courier New" panose="02070309020205020404" pitchFamily="49" charset="0"/>
              <a:buChar char="o"/>
            </a:pPr>
            <a:r>
              <a:rPr lang="en-US" sz="1700"/>
              <a:t>    The implementation of Class Imbalance for dynamically managing the quality of the predictors is still underway.</a:t>
            </a:r>
          </a:p>
          <a:p>
            <a:pPr marL="514350" indent="-514350">
              <a:buFont typeface="Courier New" panose="02070309020205020404" pitchFamily="49" charset="0"/>
              <a:buChar char="o"/>
            </a:pPr>
            <a:endParaRPr lang="en-IN" dirty="0"/>
          </a:p>
        </p:txBody>
      </p:sp>
      <p:sp>
        <p:nvSpPr>
          <p:cNvPr id="4" name="Content Placeholder 3"/>
          <p:cNvSpPr>
            <a:spLocks noGrp="1"/>
          </p:cNvSpPr>
          <p:nvPr>
            <p:ph sz="quarter" idx="10"/>
          </p:nvPr>
        </p:nvSpPr>
        <p:spPr/>
        <p:txBody>
          <a:bodyPr/>
          <a:lstStyle/>
          <a:p>
            <a:r>
              <a:rPr lang="en-IN" dirty="0"/>
              <a:t>Challenges Faced</a:t>
            </a:r>
          </a:p>
        </p:txBody>
      </p:sp>
    </p:spTree>
    <p:extLst>
      <p:ext uri="{BB962C8B-B14F-4D97-AF65-F5344CB8AC3E}">
        <p14:creationId xmlns:p14="http://schemas.microsoft.com/office/powerpoint/2010/main" val="7042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1600200"/>
            <a:ext cx="11176000" cy="4914899"/>
          </a:xfrm>
        </p:spPr>
        <p:txBody>
          <a:bodyPr>
            <a:normAutofit fontScale="92500" lnSpcReduction="10000"/>
          </a:bodyPr>
          <a:lstStyle/>
          <a:p>
            <a:r>
              <a:rPr lang="en-IN" sz="2400" dirty="0"/>
              <a:t>The fully automated program with the means of updating to the current market developments with the rise of new biologics and biosimilar means the analyst not requiring to code or have any technical knowledge to run the analysis on a dataset.</a:t>
            </a:r>
          </a:p>
          <a:p>
            <a:endParaRPr lang="en-IN" sz="2400" dirty="0"/>
          </a:p>
          <a:p>
            <a:r>
              <a:rPr lang="en-IN" sz="2400" dirty="0"/>
              <a:t>Being open source, the program reduces the investment on licensed software by the company while suffering no drawbacks in performance. This model can be used for developing programs for </a:t>
            </a:r>
            <a:r>
              <a:rPr lang="en-IN" sz="2400"/>
              <a:t>other markets as well.</a:t>
            </a:r>
            <a:endParaRPr lang="en-IN" sz="2400" dirty="0"/>
          </a:p>
          <a:p>
            <a:endParaRPr lang="en-IN" sz="2400" dirty="0"/>
          </a:p>
          <a:p>
            <a:r>
              <a:rPr lang="en-IN" sz="2400" dirty="0"/>
              <a:t>Biologics being a lucrative market and Autoimmune diseases being lifestyle-affecting to fatal, the prescriptions and injections are taken strictly on time thereby making this market analysis most </a:t>
            </a:r>
            <a:r>
              <a:rPr lang="en-IN" sz="2400"/>
              <a:t>accurate.</a:t>
            </a:r>
          </a:p>
          <a:p>
            <a:endParaRPr lang="en-IN" sz="2400"/>
          </a:p>
          <a:p>
            <a:r>
              <a:rPr lang="en-IN" sz="2400"/>
              <a:t>The TBP project has been automated to work with missing data and encode the attributes depending on their nature. The user intervention is minimalised while allowing access to configuration as much as possible.</a:t>
            </a:r>
            <a:endParaRPr lang="en-IN" sz="2400" dirty="0"/>
          </a:p>
        </p:txBody>
      </p:sp>
      <p:sp>
        <p:nvSpPr>
          <p:cNvPr id="4" name="Content Placeholder 3"/>
          <p:cNvSpPr>
            <a:spLocks noGrp="1"/>
          </p:cNvSpPr>
          <p:nvPr>
            <p:ph sz="quarter" idx="13"/>
          </p:nvPr>
        </p:nvSpPr>
        <p:spPr/>
        <p:txBody>
          <a:bodyPr/>
          <a:lstStyle/>
          <a:p>
            <a:r>
              <a:rPr lang="en-IN" dirty="0"/>
              <a:t>Project Significance</a:t>
            </a:r>
          </a:p>
        </p:txBody>
      </p:sp>
    </p:spTree>
    <p:extLst>
      <p:ext uri="{BB962C8B-B14F-4D97-AF65-F5344CB8AC3E}">
        <p14:creationId xmlns:p14="http://schemas.microsoft.com/office/powerpoint/2010/main" val="236282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E3422-9C1C-42A7-B8F4-EE6853B03C0F}"/>
              </a:ext>
            </a:extLst>
          </p:cNvPr>
          <p:cNvSpPr>
            <a:spLocks noGrp="1"/>
          </p:cNvSpPr>
          <p:nvPr>
            <p:ph idx="1"/>
          </p:nvPr>
        </p:nvSpPr>
        <p:spPr>
          <a:xfrm>
            <a:off x="406401" y="1600201"/>
            <a:ext cx="11176000" cy="4525963"/>
          </a:xfrm>
        </p:spPr>
        <p:txBody>
          <a:bodyPr>
            <a:noAutofit/>
          </a:bodyPr>
          <a:lstStyle/>
          <a:p>
            <a:pPr marL="342900" indent="-342900">
              <a:buFont typeface="+mj-lt"/>
              <a:buAutoNum type="arabicPeriod"/>
            </a:pPr>
            <a:r>
              <a:rPr lang="en-US" sz="1300" dirty="0"/>
              <a:t>Biologics Overview - </a:t>
            </a:r>
            <a:r>
              <a:rPr lang="en-US" sz="1300" dirty="0">
                <a:hlinkClick r:id="rId2"/>
              </a:rPr>
              <a:t>https://www.arthritis.org/living-with-arthritis/treatments/medication/drug-types/biologics/drug-guide-biologics.php</a:t>
            </a:r>
            <a:endParaRPr lang="en-US" sz="1300" dirty="0"/>
          </a:p>
          <a:p>
            <a:pPr marL="342900" indent="-342900">
              <a:buFont typeface="+mj-lt"/>
              <a:buAutoNum type="arabicPeriod"/>
            </a:pPr>
            <a:r>
              <a:rPr lang="en-US" sz="1300" dirty="0"/>
              <a:t>Biologics: the role of delivery systems in improved therapy - </a:t>
            </a:r>
            <a:r>
              <a:rPr lang="en-US" sz="1300" dirty="0">
                <a:hlinkClick r:id="rId3"/>
              </a:rPr>
              <a:t>https://www.ncbi.nlm.nih.gov/pmc/articles/PMC3964020/</a:t>
            </a:r>
            <a:endParaRPr lang="en-US" sz="1300" dirty="0"/>
          </a:p>
          <a:p>
            <a:pPr marL="342900" indent="-342900">
              <a:buFont typeface="+mj-lt"/>
              <a:buAutoNum type="arabicPeriod"/>
            </a:pPr>
            <a:r>
              <a:rPr lang="en-US" sz="1300" dirty="0"/>
              <a:t>Lupus Treatment: Medications and Lifestyle Changes That Can Help - </a:t>
            </a:r>
            <a:r>
              <a:rPr lang="en-US" sz="1300" dirty="0">
                <a:hlinkClick r:id="rId4"/>
              </a:rPr>
              <a:t>https://www.everydayhealth.com/lupus/guide/treatment/</a:t>
            </a:r>
            <a:endParaRPr lang="en-US" sz="1300" dirty="0"/>
          </a:p>
          <a:p>
            <a:pPr marL="342900" indent="-342900">
              <a:buFont typeface="+mj-lt"/>
              <a:buAutoNum type="arabicPeriod"/>
            </a:pPr>
            <a:r>
              <a:rPr lang="en-US" sz="1300" dirty="0"/>
              <a:t>Treatment for Crohn’s Disease and Ulcerative Colitis depends on how severe the symptoms are, and how much of the gut is affected.  - </a:t>
            </a:r>
            <a:r>
              <a:rPr lang="en-US" sz="1300" dirty="0">
                <a:hlinkClick r:id="rId5"/>
              </a:rPr>
              <a:t>https://www.crohnsandcolitis.org.uk/about-inflammatory-bowel-disease/treatments</a:t>
            </a:r>
            <a:endParaRPr lang="en-US" sz="1300" dirty="0"/>
          </a:p>
          <a:p>
            <a:pPr marL="342900" indent="-342900">
              <a:buFont typeface="+mj-lt"/>
              <a:buAutoNum type="arabicPeriod"/>
            </a:pPr>
            <a:r>
              <a:rPr lang="en-US" sz="1300" dirty="0"/>
              <a:t>Rise of the biosimilars - https://pharmafield.co.uk/in_depth/rise-of-biosimilars/</a:t>
            </a:r>
          </a:p>
          <a:p>
            <a:pPr marL="342900" indent="-342900">
              <a:buFont typeface="+mj-lt"/>
              <a:buAutoNum type="arabicPeriod"/>
            </a:pPr>
            <a:r>
              <a:rPr lang="en-US" sz="1300" dirty="0"/>
              <a:t>FDA Approves Biosimilar for Chronic Inflammatory Diseases - </a:t>
            </a:r>
            <a:r>
              <a:rPr lang="en-US" sz="1300" dirty="0">
                <a:hlinkClick r:id="rId6"/>
              </a:rPr>
              <a:t>https://www.raredr.com/news/fda-approves-inflammatory-diseases-biosimilar</a:t>
            </a:r>
            <a:endParaRPr lang="en-US" sz="1300" dirty="0"/>
          </a:p>
          <a:p>
            <a:pPr marL="342900" indent="-342900">
              <a:buFont typeface="+mj-lt"/>
              <a:buAutoNum type="arabicPeriod"/>
            </a:pPr>
            <a:r>
              <a:rPr lang="en-US" sz="1300" dirty="0"/>
              <a:t>FDA Approves Biosimilar for Autoimmune Diseases - </a:t>
            </a:r>
            <a:r>
              <a:rPr lang="en-US" sz="1300" dirty="0">
                <a:hlinkClick r:id="rId7"/>
              </a:rPr>
              <a:t>https://www.the-dermatologist.com/news/fda-approves-biosimilar-autoimmune-diseases</a:t>
            </a:r>
            <a:endParaRPr lang="en-US" sz="1300" dirty="0"/>
          </a:p>
          <a:p>
            <a:pPr marL="342900" indent="-342900">
              <a:buFont typeface="+mj-lt"/>
              <a:buAutoNum type="arabicPeriod"/>
            </a:pPr>
            <a:r>
              <a:rPr lang="en-US" sz="1300" dirty="0"/>
              <a:t>Biosimilar, </a:t>
            </a:r>
            <a:r>
              <a:rPr lang="en-US" sz="1300" dirty="0" err="1"/>
              <a:t>Hyrimoz</a:t>
            </a:r>
            <a:r>
              <a:rPr lang="en-US" sz="1300" dirty="0"/>
              <a:t>, Approved by FDA for Host of Chronic Conditions - </a:t>
            </a:r>
            <a:r>
              <a:rPr lang="en-US" sz="1300" dirty="0">
                <a:hlinkClick r:id="rId8"/>
              </a:rPr>
              <a:t>https://www.mdmag.com/medical-news/biosimilar-hyrimoz-approved-fda-chronic-conditions</a:t>
            </a:r>
            <a:endParaRPr lang="en-US" sz="1300" dirty="0"/>
          </a:p>
          <a:p>
            <a:pPr marL="342900" indent="-342900">
              <a:buFont typeface="+mj-lt"/>
              <a:buAutoNum type="arabicPeriod"/>
            </a:pPr>
            <a:r>
              <a:rPr lang="en-US" sz="1300" dirty="0"/>
              <a:t>PANZYGA  - </a:t>
            </a:r>
            <a:r>
              <a:rPr lang="en-US" sz="1300" dirty="0">
                <a:hlinkClick r:id="rId9"/>
              </a:rPr>
              <a:t>https://www.fda.gov/BiologicsBloodVaccines/BloodBloodProducts/ApprovedProducts/LicensedProductsBLAs/FractionatedPlasmaProducts/ucm615698.htm</a:t>
            </a:r>
            <a:endParaRPr lang="en-US" sz="1300" dirty="0"/>
          </a:p>
          <a:p>
            <a:pPr marL="342900" indent="-342900">
              <a:buFont typeface="+mj-lt"/>
              <a:buAutoNum type="arabicPeriod"/>
            </a:pPr>
            <a:r>
              <a:rPr lang="en-US" sz="1300" dirty="0"/>
              <a:t>CUTAQUIG - </a:t>
            </a:r>
            <a:r>
              <a:rPr lang="en-US" sz="1300" dirty="0">
                <a:hlinkClick r:id="rId10"/>
              </a:rPr>
              <a:t>https://www.fda.gov/BiologicsBloodVaccines/ucm628258.htm</a:t>
            </a:r>
            <a:endParaRPr lang="en-US" sz="1300" dirty="0"/>
          </a:p>
          <a:p>
            <a:pPr marL="342900" indent="-342900">
              <a:buFont typeface="+mj-lt"/>
              <a:buAutoNum type="arabicPeriod"/>
            </a:pPr>
            <a:r>
              <a:rPr lang="en-US" sz="1300" dirty="0"/>
              <a:t>New Drugs for Rheumatoid Arthritis What’s in the Pipeline - </a:t>
            </a:r>
            <a:r>
              <a:rPr lang="en-US" sz="1300" dirty="0">
                <a:hlinkClick r:id="rId11"/>
              </a:rPr>
              <a:t>https://www.webmd.com/rheumatoid-arthritis/features/new-drugs-for-ra#1</a:t>
            </a:r>
            <a:endParaRPr lang="en-US" sz="1300" dirty="0"/>
          </a:p>
          <a:p>
            <a:pPr marL="342900" indent="-342900">
              <a:buFont typeface="+mj-lt"/>
              <a:buAutoNum type="arabicPeriod"/>
            </a:pPr>
            <a:r>
              <a:rPr lang="en-US" sz="1300" dirty="0"/>
              <a:t>FDA OKs a New Biologic for RA - </a:t>
            </a:r>
            <a:r>
              <a:rPr lang="en-US" sz="1300" dirty="0">
                <a:hlinkClick r:id="rId12"/>
              </a:rPr>
              <a:t>http://blog.arthritis.org/news/fda-approves-new-rheumatoid-arthritis-biologic-sarilumab/</a:t>
            </a:r>
            <a:endParaRPr lang="en-US" sz="1300" dirty="0"/>
          </a:p>
          <a:p>
            <a:pPr marL="342900" indent="-342900">
              <a:buFont typeface="+mj-lt"/>
              <a:buAutoNum type="arabicPeriod"/>
            </a:pPr>
            <a:r>
              <a:rPr lang="en-US" sz="1300"/>
              <a:t>IQVIA Anonymized Algorithms and SAS Files</a:t>
            </a:r>
            <a:endParaRPr lang="en-US" sz="1300" dirty="0"/>
          </a:p>
          <a:p>
            <a:pPr marL="0" indent="0">
              <a:buNone/>
            </a:pPr>
            <a:endParaRPr lang="en-US" sz="1300" dirty="0"/>
          </a:p>
        </p:txBody>
      </p:sp>
      <p:sp>
        <p:nvSpPr>
          <p:cNvPr id="4" name="Content Placeholder 3">
            <a:extLst>
              <a:ext uri="{FF2B5EF4-FFF2-40B4-BE49-F238E27FC236}">
                <a16:creationId xmlns:a16="http://schemas.microsoft.com/office/drawing/2014/main" id="{41BB28A5-5BC4-4FE0-98E3-9BDC93447957}"/>
              </a:ext>
            </a:extLst>
          </p:cNvPr>
          <p:cNvSpPr>
            <a:spLocks noGrp="1"/>
          </p:cNvSpPr>
          <p:nvPr>
            <p:ph sz="quarter" idx="13"/>
          </p:nvPr>
        </p:nvSpPr>
        <p:spPr/>
        <p:txBody>
          <a:bodyPr/>
          <a:lstStyle/>
          <a:p>
            <a:r>
              <a:rPr lang="en-US" dirty="0"/>
              <a:t>References</a:t>
            </a:r>
          </a:p>
        </p:txBody>
      </p:sp>
    </p:spTree>
    <p:extLst>
      <p:ext uri="{BB962C8B-B14F-4D97-AF65-F5344CB8AC3E}">
        <p14:creationId xmlns:p14="http://schemas.microsoft.com/office/powerpoint/2010/main" val="11563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61119C-0CED-419C-9123-7D70488F36F4}"/>
              </a:ext>
            </a:extLst>
          </p:cNvPr>
          <p:cNvSpPr>
            <a:spLocks noGrp="1"/>
          </p:cNvSpPr>
          <p:nvPr>
            <p:ph idx="1"/>
          </p:nvPr>
        </p:nvSpPr>
        <p:spPr>
          <a:xfrm>
            <a:off x="406400" y="1493838"/>
            <a:ext cx="10972800" cy="4950924"/>
          </a:xfrm>
        </p:spPr>
        <p:txBody>
          <a:bodyPr>
            <a:normAutofit lnSpcReduction="10000"/>
          </a:bodyPr>
          <a:lstStyle/>
          <a:p>
            <a:pPr>
              <a:buFont typeface="Wingdings" panose="05000000000000000000" pitchFamily="2" charset="2"/>
              <a:buChar char="v"/>
            </a:pPr>
            <a:r>
              <a:rPr lang="en-US" sz="2000" dirty="0"/>
              <a:t>IQVIA is the leading provider in global information and technology services with clients in the Healthcare industry and providing comprehensive solutions to measure and improve their performance.</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457200" lvl="1" indent="0" algn="ctr">
              <a:buNone/>
            </a:pPr>
            <a:r>
              <a:rPr lang="en-US" dirty="0"/>
              <a:t>Observational Health Data Sciences and Informatics</a:t>
            </a:r>
            <a:endParaRPr lang="en-US" sz="2000" dirty="0"/>
          </a:p>
          <a:p>
            <a:pPr>
              <a:buFont typeface="Wingdings" panose="05000000000000000000" pitchFamily="2" charset="2"/>
              <a:buChar char="v"/>
            </a:pPr>
            <a:r>
              <a:rPr lang="en-US" sz="2000" dirty="0"/>
              <a:t>IQVIA standardizes, organizes, structures and integrates this data by applying their sophisticated analytics and leveraging its global technology infrastructure to help their clients run their organizations more efficiently and make better decisions to improve their operational and financial performance. </a:t>
            </a:r>
          </a:p>
        </p:txBody>
      </p:sp>
      <p:sp>
        <p:nvSpPr>
          <p:cNvPr id="3" name="Content Placeholder 2">
            <a:extLst>
              <a:ext uri="{FF2B5EF4-FFF2-40B4-BE49-F238E27FC236}">
                <a16:creationId xmlns:a16="http://schemas.microsoft.com/office/drawing/2014/main" id="{3269A9B5-D017-4FB8-BEB6-81E559EF0B87}"/>
              </a:ext>
            </a:extLst>
          </p:cNvPr>
          <p:cNvSpPr>
            <a:spLocks noGrp="1"/>
          </p:cNvSpPr>
          <p:nvPr>
            <p:ph sz="quarter" idx="10"/>
          </p:nvPr>
        </p:nvSpPr>
        <p:spPr/>
        <p:txBody>
          <a:bodyPr/>
          <a:lstStyle/>
          <a:p>
            <a:r>
              <a:rPr lang="en-US" dirty="0"/>
              <a:t>IQVIA</a:t>
            </a:r>
          </a:p>
        </p:txBody>
      </p:sp>
      <p:pic>
        <p:nvPicPr>
          <p:cNvPr id="5" name="Picture 4">
            <a:extLst>
              <a:ext uri="{FF2B5EF4-FFF2-40B4-BE49-F238E27FC236}">
                <a16:creationId xmlns:a16="http://schemas.microsoft.com/office/drawing/2014/main" id="{C3639FA3-F65C-49C4-88BE-6817E86B32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6823" y="2438947"/>
            <a:ext cx="6363188" cy="1980106"/>
          </a:xfrm>
          <a:prstGeom prst="rect">
            <a:avLst/>
          </a:prstGeom>
        </p:spPr>
      </p:pic>
    </p:spTree>
    <p:extLst>
      <p:ext uri="{BB962C8B-B14F-4D97-AF65-F5344CB8AC3E}">
        <p14:creationId xmlns:p14="http://schemas.microsoft.com/office/powerpoint/2010/main" val="418684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4064C4-BF80-48B4-B9FC-0E07E5194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0685" y="1635334"/>
            <a:ext cx="3207238" cy="1308216"/>
          </a:xfrm>
        </p:spPr>
      </p:pic>
      <p:sp>
        <p:nvSpPr>
          <p:cNvPr id="3" name="Content Placeholder 2">
            <a:extLst>
              <a:ext uri="{FF2B5EF4-FFF2-40B4-BE49-F238E27FC236}">
                <a16:creationId xmlns:a16="http://schemas.microsoft.com/office/drawing/2014/main" id="{09B9B570-79A9-473A-BFCA-4458CCB86CFF}"/>
              </a:ext>
            </a:extLst>
          </p:cNvPr>
          <p:cNvSpPr>
            <a:spLocks noGrp="1"/>
          </p:cNvSpPr>
          <p:nvPr>
            <p:ph sz="quarter" idx="10"/>
          </p:nvPr>
        </p:nvSpPr>
        <p:spPr/>
        <p:txBody>
          <a:bodyPr/>
          <a:lstStyle/>
          <a:p>
            <a:r>
              <a:rPr lang="en-US" dirty="0"/>
              <a:t>From Licensed to Open Source</a:t>
            </a:r>
          </a:p>
        </p:txBody>
      </p:sp>
      <p:pic>
        <p:nvPicPr>
          <p:cNvPr id="7" name="Picture 6">
            <a:extLst>
              <a:ext uri="{FF2B5EF4-FFF2-40B4-BE49-F238E27FC236}">
                <a16:creationId xmlns:a16="http://schemas.microsoft.com/office/drawing/2014/main" id="{189C53FE-45B3-481C-BBA0-404B06AB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104" y="4152900"/>
            <a:ext cx="2438400" cy="2438400"/>
          </a:xfrm>
          <a:prstGeom prst="rect">
            <a:avLst/>
          </a:prstGeom>
        </p:spPr>
      </p:pic>
      <p:sp>
        <p:nvSpPr>
          <p:cNvPr id="8" name="Arrow: Down 7">
            <a:extLst>
              <a:ext uri="{FF2B5EF4-FFF2-40B4-BE49-F238E27FC236}">
                <a16:creationId xmlns:a16="http://schemas.microsoft.com/office/drawing/2014/main" id="{87828314-C270-4BB4-8CE8-A0C0C4F99C8A}"/>
              </a:ext>
            </a:extLst>
          </p:cNvPr>
          <p:cNvSpPr/>
          <p:nvPr/>
        </p:nvSpPr>
        <p:spPr>
          <a:xfrm>
            <a:off x="9461500" y="3148175"/>
            <a:ext cx="905608" cy="800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1BDCE95B-5602-4C63-AD51-1D92604C9D20}"/>
              </a:ext>
            </a:extLst>
          </p:cNvPr>
          <p:cNvSpPr txBox="1">
            <a:spLocks/>
          </p:cNvSpPr>
          <p:nvPr/>
        </p:nvSpPr>
        <p:spPr>
          <a:xfrm>
            <a:off x="406400" y="1652883"/>
            <a:ext cx="7602415" cy="487100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The primary tool used by an analyst in IQVIA is </a:t>
            </a:r>
            <a:r>
              <a:rPr lang="en-IN" sz="2400" u="sng" dirty="0"/>
              <a:t>SAS</a:t>
            </a:r>
            <a:r>
              <a:rPr lang="en-IN" sz="2400" dirty="0"/>
              <a:t>, a licensed software suite with point-and-click graphical interface for non-technical users along with advanced SAS code capabilities.</a:t>
            </a:r>
          </a:p>
          <a:p>
            <a:endParaRPr lang="en-IN" sz="2400" dirty="0"/>
          </a:p>
          <a:p>
            <a:r>
              <a:rPr lang="en-IN" sz="2400" dirty="0"/>
              <a:t>Python is free, open source software which is lightweight and rich in resources in the form of libraries extending its reaches to Analytics making it the </a:t>
            </a:r>
            <a:r>
              <a:rPr lang="en-IN" sz="2400" u="sng" dirty="0"/>
              <a:t>best open source alternative</a:t>
            </a:r>
            <a:r>
              <a:rPr lang="en-IN" sz="2400" dirty="0"/>
              <a:t> to SAS for Data Scientists</a:t>
            </a:r>
          </a:p>
          <a:p>
            <a:endParaRPr lang="en-IN" sz="2400" dirty="0"/>
          </a:p>
          <a:p>
            <a:r>
              <a:rPr lang="en-IN" sz="2400" dirty="0"/>
              <a:t>This project involves developing a Python program as an alternative to an existing SAS model in </a:t>
            </a:r>
            <a:r>
              <a:rPr lang="en-IN" sz="2400" u="sng" dirty="0"/>
              <a:t>Autoimmune Biologics market</a:t>
            </a:r>
            <a:r>
              <a:rPr lang="en-IN" sz="2400" dirty="0"/>
              <a:t>.</a:t>
            </a:r>
          </a:p>
        </p:txBody>
      </p:sp>
    </p:spTree>
    <p:extLst>
      <p:ext uri="{BB962C8B-B14F-4D97-AF65-F5344CB8AC3E}">
        <p14:creationId xmlns:p14="http://schemas.microsoft.com/office/powerpoint/2010/main" val="302257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Biologics</a:t>
            </a:r>
          </a:p>
        </p:txBody>
      </p:sp>
      <p:sp>
        <p:nvSpPr>
          <p:cNvPr id="6" name="Content Placeholder 2">
            <a:extLst>
              <a:ext uri="{FF2B5EF4-FFF2-40B4-BE49-F238E27FC236}">
                <a16:creationId xmlns:a16="http://schemas.microsoft.com/office/drawing/2014/main" id="{DA88D89D-AA1B-4338-9782-51C9DE29081D}"/>
              </a:ext>
            </a:extLst>
          </p:cNvPr>
          <p:cNvSpPr>
            <a:spLocks noGrp="1"/>
          </p:cNvSpPr>
          <p:nvPr>
            <p:ph idx="1"/>
          </p:nvPr>
        </p:nvSpPr>
        <p:spPr>
          <a:xfrm>
            <a:off x="838202" y="1295401"/>
            <a:ext cx="5257800" cy="1688631"/>
          </a:xfrm>
        </p:spPr>
        <p:txBody>
          <a:bodyPr/>
          <a:lstStyle/>
          <a:p>
            <a:pPr marL="0" indent="0">
              <a:buNone/>
            </a:pPr>
            <a:r>
              <a:rPr lang="en-US" dirty="0">
                <a:solidFill>
                  <a:schemeClr val="accent1"/>
                </a:solidFill>
              </a:rPr>
              <a:t>Definition:</a:t>
            </a:r>
            <a:endParaRPr lang="en-US" dirty="0"/>
          </a:p>
          <a:p>
            <a:pPr marL="0" indent="0">
              <a:buNone/>
            </a:pPr>
            <a:r>
              <a:rPr lang="en-US" sz="1800" dirty="0"/>
              <a:t>A Biologic is a product extracted or semi-synthesized from living organism most of them manufactured utilizing Recombinant DNA Technology.</a:t>
            </a:r>
          </a:p>
        </p:txBody>
      </p:sp>
      <p:sp>
        <p:nvSpPr>
          <p:cNvPr id="7" name="Content Placeholder 2">
            <a:extLst>
              <a:ext uri="{FF2B5EF4-FFF2-40B4-BE49-F238E27FC236}">
                <a16:creationId xmlns:a16="http://schemas.microsoft.com/office/drawing/2014/main" id="{C01C3E24-ECA2-4707-8793-60ADE924DCA3}"/>
              </a:ext>
            </a:extLst>
          </p:cNvPr>
          <p:cNvSpPr txBox="1">
            <a:spLocks/>
          </p:cNvSpPr>
          <p:nvPr/>
        </p:nvSpPr>
        <p:spPr>
          <a:xfrm>
            <a:off x="838202" y="2984031"/>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Administration:</a:t>
            </a:r>
          </a:p>
          <a:p>
            <a:pPr marL="0" indent="0">
              <a:buNone/>
            </a:pPr>
            <a:r>
              <a:rPr lang="en-US" sz="1800" dirty="0"/>
              <a:t>Delivery systems are primarily in parenteral route, they are injected or infused directly in the target region or released into the vein.</a:t>
            </a:r>
          </a:p>
          <a:p>
            <a:pPr marL="0" indent="0">
              <a:buFont typeface="Arial" panose="020B0604020202020204" pitchFamily="34" charset="0"/>
              <a:buNone/>
            </a:pPr>
            <a:endParaRPr lang="en-US" dirty="0">
              <a:solidFill>
                <a:schemeClr val="accent1"/>
              </a:solidFill>
            </a:endParaRPr>
          </a:p>
        </p:txBody>
      </p:sp>
      <p:sp>
        <p:nvSpPr>
          <p:cNvPr id="8" name="Content Placeholder 2">
            <a:extLst>
              <a:ext uri="{FF2B5EF4-FFF2-40B4-BE49-F238E27FC236}">
                <a16:creationId xmlns:a16="http://schemas.microsoft.com/office/drawing/2014/main" id="{7DA66699-05BC-4587-9167-AD2FBD232999}"/>
              </a:ext>
            </a:extLst>
          </p:cNvPr>
          <p:cNvSpPr txBox="1">
            <a:spLocks/>
          </p:cNvSpPr>
          <p:nvPr/>
        </p:nvSpPr>
        <p:spPr>
          <a:xfrm>
            <a:off x="6096001" y="1295400"/>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Structure:</a:t>
            </a:r>
          </a:p>
          <a:p>
            <a:pPr marL="0" indent="0">
              <a:buNone/>
            </a:pPr>
            <a:r>
              <a:rPr lang="en-US" sz="1800" dirty="0"/>
              <a:t>Their structure is not characterized and are significantly larger in size and complicated compared to drugs.</a:t>
            </a:r>
          </a:p>
          <a:p>
            <a:pPr marL="0" indent="0">
              <a:buFont typeface="Arial" panose="020B0604020202020204" pitchFamily="34" charset="0"/>
              <a:buNone/>
            </a:pPr>
            <a:endParaRPr lang="en-US" dirty="0">
              <a:solidFill>
                <a:schemeClr val="accent1"/>
              </a:solidFill>
            </a:endParaRPr>
          </a:p>
        </p:txBody>
      </p:sp>
      <p:sp>
        <p:nvSpPr>
          <p:cNvPr id="9" name="Content Placeholder 2">
            <a:extLst>
              <a:ext uri="{FF2B5EF4-FFF2-40B4-BE49-F238E27FC236}">
                <a16:creationId xmlns:a16="http://schemas.microsoft.com/office/drawing/2014/main" id="{ECF90485-E610-4550-98E5-21438F0FF24E}"/>
              </a:ext>
            </a:extLst>
          </p:cNvPr>
          <p:cNvSpPr txBox="1">
            <a:spLocks/>
          </p:cNvSpPr>
          <p:nvPr/>
        </p:nvSpPr>
        <p:spPr>
          <a:xfrm>
            <a:off x="6096000" y="2984031"/>
            <a:ext cx="5257800" cy="1772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Manufacture Process:</a:t>
            </a:r>
          </a:p>
          <a:p>
            <a:pPr marL="0" indent="0">
              <a:buFont typeface="Arial" panose="020B0604020202020204" pitchFamily="34" charset="0"/>
              <a:buNone/>
            </a:pPr>
            <a:r>
              <a:rPr lang="en-US" sz="1800" dirty="0"/>
              <a:t>“The process is the product” aptly emphasizes the quality control restraints and effectiveness of the molecule.</a:t>
            </a:r>
          </a:p>
          <a:p>
            <a:pPr marL="0" indent="0">
              <a:buFont typeface="Arial" panose="020B0604020202020204" pitchFamily="34" charset="0"/>
              <a:buNone/>
            </a:pPr>
            <a:r>
              <a:rPr lang="en-US" sz="1800" dirty="0"/>
              <a:t>Biologics market requires heavy nascent investments.</a:t>
            </a:r>
          </a:p>
        </p:txBody>
      </p:sp>
      <p:sp>
        <p:nvSpPr>
          <p:cNvPr id="10" name="Content Placeholder 2">
            <a:extLst>
              <a:ext uri="{FF2B5EF4-FFF2-40B4-BE49-F238E27FC236}">
                <a16:creationId xmlns:a16="http://schemas.microsoft.com/office/drawing/2014/main" id="{BCF397CA-47ED-4E2F-940D-52E79116A9B0}"/>
              </a:ext>
            </a:extLst>
          </p:cNvPr>
          <p:cNvSpPr txBox="1">
            <a:spLocks/>
          </p:cNvSpPr>
          <p:nvPr/>
        </p:nvSpPr>
        <p:spPr>
          <a:xfrm>
            <a:off x="838200" y="4672661"/>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Economy:</a:t>
            </a:r>
          </a:p>
          <a:p>
            <a:pPr marL="0" indent="0">
              <a:buNone/>
            </a:pPr>
            <a:r>
              <a:rPr lang="en-US" sz="1800" dirty="0"/>
              <a:t>E.g. Rheumatoid Arthritis, Drug therapy like methotrexate of  cost is &lt;$100 and its counterpart biologics certolizumab and abatacept costs $300-6000.</a:t>
            </a:r>
          </a:p>
        </p:txBody>
      </p:sp>
      <p:sp>
        <p:nvSpPr>
          <p:cNvPr id="11" name="Content Placeholder 2">
            <a:extLst>
              <a:ext uri="{FF2B5EF4-FFF2-40B4-BE49-F238E27FC236}">
                <a16:creationId xmlns:a16="http://schemas.microsoft.com/office/drawing/2014/main" id="{E9F6B675-458E-4458-8131-5AD1596FBD87}"/>
              </a:ext>
            </a:extLst>
          </p:cNvPr>
          <p:cNvSpPr txBox="1">
            <a:spLocks/>
          </p:cNvSpPr>
          <p:nvPr/>
        </p:nvSpPr>
        <p:spPr>
          <a:xfrm>
            <a:off x="6096000" y="4672660"/>
            <a:ext cx="5257800" cy="195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Pros and Risks:</a:t>
            </a:r>
          </a:p>
          <a:p>
            <a:pPr marL="0" indent="0">
              <a:buFont typeface="Arial" panose="020B0604020202020204" pitchFamily="34" charset="0"/>
              <a:buNone/>
            </a:pPr>
            <a:r>
              <a:rPr lang="en-US" sz="1800" dirty="0"/>
              <a:t>High selectivity, potent therapeutic efficiency and limited side effects.</a:t>
            </a:r>
          </a:p>
          <a:p>
            <a:pPr marL="0" indent="0">
              <a:buFont typeface="Arial" panose="020B0604020202020204" pitchFamily="34" charset="0"/>
              <a:buNone/>
            </a:pPr>
            <a:r>
              <a:rPr lang="en-US" sz="1800" dirty="0"/>
              <a:t>High cost and long term use increases risk of cancer and less experience in clinical field</a:t>
            </a:r>
          </a:p>
        </p:txBody>
      </p:sp>
    </p:spTree>
    <p:extLst>
      <p:ext uri="{BB962C8B-B14F-4D97-AF65-F5344CB8AC3E}">
        <p14:creationId xmlns:p14="http://schemas.microsoft.com/office/powerpoint/2010/main" val="267350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1EC24-DF9B-4A99-B6D5-592E260D4A3A}"/>
              </a:ext>
            </a:extLst>
          </p:cNvPr>
          <p:cNvSpPr>
            <a:spLocks noGrp="1"/>
          </p:cNvSpPr>
          <p:nvPr>
            <p:ph sz="quarter" idx="10"/>
          </p:nvPr>
        </p:nvSpPr>
        <p:spPr/>
        <p:txBody>
          <a:bodyPr/>
          <a:lstStyle/>
          <a:p>
            <a:r>
              <a:rPr lang="en-US" dirty="0"/>
              <a:t>Biologic Therapy for Autoimmune Diseases</a:t>
            </a:r>
          </a:p>
        </p:txBody>
      </p:sp>
      <p:sp>
        <p:nvSpPr>
          <p:cNvPr id="4" name="Content Placeholder 2">
            <a:extLst>
              <a:ext uri="{FF2B5EF4-FFF2-40B4-BE49-F238E27FC236}">
                <a16:creationId xmlns:a16="http://schemas.microsoft.com/office/drawing/2014/main" id="{4BEF8BA6-DE97-41A4-AC6E-DE1DFB2E7030}"/>
              </a:ext>
            </a:extLst>
          </p:cNvPr>
          <p:cNvSpPr>
            <a:spLocks noGrp="1"/>
          </p:cNvSpPr>
          <p:nvPr>
            <p:ph idx="1"/>
          </p:nvPr>
        </p:nvSpPr>
        <p:spPr>
          <a:xfrm>
            <a:off x="576943" y="1343818"/>
            <a:ext cx="5519057" cy="2519055"/>
          </a:xfrm>
        </p:spPr>
        <p:txBody>
          <a:bodyPr>
            <a:normAutofit fontScale="92500"/>
          </a:bodyPr>
          <a:lstStyle/>
          <a:p>
            <a:pPr marL="0" indent="0">
              <a:buNone/>
            </a:pPr>
            <a:r>
              <a:rPr lang="en-US" dirty="0">
                <a:solidFill>
                  <a:schemeClr val="accent1"/>
                </a:solidFill>
              </a:rPr>
              <a:t>TNF Inhibitors</a:t>
            </a:r>
            <a:r>
              <a:rPr lang="en-US" dirty="0"/>
              <a:t>:</a:t>
            </a:r>
          </a:p>
          <a:p>
            <a:pPr lvl="1"/>
            <a:r>
              <a:rPr lang="en-US" sz="1800" dirty="0"/>
              <a:t>Examples of these drugs </a:t>
            </a:r>
            <a:r>
              <a:rPr lang="en-US" sz="1800" u="sng" dirty="0"/>
              <a:t>certolizumab</a:t>
            </a:r>
            <a:r>
              <a:rPr lang="en-US" sz="1800" dirty="0"/>
              <a:t> (</a:t>
            </a:r>
            <a:r>
              <a:rPr lang="en-US" sz="1800" i="1" dirty="0" err="1"/>
              <a:t>Cimzia</a:t>
            </a:r>
            <a:r>
              <a:rPr lang="en-US" sz="1800" dirty="0"/>
              <a:t>), etanercept, </a:t>
            </a:r>
            <a:r>
              <a:rPr lang="en-US" sz="1800" u="sng" dirty="0"/>
              <a:t>Golimumab</a:t>
            </a:r>
            <a:r>
              <a:rPr lang="en-US" sz="1800" dirty="0"/>
              <a:t> (</a:t>
            </a:r>
            <a:r>
              <a:rPr lang="en-US" sz="1800" i="1" dirty="0"/>
              <a:t>Simponi</a:t>
            </a:r>
            <a:r>
              <a:rPr lang="en-US" sz="1800" dirty="0"/>
              <a:t>), </a:t>
            </a:r>
            <a:r>
              <a:rPr lang="en-US" sz="1800" u="sng" dirty="0"/>
              <a:t>adalimumab</a:t>
            </a:r>
            <a:r>
              <a:rPr lang="en-US" sz="1800" dirty="0"/>
              <a:t> (</a:t>
            </a:r>
            <a:r>
              <a:rPr lang="en-US" sz="1800" i="1" dirty="0"/>
              <a:t>Humira</a:t>
            </a:r>
            <a:r>
              <a:rPr lang="en-US" sz="1800" dirty="0"/>
              <a:t>) and </a:t>
            </a:r>
            <a:r>
              <a:rPr lang="en-US" sz="1800" i="1" dirty="0"/>
              <a:t>infliximab</a:t>
            </a:r>
            <a:r>
              <a:rPr lang="en-US" sz="1800" dirty="0"/>
              <a:t> (</a:t>
            </a:r>
            <a:r>
              <a:rPr lang="en-US" sz="1800" i="1" dirty="0"/>
              <a:t>Remicade</a:t>
            </a:r>
            <a:r>
              <a:rPr lang="en-US" sz="1800" dirty="0"/>
              <a:t>)</a:t>
            </a:r>
          </a:p>
          <a:p>
            <a:pPr lvl="1"/>
            <a:r>
              <a:rPr lang="en-US" sz="1800" dirty="0"/>
              <a:t>Reduce inflammation</a:t>
            </a:r>
          </a:p>
          <a:p>
            <a:pPr lvl="1"/>
            <a:r>
              <a:rPr lang="en-US" sz="1800" dirty="0"/>
              <a:t>Used in combinations, 2-3 doses.</a:t>
            </a:r>
          </a:p>
          <a:p>
            <a:pPr lvl="1"/>
            <a:r>
              <a:rPr lang="en-US" sz="1800" dirty="0"/>
              <a:t>Approved for children and certolizumab for pregnant women.</a:t>
            </a:r>
          </a:p>
        </p:txBody>
      </p:sp>
      <p:sp>
        <p:nvSpPr>
          <p:cNvPr id="5" name="Content Placeholder 2">
            <a:extLst>
              <a:ext uri="{FF2B5EF4-FFF2-40B4-BE49-F238E27FC236}">
                <a16:creationId xmlns:a16="http://schemas.microsoft.com/office/drawing/2014/main" id="{061223BE-C98B-4335-87ED-C2228C8DC020}"/>
              </a:ext>
            </a:extLst>
          </p:cNvPr>
          <p:cNvSpPr txBox="1">
            <a:spLocks/>
          </p:cNvSpPr>
          <p:nvPr/>
        </p:nvSpPr>
        <p:spPr>
          <a:xfrm>
            <a:off x="6095999" y="1337807"/>
            <a:ext cx="5519057" cy="2519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IL Inhibitors</a:t>
            </a:r>
          </a:p>
          <a:p>
            <a:pPr lvl="1"/>
            <a:r>
              <a:rPr lang="en-US" sz="1900" dirty="0"/>
              <a:t>Examples include anakinra (</a:t>
            </a:r>
            <a:r>
              <a:rPr lang="en-US" sz="1900" i="1" dirty="0"/>
              <a:t>Kineret</a:t>
            </a:r>
            <a:r>
              <a:rPr lang="en-US" sz="1900" dirty="0"/>
              <a:t>)[IL-1], tocilizumab (</a:t>
            </a:r>
            <a:r>
              <a:rPr lang="en-US" sz="1900" i="1" dirty="0" err="1"/>
              <a:t>Actemra</a:t>
            </a:r>
            <a:r>
              <a:rPr lang="en-US" sz="1900" dirty="0"/>
              <a:t>)[IL-6], canakinumab (</a:t>
            </a:r>
            <a:r>
              <a:rPr lang="en-US" sz="1900" i="1" dirty="0" err="1"/>
              <a:t>Ilaris</a:t>
            </a:r>
            <a:r>
              <a:rPr lang="en-US" sz="1900" dirty="0"/>
              <a:t>), </a:t>
            </a:r>
            <a:r>
              <a:rPr lang="en-US" sz="1900" dirty="0" err="1"/>
              <a:t>secukinumab</a:t>
            </a:r>
            <a:r>
              <a:rPr lang="en-US" sz="1900" dirty="0"/>
              <a:t> (</a:t>
            </a:r>
            <a:r>
              <a:rPr lang="en-US" sz="1900" i="1" dirty="0" err="1"/>
              <a:t>Cosentyx</a:t>
            </a:r>
            <a:r>
              <a:rPr lang="en-US" sz="1900" dirty="0"/>
              <a:t>) and </a:t>
            </a:r>
            <a:r>
              <a:rPr lang="en-US" sz="1900" dirty="0" err="1"/>
              <a:t>ustekinumab</a:t>
            </a:r>
            <a:r>
              <a:rPr lang="en-US" sz="1900" dirty="0"/>
              <a:t> (</a:t>
            </a:r>
            <a:r>
              <a:rPr lang="en-US" sz="1900" i="1" dirty="0" err="1"/>
              <a:t>Stelara</a:t>
            </a:r>
            <a:r>
              <a:rPr lang="en-US" sz="1900" dirty="0"/>
              <a:t>).</a:t>
            </a:r>
          </a:p>
          <a:p>
            <a:pPr lvl="1"/>
            <a:r>
              <a:rPr lang="en-US" sz="1900" dirty="0"/>
              <a:t>Used after TNF inhibitors, effective and safe.</a:t>
            </a:r>
          </a:p>
          <a:p>
            <a:pPr lvl="1"/>
            <a:r>
              <a:rPr lang="en-US" sz="1900" dirty="0"/>
              <a:t>Rare bowel perforations are seen in cases.</a:t>
            </a:r>
            <a:endParaRPr lang="en-US" sz="1800" dirty="0"/>
          </a:p>
        </p:txBody>
      </p:sp>
      <p:sp>
        <p:nvSpPr>
          <p:cNvPr id="6" name="Content Placeholder 2">
            <a:extLst>
              <a:ext uri="{FF2B5EF4-FFF2-40B4-BE49-F238E27FC236}">
                <a16:creationId xmlns:a16="http://schemas.microsoft.com/office/drawing/2014/main" id="{A44ACB8B-B6D4-4FC6-9CEA-23821622AADD}"/>
              </a:ext>
            </a:extLst>
          </p:cNvPr>
          <p:cNvSpPr txBox="1">
            <a:spLocks/>
          </p:cNvSpPr>
          <p:nvPr/>
        </p:nvSpPr>
        <p:spPr>
          <a:xfrm>
            <a:off x="576941" y="3856862"/>
            <a:ext cx="5519057" cy="2519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B-cell Inhibitors</a:t>
            </a:r>
            <a:endParaRPr lang="en-US" sz="3200" dirty="0">
              <a:solidFill>
                <a:schemeClr val="accent1"/>
              </a:solidFill>
            </a:endParaRPr>
          </a:p>
          <a:p>
            <a:pPr lvl="1"/>
            <a:r>
              <a:rPr lang="en-US" sz="1800" dirty="0"/>
              <a:t>Examples include belimumab (</a:t>
            </a:r>
            <a:r>
              <a:rPr lang="en-US" sz="1800" dirty="0" err="1"/>
              <a:t>Benlysta</a:t>
            </a:r>
            <a:r>
              <a:rPr lang="en-US" sz="1800" dirty="0"/>
              <a:t>) and rituximab (Rituxan).</a:t>
            </a:r>
          </a:p>
          <a:p>
            <a:pPr lvl="1"/>
            <a:r>
              <a:rPr lang="en-US" sz="1800" dirty="0"/>
              <a:t>Interfere with production of abnormal Abs.</a:t>
            </a:r>
          </a:p>
          <a:p>
            <a:pPr lvl="1"/>
            <a:r>
              <a:rPr lang="en-US" sz="1800" dirty="0"/>
              <a:t>2 infusions in a year with relative long term safety</a:t>
            </a:r>
          </a:p>
          <a:p>
            <a:pPr lvl="1"/>
            <a:r>
              <a:rPr lang="en-US" sz="1800" dirty="0"/>
              <a:t>Risks include blood pressure changes, chest pain, difficulty breathing, rash, dizziness and/or flu-like symptoms which need additional control medications.</a:t>
            </a:r>
          </a:p>
          <a:p>
            <a:pPr lvl="1"/>
            <a:endParaRPr lang="en-US" sz="1600" dirty="0"/>
          </a:p>
        </p:txBody>
      </p:sp>
      <p:sp>
        <p:nvSpPr>
          <p:cNvPr id="7" name="Content Placeholder 2">
            <a:extLst>
              <a:ext uri="{FF2B5EF4-FFF2-40B4-BE49-F238E27FC236}">
                <a16:creationId xmlns:a16="http://schemas.microsoft.com/office/drawing/2014/main" id="{9B44C917-7E5B-4B75-8DF2-7D9EDF62A288}"/>
              </a:ext>
            </a:extLst>
          </p:cNvPr>
          <p:cNvSpPr txBox="1">
            <a:spLocks/>
          </p:cNvSpPr>
          <p:nvPr/>
        </p:nvSpPr>
        <p:spPr>
          <a:xfrm>
            <a:off x="6095999" y="3850851"/>
            <a:ext cx="5519057" cy="2519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T-cell Inhibitors</a:t>
            </a:r>
            <a:endParaRPr lang="en-US" sz="2000" dirty="0">
              <a:solidFill>
                <a:schemeClr val="accent1"/>
              </a:solidFill>
            </a:endParaRPr>
          </a:p>
          <a:p>
            <a:pPr lvl="1"/>
            <a:r>
              <a:rPr lang="en-US" sz="1800" dirty="0"/>
              <a:t>Also known as Selective Co-stimulation Modulators with examples like Abatacept (</a:t>
            </a:r>
            <a:r>
              <a:rPr lang="en-US" sz="1800" dirty="0" err="1"/>
              <a:t>Orencia</a:t>
            </a:r>
            <a:r>
              <a:rPr lang="en-US" sz="1800" dirty="0"/>
              <a:t>).</a:t>
            </a:r>
          </a:p>
          <a:p>
            <a:pPr lvl="1"/>
            <a:r>
              <a:rPr lang="en-US" sz="1800" dirty="0"/>
              <a:t>Effects are not seen until 4-6 weeks after treatment and is more effective when combined with common drugs.</a:t>
            </a:r>
          </a:p>
          <a:p>
            <a:pPr lvl="1"/>
            <a:r>
              <a:rPr lang="en-US" sz="1800" dirty="0"/>
              <a:t>Leaves susceptible to infections pneumonia, tuberculosis and influenza.</a:t>
            </a:r>
          </a:p>
        </p:txBody>
      </p:sp>
    </p:spTree>
    <p:extLst>
      <p:ext uri="{BB962C8B-B14F-4D97-AF65-F5344CB8AC3E}">
        <p14:creationId xmlns:p14="http://schemas.microsoft.com/office/powerpoint/2010/main" val="252700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67CBC-C740-48B4-BCBB-95D5322D3684}"/>
              </a:ext>
            </a:extLst>
          </p:cNvPr>
          <p:cNvSpPr>
            <a:spLocks noGrp="1"/>
          </p:cNvSpPr>
          <p:nvPr>
            <p:ph sz="quarter" idx="10"/>
          </p:nvPr>
        </p:nvSpPr>
        <p:spPr/>
        <p:txBody>
          <a:bodyPr/>
          <a:lstStyle/>
          <a:p>
            <a:r>
              <a:rPr lang="en-US" dirty="0"/>
              <a:t>Common Autoimmune Indications</a:t>
            </a:r>
          </a:p>
        </p:txBody>
      </p:sp>
      <p:sp>
        <p:nvSpPr>
          <p:cNvPr id="4" name="Content Placeholder 2">
            <a:extLst>
              <a:ext uri="{FF2B5EF4-FFF2-40B4-BE49-F238E27FC236}">
                <a16:creationId xmlns:a16="http://schemas.microsoft.com/office/drawing/2014/main" id="{51313029-1291-44CC-9151-B1085487FDB8}"/>
              </a:ext>
            </a:extLst>
          </p:cNvPr>
          <p:cNvSpPr>
            <a:spLocks noGrp="1"/>
          </p:cNvSpPr>
          <p:nvPr>
            <p:ph idx="1"/>
          </p:nvPr>
        </p:nvSpPr>
        <p:spPr>
          <a:xfrm>
            <a:off x="838200" y="1343818"/>
            <a:ext cx="5257800" cy="5514182"/>
          </a:xfrm>
        </p:spPr>
        <p:txBody>
          <a:bodyPr>
            <a:normAutofit fontScale="92500"/>
          </a:bodyPr>
          <a:lstStyle/>
          <a:p>
            <a:pPr marL="0" indent="0">
              <a:buNone/>
            </a:pPr>
            <a:r>
              <a:rPr lang="en-US" sz="2500" dirty="0">
                <a:solidFill>
                  <a:schemeClr val="accent1"/>
                </a:solidFill>
              </a:rPr>
              <a:t>Rheumatoid Arthritis:</a:t>
            </a:r>
          </a:p>
          <a:p>
            <a:pPr lvl="1"/>
            <a:r>
              <a:rPr lang="en-US" sz="1800" dirty="0"/>
              <a:t>Inflammation of Joint Linings.</a:t>
            </a:r>
          </a:p>
          <a:p>
            <a:pPr lvl="1"/>
            <a:r>
              <a:rPr lang="en-US" sz="1800" dirty="0"/>
              <a:t>All TNF </a:t>
            </a:r>
            <a:r>
              <a:rPr lang="en-US" sz="1800" dirty="0" err="1"/>
              <a:t>inhibitiors</a:t>
            </a:r>
            <a:r>
              <a:rPr lang="en-US" sz="1800" dirty="0"/>
              <a:t> and Adalimumab-</a:t>
            </a:r>
            <a:r>
              <a:rPr lang="en-US" sz="1800" dirty="0" err="1"/>
              <a:t>atto</a:t>
            </a:r>
            <a:r>
              <a:rPr lang="en-US" sz="1800" dirty="0"/>
              <a:t> (</a:t>
            </a:r>
            <a:r>
              <a:rPr lang="en-US" sz="1800" dirty="0" err="1"/>
              <a:t>Amjevita</a:t>
            </a:r>
            <a:r>
              <a:rPr lang="en-US" sz="1800" dirty="0"/>
              <a:t>) a biosimilar to Humira</a:t>
            </a:r>
          </a:p>
          <a:p>
            <a:pPr marL="0" indent="0">
              <a:buNone/>
            </a:pPr>
            <a:r>
              <a:rPr lang="en-US" sz="2500" dirty="0">
                <a:solidFill>
                  <a:schemeClr val="accent1"/>
                </a:solidFill>
              </a:rPr>
              <a:t>Multiple Sclerosis:</a:t>
            </a:r>
          </a:p>
          <a:p>
            <a:pPr lvl="1"/>
            <a:r>
              <a:rPr lang="en-US" sz="1800" dirty="0"/>
              <a:t>Immune system attacks Myelin sheath and deteriorates nerves with potential permanent damage. Affects limbs and cause unknown.</a:t>
            </a:r>
          </a:p>
          <a:p>
            <a:pPr lvl="1"/>
            <a:r>
              <a:rPr lang="en-US" sz="1800" dirty="0"/>
              <a:t>Tysabri (natalizumab) biologic by Novartis in the market with  </a:t>
            </a:r>
            <a:r>
              <a:rPr lang="en-US" sz="1800" dirty="0" err="1"/>
              <a:t>Avonex</a:t>
            </a:r>
            <a:r>
              <a:rPr lang="en-US" sz="1800" dirty="0"/>
              <a:t>(Interferon B) &amp; </a:t>
            </a:r>
            <a:r>
              <a:rPr lang="en-US" sz="1800" dirty="0" err="1"/>
              <a:t>Capaxone</a:t>
            </a:r>
            <a:r>
              <a:rPr lang="en-US" sz="1800" dirty="0"/>
              <a:t> (glatiramer acetate) drugs.</a:t>
            </a:r>
          </a:p>
          <a:p>
            <a:pPr marL="0" indent="0">
              <a:buNone/>
            </a:pPr>
            <a:r>
              <a:rPr lang="en-US" sz="2500" dirty="0">
                <a:solidFill>
                  <a:schemeClr val="accent1"/>
                </a:solidFill>
              </a:rPr>
              <a:t>Lupus:</a:t>
            </a:r>
          </a:p>
          <a:p>
            <a:pPr lvl="1"/>
            <a:r>
              <a:rPr lang="en-US" sz="1800" dirty="0"/>
              <a:t>Immune system attacks tissues and organs and its severity can cause permanent tissue damage.</a:t>
            </a:r>
          </a:p>
          <a:p>
            <a:pPr lvl="1"/>
            <a:r>
              <a:rPr lang="en-US" sz="1800" dirty="0"/>
              <a:t>belimumab (</a:t>
            </a:r>
            <a:r>
              <a:rPr lang="en-US" sz="1800" dirty="0" err="1"/>
              <a:t>Benlysta</a:t>
            </a:r>
            <a:r>
              <a:rPr lang="en-US" sz="1800" dirty="0"/>
              <a:t>) is the first approved biologic for Lupus treatment. Used alongside other immunosuppressive drugs. </a:t>
            </a:r>
          </a:p>
        </p:txBody>
      </p:sp>
      <p:sp>
        <p:nvSpPr>
          <p:cNvPr id="5" name="Content Placeholder 2">
            <a:extLst>
              <a:ext uri="{FF2B5EF4-FFF2-40B4-BE49-F238E27FC236}">
                <a16:creationId xmlns:a16="http://schemas.microsoft.com/office/drawing/2014/main" id="{365A85EA-AA68-4D22-9EB7-F2B24807EB4A}"/>
              </a:ext>
            </a:extLst>
          </p:cNvPr>
          <p:cNvSpPr txBox="1">
            <a:spLocks/>
          </p:cNvSpPr>
          <p:nvPr/>
        </p:nvSpPr>
        <p:spPr>
          <a:xfrm>
            <a:off x="6096000" y="1343818"/>
            <a:ext cx="5257800" cy="5514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solidFill>
                  <a:schemeClr val="accent1"/>
                </a:solidFill>
              </a:rPr>
              <a:t>Psoriasis:</a:t>
            </a:r>
          </a:p>
          <a:p>
            <a:pPr lvl="1"/>
            <a:r>
              <a:rPr lang="en-US" sz="1800" dirty="0"/>
              <a:t>Immune reaction on skin resulting in scale formation and discoloration.</a:t>
            </a:r>
          </a:p>
          <a:p>
            <a:pPr lvl="1"/>
            <a:r>
              <a:rPr lang="en-US" sz="1800" dirty="0"/>
              <a:t>Most TNF inhibitors, </a:t>
            </a:r>
            <a:r>
              <a:rPr lang="en-US" sz="1800" dirty="0" err="1"/>
              <a:t>ustekinumab</a:t>
            </a:r>
            <a:r>
              <a:rPr lang="en-US" sz="1800" dirty="0"/>
              <a:t> (</a:t>
            </a:r>
            <a:r>
              <a:rPr lang="en-US" sz="1800" dirty="0" err="1"/>
              <a:t>Stelara</a:t>
            </a:r>
            <a:r>
              <a:rPr lang="en-US" sz="1800" dirty="0"/>
              <a:t>) [IL-12/23 inhibitor], </a:t>
            </a:r>
            <a:r>
              <a:rPr lang="en-US" sz="1800" dirty="0" err="1"/>
              <a:t>secukinumab</a:t>
            </a:r>
            <a:r>
              <a:rPr lang="en-US" sz="1800" dirty="0"/>
              <a:t> (</a:t>
            </a:r>
            <a:r>
              <a:rPr lang="en-US" sz="1800" dirty="0" err="1"/>
              <a:t>Cosentyx</a:t>
            </a:r>
            <a:r>
              <a:rPr lang="en-US" sz="1800" dirty="0"/>
              <a:t>) and </a:t>
            </a:r>
            <a:r>
              <a:rPr lang="en-US" sz="1800" dirty="0" err="1"/>
              <a:t>ixekizumab</a:t>
            </a:r>
            <a:r>
              <a:rPr lang="en-US" sz="1800" dirty="0"/>
              <a:t> (</a:t>
            </a:r>
            <a:r>
              <a:rPr lang="en-US" sz="1800" dirty="0" err="1"/>
              <a:t>Taltz</a:t>
            </a:r>
            <a:r>
              <a:rPr lang="en-US" sz="1800" dirty="0"/>
              <a:t>) [IL-17 inhibitors], </a:t>
            </a:r>
            <a:r>
              <a:rPr lang="en-US" sz="1800" dirty="0" err="1"/>
              <a:t>guselkumab</a:t>
            </a:r>
            <a:r>
              <a:rPr lang="en-US" sz="1800" dirty="0"/>
              <a:t> (</a:t>
            </a:r>
            <a:r>
              <a:rPr lang="en-US" sz="1800" dirty="0" err="1"/>
              <a:t>Tremfya</a:t>
            </a:r>
            <a:r>
              <a:rPr lang="en-US" sz="1800" dirty="0"/>
              <a:t>) and </a:t>
            </a:r>
            <a:r>
              <a:rPr lang="en-US" sz="1800" dirty="0" err="1"/>
              <a:t>tildrakizumab-asmn</a:t>
            </a:r>
            <a:r>
              <a:rPr lang="en-US" sz="1800" dirty="0"/>
              <a:t> (</a:t>
            </a:r>
            <a:r>
              <a:rPr lang="en-US" sz="1800" dirty="0" err="1"/>
              <a:t>Ilumya</a:t>
            </a:r>
            <a:r>
              <a:rPr lang="en-US" sz="1800" dirty="0"/>
              <a:t>) [T-cell inhibitor]. </a:t>
            </a:r>
          </a:p>
          <a:p>
            <a:pPr marL="0" indent="0">
              <a:buNone/>
            </a:pPr>
            <a:r>
              <a:rPr lang="en-US" sz="2500" dirty="0">
                <a:solidFill>
                  <a:schemeClr val="accent1"/>
                </a:solidFill>
              </a:rPr>
              <a:t>Type I Diabetes:</a:t>
            </a:r>
          </a:p>
          <a:p>
            <a:pPr lvl="1"/>
            <a:r>
              <a:rPr lang="en-US" sz="1800" dirty="0"/>
              <a:t>Immune system destroys pancreatic beta cells.</a:t>
            </a:r>
          </a:p>
          <a:p>
            <a:pPr lvl="1"/>
            <a:r>
              <a:rPr lang="en-US" sz="1800" dirty="0"/>
              <a:t>Common daily insulin injections for patients.</a:t>
            </a:r>
          </a:p>
          <a:p>
            <a:pPr marL="0" indent="0">
              <a:buNone/>
            </a:pPr>
            <a:r>
              <a:rPr lang="en-US" sz="2500" dirty="0">
                <a:solidFill>
                  <a:schemeClr val="accent1"/>
                </a:solidFill>
              </a:rPr>
              <a:t>Inflammatory Bowel Disease:</a:t>
            </a:r>
          </a:p>
          <a:p>
            <a:pPr lvl="1"/>
            <a:r>
              <a:rPr lang="en-US" sz="2000" dirty="0"/>
              <a:t>Crohn's disease and ulcerative colitis</a:t>
            </a:r>
          </a:p>
          <a:p>
            <a:pPr lvl="1"/>
            <a:r>
              <a:rPr lang="en-US" sz="2000" dirty="0"/>
              <a:t>Most TNF inhibitors can be prescribed.</a:t>
            </a:r>
          </a:p>
          <a:p>
            <a:pPr lvl="1"/>
            <a:r>
              <a:rPr lang="en-US" sz="2100" dirty="0" err="1"/>
              <a:t>ustekinumab</a:t>
            </a:r>
            <a:r>
              <a:rPr lang="en-US" sz="2100" dirty="0"/>
              <a:t>(Crohn’s) and vedolizumab(both) are new biologics.</a:t>
            </a:r>
          </a:p>
          <a:p>
            <a:pPr lvl="1"/>
            <a:endParaRPr lang="en-US" sz="2100" dirty="0"/>
          </a:p>
        </p:txBody>
      </p:sp>
    </p:spTree>
    <p:extLst>
      <p:ext uri="{BB962C8B-B14F-4D97-AF65-F5344CB8AC3E}">
        <p14:creationId xmlns:p14="http://schemas.microsoft.com/office/powerpoint/2010/main" val="223004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11C75-159B-4D8E-834E-CA9459C69421}"/>
              </a:ext>
            </a:extLst>
          </p:cNvPr>
          <p:cNvSpPr>
            <a:spLocks noGrp="1"/>
          </p:cNvSpPr>
          <p:nvPr>
            <p:ph idx="1"/>
          </p:nvPr>
        </p:nvSpPr>
        <p:spPr/>
        <p:txBody>
          <a:bodyPr/>
          <a:lstStyle/>
          <a:p>
            <a:pPr>
              <a:buFont typeface="Arial" panose="020B0604020202020204" pitchFamily="34" charset="0"/>
              <a:buChar char="•"/>
            </a:pPr>
            <a:r>
              <a:rPr lang="en-US"/>
              <a:t>IQVIA, bound by the right to privacy, protects the doctors’ identities by encrypting their IDs and grouping them in batches while deriving the attributes for the Targeting Best Practices model.</a:t>
            </a:r>
          </a:p>
          <a:p>
            <a:pPr>
              <a:buFont typeface="Arial" panose="020B0604020202020204" pitchFamily="34" charset="0"/>
              <a:buChar char="•"/>
            </a:pPr>
            <a:r>
              <a:rPr lang="en-US"/>
              <a:t>The data protection setup utilized in IQVIA prevents the onshore team from accessing the transaction-level data (patient data) while preventing the offshore team from accessing the means of identification of doctors.</a:t>
            </a:r>
          </a:p>
          <a:p>
            <a:pPr>
              <a:buFont typeface="Arial" panose="020B0604020202020204" pitchFamily="34" charset="0"/>
              <a:buChar char="•"/>
            </a:pPr>
            <a:r>
              <a:rPr lang="en-US"/>
              <a:t>Privacy Standards:</a:t>
            </a:r>
          </a:p>
          <a:p>
            <a:pPr lvl="1">
              <a:buFont typeface="Courier New" panose="02070309020205020404" pitchFamily="49" charset="0"/>
              <a:buChar char="o"/>
            </a:pPr>
            <a:r>
              <a:rPr lang="en-US" sz="2000"/>
              <a:t>Direct Ratio: ~80%</a:t>
            </a:r>
          </a:p>
          <a:p>
            <a:pPr lvl="1">
              <a:buFont typeface="Courier New" panose="02070309020205020404" pitchFamily="49" charset="0"/>
              <a:buChar char="o"/>
            </a:pPr>
            <a:r>
              <a:rPr lang="en-US" sz="2000"/>
              <a:t>Loss Quality: ~80%</a:t>
            </a:r>
          </a:p>
          <a:p>
            <a:pPr marL="457200" indent="-457200">
              <a:buFont typeface="Arial" panose="020B0604020202020204" pitchFamily="34" charset="0"/>
              <a:buChar char="•"/>
            </a:pPr>
            <a:r>
              <a:rPr lang="en-US"/>
              <a:t>The 20% imprecision is attributed to the privacy protection due to derived variables.</a:t>
            </a:r>
            <a:endParaRPr lang="en-US" sz="2800"/>
          </a:p>
        </p:txBody>
      </p:sp>
      <p:sp>
        <p:nvSpPr>
          <p:cNvPr id="3" name="Content Placeholder 2">
            <a:extLst>
              <a:ext uri="{FF2B5EF4-FFF2-40B4-BE49-F238E27FC236}">
                <a16:creationId xmlns:a16="http://schemas.microsoft.com/office/drawing/2014/main" id="{B2A9A1D0-BA50-4D1B-A297-A2EFC8C01062}"/>
              </a:ext>
            </a:extLst>
          </p:cNvPr>
          <p:cNvSpPr>
            <a:spLocks noGrp="1"/>
          </p:cNvSpPr>
          <p:nvPr>
            <p:ph sz="quarter" idx="10"/>
          </p:nvPr>
        </p:nvSpPr>
        <p:spPr/>
        <p:txBody>
          <a:bodyPr/>
          <a:lstStyle/>
          <a:p>
            <a:r>
              <a:rPr lang="en-US"/>
              <a:t>Targeting Best Practices</a:t>
            </a:r>
          </a:p>
        </p:txBody>
      </p:sp>
    </p:spTree>
    <p:extLst>
      <p:ext uri="{BB962C8B-B14F-4D97-AF65-F5344CB8AC3E}">
        <p14:creationId xmlns:p14="http://schemas.microsoft.com/office/powerpoint/2010/main" val="185516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Aim &amp; Objectives</a:t>
            </a:r>
          </a:p>
        </p:txBody>
      </p:sp>
    </p:spTree>
    <p:extLst>
      <p:ext uri="{BB962C8B-B14F-4D97-AF65-F5344CB8AC3E}">
        <p14:creationId xmlns:p14="http://schemas.microsoft.com/office/powerpoint/2010/main" val="4023787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PS-II End-sem Presentation - Sandeep V K</Template>
  <TotalTime>832</TotalTime>
  <Words>2458</Words>
  <Application>Microsoft Office PowerPoint</Application>
  <PresentationFormat>Widescreen</PresentationFormat>
  <Paragraphs>335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Development of an Algorithm to Identify Indications based on Transaction-level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Kollipara</dc:creator>
  <cp:lastModifiedBy>Sandeep, Kollipara Venkata EX1</cp:lastModifiedBy>
  <cp:revision>88</cp:revision>
  <dcterms:created xsi:type="dcterms:W3CDTF">2018-12-03T16:28:54Z</dcterms:created>
  <dcterms:modified xsi:type="dcterms:W3CDTF">2019-06-10T11:19:37Z</dcterms:modified>
</cp:coreProperties>
</file>