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6" r:id="rId4"/>
    <p:sldId id="287" r:id="rId5"/>
    <p:sldId id="259" r:id="rId6"/>
    <p:sldId id="282" r:id="rId7"/>
    <p:sldId id="283" r:id="rId8"/>
    <p:sldId id="260" r:id="rId9"/>
    <p:sldId id="267" r:id="rId10"/>
    <p:sldId id="264" r:id="rId11"/>
    <p:sldId id="261" r:id="rId12"/>
    <p:sldId id="265" r:id="rId13"/>
    <p:sldId id="285" r:id="rId14"/>
    <p:sldId id="262" r:id="rId15"/>
    <p:sldId id="288" r:id="rId16"/>
    <p:sldId id="263" r:id="rId17"/>
    <p:sldId id="278" r:id="rId18"/>
    <p:sldId id="279" r:id="rId19"/>
    <p:sldId id="280" r:id="rId20"/>
    <p:sldId id="28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D5B68A-233C-4F32-9DC5-5AA0C699ED4F}">
          <p14:sldIdLst>
            <p14:sldId id="257"/>
            <p14:sldId id="258"/>
            <p14:sldId id="286"/>
            <p14:sldId id="287"/>
            <p14:sldId id="259"/>
            <p14:sldId id="282"/>
            <p14:sldId id="283"/>
            <p14:sldId id="260"/>
            <p14:sldId id="267"/>
            <p14:sldId id="264"/>
            <p14:sldId id="261"/>
            <p14:sldId id="265"/>
            <p14:sldId id="285"/>
            <p14:sldId id="262"/>
            <p14:sldId id="288"/>
            <p14:sldId id="263"/>
            <p14:sldId id="278"/>
            <p14:sldId id="279"/>
            <p14:sldId id="280"/>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sandeep\Documents\Project%20Gantt%20Chart%20-%20Sandeep%20V%20K.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Sheet1!$C$3</c:f>
              <c:strCache>
                <c:ptCount val="1"/>
                <c:pt idx="0">
                  <c:v>Start Date</c:v>
                </c:pt>
              </c:strCache>
            </c:strRef>
          </c:tx>
          <c:spPr>
            <a:noFill/>
            <a:ln>
              <a:noFill/>
            </a:ln>
            <a:effectLst>
              <a:outerShdw blurRad="57150" dist="19050" dir="5400000" algn="ctr" rotWithShape="0">
                <a:srgbClr val="000000">
                  <a:alpha val="63000"/>
                </a:srgbClr>
              </a:outerShdw>
            </a:effectLst>
          </c:spPr>
          <c:invertIfNegative val="0"/>
          <c:cat>
            <c:strRef>
              <c:f>Sheet1!$B$4:$B$7</c:f>
              <c:strCache>
                <c:ptCount val="4"/>
                <c:pt idx="0">
                  <c:v>PHASE I</c:v>
                </c:pt>
                <c:pt idx="1">
                  <c:v>PHASE II</c:v>
                </c:pt>
                <c:pt idx="2">
                  <c:v>PHASE III</c:v>
                </c:pt>
                <c:pt idx="3">
                  <c:v>PHASE IV</c:v>
                </c:pt>
              </c:strCache>
            </c:strRef>
          </c:cat>
          <c:val>
            <c:numRef>
              <c:f>Sheet1!$C$4:$C$7</c:f>
              <c:numCache>
                <c:formatCode>d\-mmm</c:formatCode>
                <c:ptCount val="4"/>
                <c:pt idx="0">
                  <c:v>43509</c:v>
                </c:pt>
                <c:pt idx="1">
                  <c:v>43511</c:v>
                </c:pt>
                <c:pt idx="2">
                  <c:v>43530</c:v>
                </c:pt>
                <c:pt idx="3">
                  <c:v>43523</c:v>
                </c:pt>
              </c:numCache>
            </c:numRef>
          </c:val>
          <c:extLst>
            <c:ext xmlns:c16="http://schemas.microsoft.com/office/drawing/2014/chart" uri="{C3380CC4-5D6E-409C-BE32-E72D297353CC}">
              <c16:uniqueId val="{00000000-3D0A-4D42-811D-E5067EA4B1B2}"/>
            </c:ext>
          </c:extLst>
        </c:ser>
        <c:ser>
          <c:idx val="1"/>
          <c:order val="1"/>
          <c:tx>
            <c:strRef>
              <c:f>Sheet1!$D$3:$D$4</c:f>
              <c:strCache>
                <c:ptCount val="2"/>
                <c:pt idx="0">
                  <c:v>Duration</c:v>
                </c:pt>
                <c:pt idx="1">
                  <c:v>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chemeClr val="accent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3D0A-4D42-811D-E5067EA4B1B2}"/>
              </c:ext>
            </c:extLst>
          </c:dPt>
          <c:dPt>
            <c:idx val="1"/>
            <c:invertIfNegative val="0"/>
            <c:bubble3D val="0"/>
            <c:spPr>
              <a:solidFill>
                <a:schemeClr val="accent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4-3D0A-4D42-811D-E5067EA4B1B2}"/>
              </c:ext>
            </c:extLst>
          </c:dPt>
          <c:dPt>
            <c:idx val="2"/>
            <c:invertIfNegative val="0"/>
            <c:bubble3D val="0"/>
            <c:spPr>
              <a:solidFill>
                <a:schemeClr val="accent4"/>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6-3D0A-4D42-811D-E5067EA4B1B2}"/>
              </c:ext>
            </c:extLst>
          </c:dPt>
          <c:dPt>
            <c:idx val="3"/>
            <c:invertIfNegative val="0"/>
            <c:bubble3D val="0"/>
            <c:spPr>
              <a:solidFill>
                <a:schemeClr val="accent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8-3D0A-4D42-811D-E5067EA4B1B2}"/>
              </c:ext>
            </c:extLst>
          </c:dPt>
          <c:cat>
            <c:strRef>
              <c:f>Sheet1!$B$4:$B$7</c:f>
              <c:strCache>
                <c:ptCount val="4"/>
                <c:pt idx="0">
                  <c:v>PHASE I</c:v>
                </c:pt>
                <c:pt idx="1">
                  <c:v>PHASE II</c:v>
                </c:pt>
                <c:pt idx="2">
                  <c:v>PHASE III</c:v>
                </c:pt>
                <c:pt idx="3">
                  <c:v>PHASE IV</c:v>
                </c:pt>
              </c:strCache>
            </c:strRef>
          </c:cat>
          <c:val>
            <c:numRef>
              <c:f>Sheet1!$D$4:$D$7</c:f>
              <c:numCache>
                <c:formatCode>General</c:formatCode>
                <c:ptCount val="4"/>
                <c:pt idx="0">
                  <c:v>2</c:v>
                </c:pt>
                <c:pt idx="1">
                  <c:v>12</c:v>
                </c:pt>
                <c:pt idx="2">
                  <c:v>15</c:v>
                </c:pt>
                <c:pt idx="3">
                  <c:v>7</c:v>
                </c:pt>
              </c:numCache>
            </c:numRef>
          </c:val>
          <c:extLst>
            <c:ext xmlns:c16="http://schemas.microsoft.com/office/drawing/2014/chart" uri="{C3380CC4-5D6E-409C-BE32-E72D297353CC}">
              <c16:uniqueId val="{00000009-3D0A-4D42-811D-E5067EA4B1B2}"/>
            </c:ext>
          </c:extLst>
        </c:ser>
        <c:dLbls>
          <c:showLegendKey val="0"/>
          <c:showVal val="0"/>
          <c:showCatName val="0"/>
          <c:showSerName val="0"/>
          <c:showPercent val="0"/>
          <c:showBubbleSize val="0"/>
        </c:dLbls>
        <c:gapWidth val="10"/>
        <c:overlap val="100"/>
        <c:axId val="406545768"/>
        <c:axId val="406544784"/>
      </c:barChart>
      <c:catAx>
        <c:axId val="406545768"/>
        <c:scaling>
          <c:orientation val="maxMin"/>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06544784"/>
        <c:crosses val="autoZero"/>
        <c:auto val="1"/>
        <c:lblAlgn val="ctr"/>
        <c:lblOffset val="100"/>
        <c:noMultiLvlLbl val="0"/>
      </c:catAx>
      <c:valAx>
        <c:axId val="406544784"/>
        <c:scaling>
          <c:orientation val="minMax"/>
          <c:max val="43544"/>
          <c:min val="43509"/>
        </c:scaling>
        <c:delete val="0"/>
        <c:axPos val="t"/>
        <c:majorGridlines>
          <c:spPr>
            <a:ln w="9525" cap="flat" cmpd="sng" algn="ctr">
              <a:solidFill>
                <a:schemeClr val="lt1">
                  <a:lumMod val="95000"/>
                  <a:alpha val="10000"/>
                </a:schemeClr>
              </a:solidFill>
              <a:round/>
            </a:ln>
            <a:effectLst/>
          </c:spPr>
        </c:majorGridlines>
        <c:numFmt formatCode="d\-mmm"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06545768"/>
        <c:crosses val="autoZero"/>
        <c:crossBetween val="between"/>
        <c:majorUnit val="2"/>
        <c:minorUnit val="0.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7EB123F-5748-42CC-B5D0-1A43A9C7937C}" type="datetimeFigureOut">
              <a:rPr lang="en-IN" smtClean="0"/>
              <a:t>14-03-2019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EC2DA-8A2C-4D28-8E91-1E42AF3A4A71}" type="slidenum">
              <a:rPr lang="en-IN" smtClean="0"/>
              <a:t>‹#›</a:t>
            </a:fld>
            <a:endParaRPr lang="en-IN"/>
          </a:p>
        </p:txBody>
      </p:sp>
    </p:spTree>
    <p:extLst>
      <p:ext uri="{BB962C8B-B14F-4D97-AF65-F5344CB8AC3E}">
        <p14:creationId xmlns:p14="http://schemas.microsoft.com/office/powerpoint/2010/main" val="3477042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and Vertical Tex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4A0ADB5A-1FEA-4493-8551-8DE22705AABE}"/>
              </a:ext>
            </a:extLst>
          </p:cNvPr>
          <p:cNvGrpSpPr>
            <a:grpSpLocks/>
          </p:cNvGrpSpPr>
          <p:nvPr/>
        </p:nvGrpSpPr>
        <p:grpSpPr bwMode="auto">
          <a:xfrm>
            <a:off x="0" y="1295400"/>
            <a:ext cx="9347200" cy="46038"/>
            <a:chOff x="1905000" y="6553200"/>
            <a:chExt cx="7010400" cy="45719"/>
          </a:xfrm>
        </p:grpSpPr>
        <p:sp>
          <p:nvSpPr>
            <p:cNvPr id="5" name="Rectangle 4">
              <a:extLst>
                <a:ext uri="{FF2B5EF4-FFF2-40B4-BE49-F238E27FC236}">
                  <a16:creationId xmlns:a16="http://schemas.microsoft.com/office/drawing/2014/main" id="{12FB78A1-9804-4218-B491-B6890109DDB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88671517-4564-40AC-8BC4-0A0840721DBB}"/>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3064A02B-8A12-4E26-B86C-CAA0CDA17992}"/>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8" name="Group 24">
            <a:extLst>
              <a:ext uri="{FF2B5EF4-FFF2-40B4-BE49-F238E27FC236}">
                <a16:creationId xmlns:a16="http://schemas.microsoft.com/office/drawing/2014/main" id="{1F779A9F-C12C-4501-8BBD-B55C6B98C189}"/>
              </a:ext>
            </a:extLst>
          </p:cNvPr>
          <p:cNvGrpSpPr>
            <a:grpSpLocks/>
          </p:cNvGrpSpPr>
          <p:nvPr/>
        </p:nvGrpSpPr>
        <p:grpSpPr bwMode="auto">
          <a:xfrm>
            <a:off x="2844800" y="6553200"/>
            <a:ext cx="9347200" cy="46038"/>
            <a:chOff x="1905000" y="6553200"/>
            <a:chExt cx="7010400" cy="45719"/>
          </a:xfrm>
        </p:grpSpPr>
        <p:sp>
          <p:nvSpPr>
            <p:cNvPr id="9" name="Rectangle 8">
              <a:extLst>
                <a:ext uri="{FF2B5EF4-FFF2-40B4-BE49-F238E27FC236}">
                  <a16:creationId xmlns:a16="http://schemas.microsoft.com/office/drawing/2014/main" id="{9ABC821E-B56D-488D-A30B-184742401C7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Rectangle 9">
              <a:extLst>
                <a:ext uri="{FF2B5EF4-FFF2-40B4-BE49-F238E27FC236}">
                  <a16:creationId xmlns:a16="http://schemas.microsoft.com/office/drawing/2014/main" id="{72BC4B6D-32C4-4CDE-897D-FF176942956B}"/>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a:extLst>
                <a:ext uri="{FF2B5EF4-FFF2-40B4-BE49-F238E27FC236}">
                  <a16:creationId xmlns:a16="http://schemas.microsoft.com/office/drawing/2014/main" id="{ACE4A058-D5F1-448B-8C53-AAE97A00B401}"/>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2" name="Picture 14" descr="Picture 7.png">
            <a:extLst>
              <a:ext uri="{FF2B5EF4-FFF2-40B4-BE49-F238E27FC236}">
                <a16:creationId xmlns:a16="http://schemas.microsoft.com/office/drawing/2014/main" id="{379E3E98-C862-45F2-825B-CE6204549AE8}"/>
              </a:ext>
            </a:extLst>
          </p:cNvPr>
          <p:cNvPicPr>
            <a:picLocks noChangeAspect="1"/>
          </p:cNvPicPr>
          <p:nvPr/>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D127D099-0BCC-45C3-A534-9EF20B64DA46}"/>
              </a:ext>
            </a:extLst>
          </p:cNvPr>
          <p:cNvSpPr txBox="1">
            <a:spLocks noChangeArrowheads="1"/>
          </p:cNvSpPr>
          <p:nvPr/>
        </p:nvSpPr>
        <p:spPr bwMode="auto">
          <a:xfrm>
            <a:off x="4368800" y="6596064"/>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K K Birla Goa Campus</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Edit Master text styles</a:t>
            </a:r>
          </a:p>
        </p:txBody>
      </p:sp>
    </p:spTree>
    <p:extLst>
      <p:ext uri="{BB962C8B-B14F-4D97-AF65-F5344CB8AC3E}">
        <p14:creationId xmlns:p14="http://schemas.microsoft.com/office/powerpoint/2010/main" val="2017388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Vertical Title and Tex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E846F85F-9C1B-4CDA-BED8-3FFBE15986A2}"/>
              </a:ext>
            </a:extLst>
          </p:cNvPr>
          <p:cNvGrpSpPr>
            <a:grpSpLocks/>
          </p:cNvGrpSpPr>
          <p:nvPr/>
        </p:nvGrpSpPr>
        <p:grpSpPr bwMode="auto">
          <a:xfrm rot="5400000">
            <a:off x="7538509" y="2560109"/>
            <a:ext cx="5181600" cy="61383"/>
            <a:chOff x="1905000" y="6553200"/>
            <a:chExt cx="7010400" cy="45719"/>
          </a:xfrm>
        </p:grpSpPr>
        <p:sp>
          <p:nvSpPr>
            <p:cNvPr id="5" name="Rectangle 4">
              <a:extLst>
                <a:ext uri="{FF2B5EF4-FFF2-40B4-BE49-F238E27FC236}">
                  <a16:creationId xmlns:a16="http://schemas.microsoft.com/office/drawing/2014/main" id="{9BBBF27D-597E-4F15-BF8F-6C60C912B8E7}"/>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18BFEB73-179F-4FFC-88F4-713EE2AE6886}"/>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EA2EA877-E533-431F-BA04-0A27528C37C6}"/>
                </a:ext>
              </a:extLst>
            </p:cNvPr>
            <p:cNvSpPr/>
            <p:nvPr/>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9" name="Picture 10" descr="Picture 7.png">
            <a:extLst>
              <a:ext uri="{FF2B5EF4-FFF2-40B4-BE49-F238E27FC236}">
                <a16:creationId xmlns:a16="http://schemas.microsoft.com/office/drawing/2014/main" id="{B7DE1C96-03CB-46F3-956F-A5D45598A153}"/>
              </a:ext>
            </a:extLst>
          </p:cNvPr>
          <p:cNvPicPr>
            <a:picLocks noChangeAspect="1"/>
          </p:cNvPicPr>
          <p:nvPr/>
        </p:nvPicPr>
        <p:blipFill>
          <a:blip r:embed="rId2">
            <a:extLst>
              <a:ext uri="{28A0092B-C50C-407E-A947-70E740481C1C}">
                <a14:useLocalDpi xmlns:a14="http://schemas.microsoft.com/office/drawing/2010/main" val="0"/>
              </a:ext>
            </a:extLst>
          </a:blip>
          <a:srcRect l="5336" t="1923"/>
          <a:stretch>
            <a:fillRect/>
          </a:stretch>
        </p:blipFill>
        <p:spPr bwMode="auto">
          <a:xfrm>
            <a:off x="-10583" y="381001"/>
            <a:ext cx="922868"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0EBAE0A3-A3E3-4DB0-A765-6ABD5E0DA29A}"/>
              </a:ext>
            </a:extLst>
          </p:cNvPr>
          <p:cNvSpPr txBox="1">
            <a:spLocks noChangeArrowheads="1"/>
          </p:cNvSpPr>
          <p:nvPr/>
        </p:nvSpPr>
        <p:spPr bwMode="auto">
          <a:xfrm rot="5400000">
            <a:off x="-2748491" y="3808884"/>
            <a:ext cx="5867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900" b="1">
                <a:solidFill>
                  <a:srgbClr val="101141"/>
                </a:solidFill>
                <a:cs typeface="Arial" charset="0"/>
              </a:rPr>
              <a:t>BITS </a:t>
            </a:r>
            <a:r>
              <a:rPr lang="en-US" sz="900">
                <a:solidFill>
                  <a:srgbClr val="101141"/>
                </a:solidFill>
                <a:cs typeface="Arial" charset="0"/>
              </a:rPr>
              <a:t>Pilani, K K Birla Goa Campus</a:t>
            </a:r>
          </a:p>
        </p:txBody>
      </p:sp>
      <p:sp>
        <p:nvSpPr>
          <p:cNvPr id="3" name="Vertical Text Placeholder 2"/>
          <p:cNvSpPr>
            <a:spLocks noGrp="1"/>
          </p:cNvSpPr>
          <p:nvPr>
            <p:ph type="body" orient="vert" idx="1"/>
          </p:nvPr>
        </p:nvSpPr>
        <p:spPr>
          <a:xfrm>
            <a:off x="1625600" y="38100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8191500" y="2552700"/>
            <a:ext cx="5867400" cy="1524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Edit Master text styles</a:t>
            </a:r>
          </a:p>
        </p:txBody>
      </p:sp>
    </p:spTree>
    <p:extLst>
      <p:ext uri="{BB962C8B-B14F-4D97-AF65-F5344CB8AC3E}">
        <p14:creationId xmlns:p14="http://schemas.microsoft.com/office/powerpoint/2010/main" val="596567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7EB123F-5748-42CC-B5D0-1A43A9C7937C}" type="datetimeFigureOut">
              <a:rPr lang="en-IN" smtClean="0"/>
              <a:t>14-03-2019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EC2DA-8A2C-4D28-8E91-1E42AF3A4A71}" type="slidenum">
              <a:rPr lang="en-IN" smtClean="0"/>
              <a:t>‹#›</a:t>
            </a:fld>
            <a:endParaRPr lang="en-IN"/>
          </a:p>
        </p:txBody>
      </p:sp>
    </p:spTree>
    <p:extLst>
      <p:ext uri="{BB962C8B-B14F-4D97-AF65-F5344CB8AC3E}">
        <p14:creationId xmlns:p14="http://schemas.microsoft.com/office/powerpoint/2010/main" val="2131289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EB123F-5748-42CC-B5D0-1A43A9C7937C}" type="datetimeFigureOut">
              <a:rPr lang="en-IN" smtClean="0"/>
              <a:t>14-03-2019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EC2DA-8A2C-4D28-8E91-1E42AF3A4A71}" type="slidenum">
              <a:rPr lang="en-IN" smtClean="0"/>
              <a:t>‹#›</a:t>
            </a:fld>
            <a:endParaRPr lang="en-IN"/>
          </a:p>
        </p:txBody>
      </p:sp>
    </p:spTree>
    <p:extLst>
      <p:ext uri="{BB962C8B-B14F-4D97-AF65-F5344CB8AC3E}">
        <p14:creationId xmlns:p14="http://schemas.microsoft.com/office/powerpoint/2010/main" val="9392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7EB123F-5748-42CC-B5D0-1A43A9C7937C}" type="datetimeFigureOut">
              <a:rPr lang="en-IN" smtClean="0"/>
              <a:t>14-03-2019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CEC2DA-8A2C-4D28-8E91-1E42AF3A4A71}" type="slidenum">
              <a:rPr lang="en-IN" smtClean="0"/>
              <a:t>‹#›</a:t>
            </a:fld>
            <a:endParaRPr lang="en-IN"/>
          </a:p>
        </p:txBody>
      </p:sp>
    </p:spTree>
    <p:extLst>
      <p:ext uri="{BB962C8B-B14F-4D97-AF65-F5344CB8AC3E}">
        <p14:creationId xmlns:p14="http://schemas.microsoft.com/office/powerpoint/2010/main" val="2365739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7EB123F-5748-42CC-B5D0-1A43A9C7937C}" type="datetimeFigureOut">
              <a:rPr lang="en-IN" smtClean="0"/>
              <a:t>14-03-2019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CEC2DA-8A2C-4D28-8E91-1E42AF3A4A71}" type="slidenum">
              <a:rPr lang="en-IN" smtClean="0"/>
              <a:t>‹#›</a:t>
            </a:fld>
            <a:endParaRPr lang="en-IN"/>
          </a:p>
        </p:txBody>
      </p:sp>
    </p:spTree>
    <p:extLst>
      <p:ext uri="{BB962C8B-B14F-4D97-AF65-F5344CB8AC3E}">
        <p14:creationId xmlns:p14="http://schemas.microsoft.com/office/powerpoint/2010/main" val="2095784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7EB123F-5748-42CC-B5D0-1A43A9C7937C}" type="datetimeFigureOut">
              <a:rPr lang="en-IN" smtClean="0"/>
              <a:t>14-03-2019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CEC2DA-8A2C-4D28-8E91-1E42AF3A4A71}" type="slidenum">
              <a:rPr lang="en-IN" smtClean="0"/>
              <a:t>‹#›</a:t>
            </a:fld>
            <a:endParaRPr lang="en-IN"/>
          </a:p>
        </p:txBody>
      </p:sp>
    </p:spTree>
    <p:extLst>
      <p:ext uri="{BB962C8B-B14F-4D97-AF65-F5344CB8AC3E}">
        <p14:creationId xmlns:p14="http://schemas.microsoft.com/office/powerpoint/2010/main" val="3673141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EB123F-5748-42CC-B5D0-1A43A9C7937C}" type="datetimeFigureOut">
              <a:rPr lang="en-IN" smtClean="0"/>
              <a:t>14-03-2019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CEC2DA-8A2C-4D28-8E91-1E42AF3A4A71}" type="slidenum">
              <a:rPr lang="en-IN" smtClean="0"/>
              <a:t>‹#›</a:t>
            </a:fld>
            <a:endParaRPr lang="en-IN"/>
          </a:p>
        </p:txBody>
      </p:sp>
    </p:spTree>
    <p:extLst>
      <p:ext uri="{BB962C8B-B14F-4D97-AF65-F5344CB8AC3E}">
        <p14:creationId xmlns:p14="http://schemas.microsoft.com/office/powerpoint/2010/main" val="23377616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EB123F-5748-42CC-B5D0-1A43A9C7937C}" type="datetimeFigureOut">
              <a:rPr lang="en-IN" smtClean="0"/>
              <a:t>14-03-2019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CEC2DA-8A2C-4D28-8E91-1E42AF3A4A71}" type="slidenum">
              <a:rPr lang="en-IN" smtClean="0"/>
              <a:t>‹#›</a:t>
            </a:fld>
            <a:endParaRPr lang="en-IN"/>
          </a:p>
        </p:txBody>
      </p:sp>
    </p:spTree>
    <p:extLst>
      <p:ext uri="{BB962C8B-B14F-4D97-AF65-F5344CB8AC3E}">
        <p14:creationId xmlns:p14="http://schemas.microsoft.com/office/powerpoint/2010/main" val="235329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EB123F-5748-42CC-B5D0-1A43A9C7937C}" type="datetimeFigureOut">
              <a:rPr lang="en-IN" smtClean="0"/>
              <a:t>14-03-2019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CEC2DA-8A2C-4D28-8E91-1E42AF3A4A71}" type="slidenum">
              <a:rPr lang="en-IN" smtClean="0"/>
              <a:t>‹#›</a:t>
            </a:fld>
            <a:endParaRPr lang="en-IN"/>
          </a:p>
        </p:txBody>
      </p:sp>
    </p:spTree>
    <p:extLst>
      <p:ext uri="{BB962C8B-B14F-4D97-AF65-F5344CB8AC3E}">
        <p14:creationId xmlns:p14="http://schemas.microsoft.com/office/powerpoint/2010/main" val="704906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4" name="Picture 6" descr="BITS Pilani Goa.jpg">
            <a:extLst>
              <a:ext uri="{FF2B5EF4-FFF2-40B4-BE49-F238E27FC236}">
                <a16:creationId xmlns:a16="http://schemas.microsoft.com/office/drawing/2014/main" id="{6BDF368E-ACF4-4227-89C1-442DA81187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59199" y="-3352800"/>
            <a:ext cx="19251084" cy="1082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92C3981A-A4FB-4BD7-84E6-FE5F3967B518}"/>
              </a:ext>
            </a:extLst>
          </p:cNvPr>
          <p:cNvSpPr/>
          <p:nvPr/>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pitchFamily="34" charset="0"/>
              <a:cs typeface="Arial" pitchFamily="34" charset="0"/>
            </a:endParaRPr>
          </a:p>
        </p:txBody>
      </p:sp>
      <p:sp>
        <p:nvSpPr>
          <p:cNvPr id="6" name="Rectangle 5">
            <a:extLst>
              <a:ext uri="{FF2B5EF4-FFF2-40B4-BE49-F238E27FC236}">
                <a16:creationId xmlns:a16="http://schemas.microsoft.com/office/drawing/2014/main" id="{C33428CF-7E6C-4594-AB7D-ABFB947F9CD6}"/>
              </a:ext>
            </a:extLst>
          </p:cNvPr>
          <p:cNvSpPr/>
          <p:nvPr/>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F8243E50-70D9-45DD-8766-F564F05DC2E3}"/>
              </a:ext>
            </a:extLst>
          </p:cNvPr>
          <p:cNvSpPr/>
          <p:nvPr/>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EA3BD559-1E48-43E0-8FD7-02B0E20ADE0C}"/>
              </a:ext>
            </a:extLst>
          </p:cNvPr>
          <p:cNvSpPr/>
          <p:nvPr/>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10" name="Picture 11" descr="BITS_university_logo_whitevert.png">
            <a:extLst>
              <a:ext uri="{FF2B5EF4-FFF2-40B4-BE49-F238E27FC236}">
                <a16:creationId xmlns:a16="http://schemas.microsoft.com/office/drawing/2014/main" id="{1E0C628D-B1F3-4C1D-82D3-3FE6D4112537}"/>
              </a:ext>
            </a:extLst>
          </p:cNvPr>
          <p:cNvPicPr>
            <a:picLocks noChangeAspect="1"/>
          </p:cNvPicPr>
          <p:nvPr/>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DE298DB2-2E0A-456D-B7F4-147DF66F5A5B}"/>
              </a:ext>
            </a:extLst>
          </p:cNvPr>
          <p:cNvSpPr txBox="1"/>
          <p:nvPr/>
        </p:nvSpPr>
        <p:spPr>
          <a:xfrm>
            <a:off x="-101600" y="52578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a:extLst>
              <a:ext uri="{FF2B5EF4-FFF2-40B4-BE49-F238E27FC236}">
                <a16:creationId xmlns:a16="http://schemas.microsoft.com/office/drawing/2014/main" id="{1C2A0646-BDFD-41A6-AE8C-55342DF6A162}"/>
              </a:ext>
            </a:extLst>
          </p:cNvPr>
          <p:cNvSpPr txBox="1">
            <a:spLocks noChangeArrowheads="1"/>
          </p:cNvSpPr>
          <p:nvPr/>
        </p:nvSpPr>
        <p:spPr bwMode="auto">
          <a:xfrm>
            <a:off x="203200" y="5667376"/>
            <a:ext cx="2540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200">
                <a:solidFill>
                  <a:srgbClr val="FFFFFF"/>
                </a:solidFill>
                <a:cs typeface="Arial" charset="0"/>
              </a:rPr>
              <a:t>K K Birla Goa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6152700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7EB123F-5748-42CC-B5D0-1A43A9C7937C}" type="datetimeFigureOut">
              <a:rPr lang="en-IN" smtClean="0"/>
              <a:t>14-03-2019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EC2DA-8A2C-4D28-8E91-1E42AF3A4A71}" type="slidenum">
              <a:rPr lang="en-IN" smtClean="0"/>
              <a:t>‹#›</a:t>
            </a:fld>
            <a:endParaRPr lang="en-IN"/>
          </a:p>
        </p:txBody>
      </p:sp>
    </p:spTree>
    <p:extLst>
      <p:ext uri="{BB962C8B-B14F-4D97-AF65-F5344CB8AC3E}">
        <p14:creationId xmlns:p14="http://schemas.microsoft.com/office/powerpoint/2010/main" val="2785355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7EB123F-5748-42CC-B5D0-1A43A9C7937C}" type="datetimeFigureOut">
              <a:rPr lang="en-IN" smtClean="0"/>
              <a:t>14-03-2019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EC2DA-8A2C-4D28-8E91-1E42AF3A4A71}" type="slidenum">
              <a:rPr lang="en-IN" smtClean="0"/>
              <a:t>‹#›</a:t>
            </a:fld>
            <a:endParaRPr lang="en-IN"/>
          </a:p>
        </p:txBody>
      </p:sp>
    </p:spTree>
    <p:extLst>
      <p:ext uri="{BB962C8B-B14F-4D97-AF65-F5344CB8AC3E}">
        <p14:creationId xmlns:p14="http://schemas.microsoft.com/office/powerpoint/2010/main" val="2507906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3" name="Picture 6" descr="BITS Pilani Goa.jpg">
            <a:extLst>
              <a:ext uri="{FF2B5EF4-FFF2-40B4-BE49-F238E27FC236}">
                <a16:creationId xmlns:a16="http://schemas.microsoft.com/office/drawing/2014/main" id="{9F7F5FB0-1785-4BBE-83D7-AAC926BCEF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59199" y="-3352800"/>
            <a:ext cx="19251084" cy="1082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8B673E8-C417-4F29-BBFD-E055C582F80B}"/>
              </a:ext>
            </a:extLst>
          </p:cNvPr>
          <p:cNvSpPr/>
          <p:nvPr/>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5" name="Picture 8" descr="Picture 7.png">
            <a:extLst>
              <a:ext uri="{FF2B5EF4-FFF2-40B4-BE49-F238E27FC236}">
                <a16:creationId xmlns:a16="http://schemas.microsoft.com/office/drawing/2014/main" id="{888D2667-1512-4A65-B1C2-E2CE714164FB}"/>
              </a:ext>
            </a:extLst>
          </p:cNvPr>
          <p:cNvPicPr>
            <a:picLocks noChangeAspect="1"/>
          </p:cNvPicPr>
          <p:nvPr/>
        </p:nvPicPr>
        <p:blipFill>
          <a:blip r:embed="rId3">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A4CEF19D-A395-463B-8B4D-7C316C9E4FB4}"/>
              </a:ext>
            </a:extLst>
          </p:cNvPr>
          <p:cNvSpPr/>
          <p:nvPr/>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DA5F2F6E-D371-4514-8FC8-B42BD04146C3}"/>
              </a:ext>
            </a:extLst>
          </p:cNvPr>
          <p:cNvSpPr/>
          <p:nvPr/>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0FF2D73F-65A0-441C-9D6C-D3A105B5ECD9}"/>
              </a:ext>
            </a:extLst>
          </p:cNvPr>
          <p:cNvSpPr/>
          <p:nvPr/>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TextBox 8">
            <a:extLst>
              <a:ext uri="{FF2B5EF4-FFF2-40B4-BE49-F238E27FC236}">
                <a16:creationId xmlns:a16="http://schemas.microsoft.com/office/drawing/2014/main" id="{2258F965-55BD-48C3-ACD9-4FF709DB6AAC}"/>
              </a:ext>
            </a:extLst>
          </p:cNvPr>
          <p:cNvSpPr txBox="1"/>
          <p:nvPr/>
        </p:nvSpPr>
        <p:spPr>
          <a:xfrm>
            <a:off x="9144000" y="7620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rgbClr val="101141"/>
                </a:solidFill>
                <a:latin typeface="Arial"/>
                <a:cs typeface="Arial"/>
              </a:rPr>
              <a:t>BITS</a:t>
            </a:r>
            <a:r>
              <a:rPr lang="en-US" sz="2900" spc="-150" dirty="0">
                <a:solidFill>
                  <a:srgbClr val="101141"/>
                </a:solidFill>
                <a:latin typeface="Arial"/>
                <a:cs typeface="Arial"/>
              </a:rPr>
              <a:t> Pilani</a:t>
            </a:r>
          </a:p>
        </p:txBody>
      </p:sp>
      <p:sp>
        <p:nvSpPr>
          <p:cNvPr id="10" name="TextBox 9">
            <a:extLst>
              <a:ext uri="{FF2B5EF4-FFF2-40B4-BE49-F238E27FC236}">
                <a16:creationId xmlns:a16="http://schemas.microsoft.com/office/drawing/2014/main" id="{64578F31-39C0-41A2-9BFA-AA6F9FBD6B5C}"/>
              </a:ext>
            </a:extLst>
          </p:cNvPr>
          <p:cNvSpPr txBox="1">
            <a:spLocks noChangeArrowheads="1"/>
          </p:cNvSpPr>
          <p:nvPr/>
        </p:nvSpPr>
        <p:spPr bwMode="auto">
          <a:xfrm>
            <a:off x="9448800" y="1171576"/>
            <a:ext cx="2540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200">
                <a:solidFill>
                  <a:srgbClr val="101141"/>
                </a:solidFill>
                <a:cs typeface="Arial" charset="0"/>
              </a:rPr>
              <a:t>K K Birla Goa Campus</a:t>
            </a:r>
          </a:p>
        </p:txBody>
      </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Edit Master text styles</a:t>
            </a:r>
          </a:p>
          <a:p>
            <a:pPr lvl="1"/>
            <a:r>
              <a:rPr lang="en-US"/>
              <a:t>Second level</a:t>
            </a:r>
          </a:p>
        </p:txBody>
      </p:sp>
    </p:spTree>
    <p:extLst>
      <p:ext uri="{BB962C8B-B14F-4D97-AF65-F5344CB8AC3E}">
        <p14:creationId xmlns:p14="http://schemas.microsoft.com/office/powerpoint/2010/main" val="3870280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6B43CC-1154-4433-AC8F-C784FCFB449F}"/>
              </a:ext>
            </a:extLst>
          </p:cNvPr>
          <p:cNvSpPr txBox="1">
            <a:spLocks noChangeArrowheads="1"/>
          </p:cNvSpPr>
          <p:nvPr/>
        </p:nvSpPr>
        <p:spPr bwMode="auto">
          <a:xfrm>
            <a:off x="4368800" y="6596064"/>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K K Birla Goa Campus</a:t>
            </a:r>
          </a:p>
        </p:txBody>
      </p:sp>
      <p:grpSp>
        <p:nvGrpSpPr>
          <p:cNvPr id="5" name="Group 11">
            <a:extLst>
              <a:ext uri="{FF2B5EF4-FFF2-40B4-BE49-F238E27FC236}">
                <a16:creationId xmlns:a16="http://schemas.microsoft.com/office/drawing/2014/main" id="{9E580EC8-CDCF-4BCE-B92C-CD5107133075}"/>
              </a:ext>
            </a:extLst>
          </p:cNvPr>
          <p:cNvGrpSpPr>
            <a:grpSpLocks/>
          </p:cNvGrpSpPr>
          <p:nvPr/>
        </p:nvGrpSpPr>
        <p:grpSpPr bwMode="auto">
          <a:xfrm>
            <a:off x="2779184" y="6550026"/>
            <a:ext cx="9412816" cy="49213"/>
            <a:chOff x="2083888" y="6550671"/>
            <a:chExt cx="7060112" cy="48665"/>
          </a:xfrm>
        </p:grpSpPr>
        <p:sp>
          <p:nvSpPr>
            <p:cNvPr id="6" name="Rectangle 5">
              <a:extLst>
                <a:ext uri="{FF2B5EF4-FFF2-40B4-BE49-F238E27FC236}">
                  <a16:creationId xmlns:a16="http://schemas.microsoft.com/office/drawing/2014/main" id="{5B4B3DC8-DA3A-419E-9CA0-DEEB097F5A4B}"/>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F834BE91-49A0-4364-AED3-C9C2B98F6253}"/>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554427F7-064B-4839-9702-A56A21371698}"/>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9" name="Picture 11" descr="Picture 7.png">
            <a:extLst>
              <a:ext uri="{FF2B5EF4-FFF2-40B4-BE49-F238E27FC236}">
                <a16:creationId xmlns:a16="http://schemas.microsoft.com/office/drawing/2014/main" id="{C1D3D6CF-D881-4865-886F-5C1C4E9FE83F}"/>
              </a:ext>
            </a:extLst>
          </p:cNvPr>
          <p:cNvPicPr>
            <a:picLocks noChangeAspect="1"/>
          </p:cNvPicPr>
          <p:nvPr/>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a:extLst>
              <a:ext uri="{FF2B5EF4-FFF2-40B4-BE49-F238E27FC236}">
                <a16:creationId xmlns:a16="http://schemas.microsoft.com/office/drawing/2014/main" id="{F17D8DB5-6AE7-4B75-B516-4FA9E0FA4804}"/>
              </a:ext>
            </a:extLst>
          </p:cNvPr>
          <p:cNvGrpSpPr>
            <a:grpSpLocks/>
          </p:cNvGrpSpPr>
          <p:nvPr/>
        </p:nvGrpSpPr>
        <p:grpSpPr bwMode="auto">
          <a:xfrm>
            <a:off x="2844800" y="6553200"/>
            <a:ext cx="9347200" cy="46038"/>
            <a:chOff x="1905000" y="6553200"/>
            <a:chExt cx="7010400" cy="45719"/>
          </a:xfrm>
        </p:grpSpPr>
        <p:sp>
          <p:nvSpPr>
            <p:cNvPr id="11" name="Rectangle 10">
              <a:extLst>
                <a:ext uri="{FF2B5EF4-FFF2-40B4-BE49-F238E27FC236}">
                  <a16:creationId xmlns:a16="http://schemas.microsoft.com/office/drawing/2014/main" id="{3779ECF5-BB94-468A-B245-B227AEDC185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a:extLst>
                <a:ext uri="{FF2B5EF4-FFF2-40B4-BE49-F238E27FC236}">
                  <a16:creationId xmlns:a16="http://schemas.microsoft.com/office/drawing/2014/main" id="{42468505-D2C0-49FB-B465-A81D99E77C1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a:extLst>
                <a:ext uri="{FF2B5EF4-FFF2-40B4-BE49-F238E27FC236}">
                  <a16:creationId xmlns:a16="http://schemas.microsoft.com/office/drawing/2014/main" id="{E8979A41-2875-4766-8732-88311DEDD7F5}"/>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14" name="Group 22">
            <a:extLst>
              <a:ext uri="{FF2B5EF4-FFF2-40B4-BE49-F238E27FC236}">
                <a16:creationId xmlns:a16="http://schemas.microsoft.com/office/drawing/2014/main" id="{8F260E40-690C-4503-93E4-8FE0981253AB}"/>
              </a:ext>
            </a:extLst>
          </p:cNvPr>
          <p:cNvGrpSpPr>
            <a:grpSpLocks/>
          </p:cNvGrpSpPr>
          <p:nvPr/>
        </p:nvGrpSpPr>
        <p:grpSpPr bwMode="auto">
          <a:xfrm>
            <a:off x="0" y="1295400"/>
            <a:ext cx="9347200" cy="46038"/>
            <a:chOff x="1905000" y="6553200"/>
            <a:chExt cx="7010400" cy="45719"/>
          </a:xfrm>
        </p:grpSpPr>
        <p:sp>
          <p:nvSpPr>
            <p:cNvPr id="15" name="Rectangle 14">
              <a:extLst>
                <a:ext uri="{FF2B5EF4-FFF2-40B4-BE49-F238E27FC236}">
                  <a16:creationId xmlns:a16="http://schemas.microsoft.com/office/drawing/2014/main" id="{EF24A78B-F01D-4323-87D6-AFD9301466C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6" name="Rectangle 15">
              <a:extLst>
                <a:ext uri="{FF2B5EF4-FFF2-40B4-BE49-F238E27FC236}">
                  <a16:creationId xmlns:a16="http://schemas.microsoft.com/office/drawing/2014/main" id="{6E32BF14-66BD-44E3-8783-AD5655E5551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7" name="Rectangle 16">
              <a:extLst>
                <a:ext uri="{FF2B5EF4-FFF2-40B4-BE49-F238E27FC236}">
                  <a16:creationId xmlns:a16="http://schemas.microsoft.com/office/drawing/2014/main" id="{32048C8A-4AA4-408B-887E-D982220488D6}"/>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Edit Master text styles</a:t>
            </a:r>
          </a:p>
        </p:txBody>
      </p:sp>
    </p:spTree>
    <p:extLst>
      <p:ext uri="{BB962C8B-B14F-4D97-AF65-F5344CB8AC3E}">
        <p14:creationId xmlns:p14="http://schemas.microsoft.com/office/powerpoint/2010/main" val="1803045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pic>
        <p:nvPicPr>
          <p:cNvPr id="5" name="Picture 6" descr="Picture 7.png">
            <a:extLst>
              <a:ext uri="{FF2B5EF4-FFF2-40B4-BE49-F238E27FC236}">
                <a16:creationId xmlns:a16="http://schemas.microsoft.com/office/drawing/2014/main" id="{8C09324E-FD4F-4869-99A3-3ED606FCCAC5}"/>
              </a:ext>
            </a:extLst>
          </p:cNvPr>
          <p:cNvPicPr>
            <a:picLocks noChangeAspect="1"/>
          </p:cNvPicPr>
          <p:nvPr/>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a:extLst>
              <a:ext uri="{FF2B5EF4-FFF2-40B4-BE49-F238E27FC236}">
                <a16:creationId xmlns:a16="http://schemas.microsoft.com/office/drawing/2014/main" id="{93DF2510-DD32-4743-ABB9-99E4B7E40A33}"/>
              </a:ext>
            </a:extLst>
          </p:cNvPr>
          <p:cNvGrpSpPr>
            <a:grpSpLocks/>
          </p:cNvGrpSpPr>
          <p:nvPr/>
        </p:nvGrpSpPr>
        <p:grpSpPr bwMode="auto">
          <a:xfrm>
            <a:off x="0" y="1295400"/>
            <a:ext cx="9347200" cy="46038"/>
            <a:chOff x="1905000" y="6553200"/>
            <a:chExt cx="7010400" cy="45719"/>
          </a:xfrm>
        </p:grpSpPr>
        <p:sp>
          <p:nvSpPr>
            <p:cNvPr id="7" name="Rectangle 6">
              <a:extLst>
                <a:ext uri="{FF2B5EF4-FFF2-40B4-BE49-F238E27FC236}">
                  <a16:creationId xmlns:a16="http://schemas.microsoft.com/office/drawing/2014/main" id="{47D1699C-99EC-4D1A-B22F-E43A03C6471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2739C4F8-D029-473E-9B6F-3CC13BD82ED8}"/>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D8BF1A39-F25B-4DBB-8BD6-FF26C3DC4270}"/>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10" name="Group 28">
            <a:extLst>
              <a:ext uri="{FF2B5EF4-FFF2-40B4-BE49-F238E27FC236}">
                <a16:creationId xmlns:a16="http://schemas.microsoft.com/office/drawing/2014/main" id="{4F05EA07-29B1-4E1D-82D3-B2701E2D6636}"/>
              </a:ext>
            </a:extLst>
          </p:cNvPr>
          <p:cNvGrpSpPr>
            <a:grpSpLocks/>
          </p:cNvGrpSpPr>
          <p:nvPr/>
        </p:nvGrpSpPr>
        <p:grpSpPr bwMode="auto">
          <a:xfrm>
            <a:off x="2844800" y="6553200"/>
            <a:ext cx="9347200" cy="46038"/>
            <a:chOff x="1905000" y="6553200"/>
            <a:chExt cx="7010400" cy="45719"/>
          </a:xfrm>
        </p:grpSpPr>
        <p:sp>
          <p:nvSpPr>
            <p:cNvPr id="11" name="Rectangle 10">
              <a:extLst>
                <a:ext uri="{FF2B5EF4-FFF2-40B4-BE49-F238E27FC236}">
                  <a16:creationId xmlns:a16="http://schemas.microsoft.com/office/drawing/2014/main" id="{66A297E7-E6CB-495E-B138-095C0855FA2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a:extLst>
                <a:ext uri="{FF2B5EF4-FFF2-40B4-BE49-F238E27FC236}">
                  <a16:creationId xmlns:a16="http://schemas.microsoft.com/office/drawing/2014/main" id="{2221BF66-E006-43EB-B984-DC8B4A99D7B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a:extLst>
                <a:ext uri="{FF2B5EF4-FFF2-40B4-BE49-F238E27FC236}">
                  <a16:creationId xmlns:a16="http://schemas.microsoft.com/office/drawing/2014/main" id="{535EE570-EEB6-4BD7-A705-AC50EB1F2345}"/>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sp>
        <p:nvSpPr>
          <p:cNvPr id="14" name="TextBox 13">
            <a:extLst>
              <a:ext uri="{FF2B5EF4-FFF2-40B4-BE49-F238E27FC236}">
                <a16:creationId xmlns:a16="http://schemas.microsoft.com/office/drawing/2014/main" id="{F056447C-4BC1-4772-8E20-E5C36DC81953}"/>
              </a:ext>
            </a:extLst>
          </p:cNvPr>
          <p:cNvSpPr txBox="1">
            <a:spLocks noChangeArrowheads="1"/>
          </p:cNvSpPr>
          <p:nvPr/>
        </p:nvSpPr>
        <p:spPr bwMode="auto">
          <a:xfrm>
            <a:off x="4368800" y="6596064"/>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K K Birla Goa Campus</a:t>
            </a:r>
          </a:p>
        </p:txBody>
      </p:sp>
      <p:sp>
        <p:nvSpPr>
          <p:cNvPr id="3" name="Content Placeholder 2"/>
          <p:cNvSpPr>
            <a:spLocks noGrp="1"/>
          </p:cNvSpPr>
          <p:nvPr>
            <p:ph sz="half" idx="1"/>
          </p:nvPr>
        </p:nvSpPr>
        <p:spPr>
          <a:xfrm>
            <a:off x="609600" y="1600201"/>
            <a:ext cx="5384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6604000" y="1600201"/>
            <a:ext cx="5384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Edit Master text styles</a:t>
            </a:r>
          </a:p>
        </p:txBody>
      </p:sp>
    </p:spTree>
    <p:extLst>
      <p:ext uri="{BB962C8B-B14F-4D97-AF65-F5344CB8AC3E}">
        <p14:creationId xmlns:p14="http://schemas.microsoft.com/office/powerpoint/2010/main" val="424491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grpSp>
        <p:nvGrpSpPr>
          <p:cNvPr id="7" name="Group 10">
            <a:extLst>
              <a:ext uri="{FF2B5EF4-FFF2-40B4-BE49-F238E27FC236}">
                <a16:creationId xmlns:a16="http://schemas.microsoft.com/office/drawing/2014/main" id="{6ACDF2CB-830A-4673-BC24-CC696129A72E}"/>
              </a:ext>
            </a:extLst>
          </p:cNvPr>
          <p:cNvGrpSpPr>
            <a:grpSpLocks/>
          </p:cNvGrpSpPr>
          <p:nvPr/>
        </p:nvGrpSpPr>
        <p:grpSpPr bwMode="auto">
          <a:xfrm>
            <a:off x="0" y="1295400"/>
            <a:ext cx="9347200" cy="46038"/>
            <a:chOff x="1905000" y="6553200"/>
            <a:chExt cx="7010400" cy="45719"/>
          </a:xfrm>
        </p:grpSpPr>
        <p:sp>
          <p:nvSpPr>
            <p:cNvPr id="8" name="Rectangle 7">
              <a:extLst>
                <a:ext uri="{FF2B5EF4-FFF2-40B4-BE49-F238E27FC236}">
                  <a16:creationId xmlns:a16="http://schemas.microsoft.com/office/drawing/2014/main" id="{A8061AAF-B545-42EC-897F-D1260E6EF83E}"/>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6935005B-E631-42FE-B718-D8C8BDBD85FB}"/>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a:extLst>
                <a:ext uri="{FF2B5EF4-FFF2-40B4-BE49-F238E27FC236}">
                  <a16:creationId xmlns:a16="http://schemas.microsoft.com/office/drawing/2014/main" id="{5B7AC7CC-F5D3-48F8-923C-D8A4470F770C}"/>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12" name="Group 15">
            <a:extLst>
              <a:ext uri="{FF2B5EF4-FFF2-40B4-BE49-F238E27FC236}">
                <a16:creationId xmlns:a16="http://schemas.microsoft.com/office/drawing/2014/main" id="{01901C2F-2BC4-47C1-820C-CCEDD1F8BB3D}"/>
              </a:ext>
            </a:extLst>
          </p:cNvPr>
          <p:cNvGrpSpPr>
            <a:grpSpLocks/>
          </p:cNvGrpSpPr>
          <p:nvPr/>
        </p:nvGrpSpPr>
        <p:grpSpPr bwMode="auto">
          <a:xfrm>
            <a:off x="2844800" y="6553200"/>
            <a:ext cx="9347200" cy="46038"/>
            <a:chOff x="1905000" y="6553200"/>
            <a:chExt cx="7010400" cy="45719"/>
          </a:xfrm>
        </p:grpSpPr>
        <p:sp>
          <p:nvSpPr>
            <p:cNvPr id="13" name="Rectangle 12">
              <a:extLst>
                <a:ext uri="{FF2B5EF4-FFF2-40B4-BE49-F238E27FC236}">
                  <a16:creationId xmlns:a16="http://schemas.microsoft.com/office/drawing/2014/main" id="{66EEB0DF-DE87-4E1A-A13E-D2E00460C3F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4" name="Rectangle 13">
              <a:extLst>
                <a:ext uri="{FF2B5EF4-FFF2-40B4-BE49-F238E27FC236}">
                  <a16:creationId xmlns:a16="http://schemas.microsoft.com/office/drawing/2014/main" id="{4B5A1DEE-238C-4407-BD30-E2FC7E1AD3F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5" name="Rectangle 14">
              <a:extLst>
                <a:ext uri="{FF2B5EF4-FFF2-40B4-BE49-F238E27FC236}">
                  <a16:creationId xmlns:a16="http://schemas.microsoft.com/office/drawing/2014/main" id="{A46AA51E-9265-45A5-8DB4-CE2BD9DC6A2F}"/>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6" name="Picture 14" descr="Picture 7.png">
            <a:extLst>
              <a:ext uri="{FF2B5EF4-FFF2-40B4-BE49-F238E27FC236}">
                <a16:creationId xmlns:a16="http://schemas.microsoft.com/office/drawing/2014/main" id="{5F003C5B-E5CF-4849-8A65-E87DE2D139C6}"/>
              </a:ext>
            </a:extLst>
          </p:cNvPr>
          <p:cNvPicPr>
            <a:picLocks noChangeAspect="1"/>
          </p:cNvPicPr>
          <p:nvPr/>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9AEB4457-5806-4DD7-AF9B-98E37977A251}"/>
              </a:ext>
            </a:extLst>
          </p:cNvPr>
          <p:cNvSpPr txBox="1">
            <a:spLocks noChangeArrowheads="1"/>
          </p:cNvSpPr>
          <p:nvPr/>
        </p:nvSpPr>
        <p:spPr bwMode="auto">
          <a:xfrm>
            <a:off x="4368800" y="6596064"/>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K K Birla Goa Campus</a:t>
            </a:r>
          </a:p>
        </p:txBody>
      </p:sp>
      <p:sp>
        <p:nvSpPr>
          <p:cNvPr id="3" name="Text Placeholder 2"/>
          <p:cNvSpPr>
            <a:spLocks noGrp="1"/>
          </p:cNvSpPr>
          <p:nvPr>
            <p:ph type="body" idx="1"/>
          </p:nvPr>
        </p:nvSpPr>
        <p:spPr>
          <a:xfrm>
            <a:off x="609600" y="1535112"/>
            <a:ext cx="5386917"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362200"/>
            <a:ext cx="5386917"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2"/>
            <a:ext cx="5389033"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362200"/>
            <a:ext cx="5389033"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Edit Master text styles</a:t>
            </a:r>
          </a:p>
        </p:txBody>
      </p:sp>
    </p:spTree>
    <p:extLst>
      <p:ext uri="{BB962C8B-B14F-4D97-AF65-F5344CB8AC3E}">
        <p14:creationId xmlns:p14="http://schemas.microsoft.com/office/powerpoint/2010/main" val="1471926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id="{545DF5C6-30B9-4FE9-8F9F-163189CB1CF4}"/>
              </a:ext>
            </a:extLst>
          </p:cNvPr>
          <p:cNvGrpSpPr>
            <a:grpSpLocks/>
          </p:cNvGrpSpPr>
          <p:nvPr/>
        </p:nvGrpSpPr>
        <p:grpSpPr bwMode="auto">
          <a:xfrm>
            <a:off x="0" y="1295400"/>
            <a:ext cx="9347200" cy="46038"/>
            <a:chOff x="1905000" y="6553200"/>
            <a:chExt cx="7010400" cy="45719"/>
          </a:xfrm>
        </p:grpSpPr>
        <p:sp>
          <p:nvSpPr>
            <p:cNvPr id="4" name="Rectangle 3">
              <a:extLst>
                <a:ext uri="{FF2B5EF4-FFF2-40B4-BE49-F238E27FC236}">
                  <a16:creationId xmlns:a16="http://schemas.microsoft.com/office/drawing/2014/main" id="{0F8C2F92-1804-4AC1-A7A2-1F1A0541EAB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BAA3FB5C-8561-4C35-8C07-14720530591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77692B3A-1B1D-4506-9707-D8C2A575321B}"/>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8" name="Group 10">
            <a:extLst>
              <a:ext uri="{FF2B5EF4-FFF2-40B4-BE49-F238E27FC236}">
                <a16:creationId xmlns:a16="http://schemas.microsoft.com/office/drawing/2014/main" id="{E8214571-9507-4CAF-B48E-568CEBD79E6A}"/>
              </a:ext>
            </a:extLst>
          </p:cNvPr>
          <p:cNvGrpSpPr>
            <a:grpSpLocks/>
          </p:cNvGrpSpPr>
          <p:nvPr/>
        </p:nvGrpSpPr>
        <p:grpSpPr bwMode="auto">
          <a:xfrm>
            <a:off x="2844800" y="6553200"/>
            <a:ext cx="9347200" cy="46038"/>
            <a:chOff x="1905000" y="6553200"/>
            <a:chExt cx="7010400" cy="45719"/>
          </a:xfrm>
        </p:grpSpPr>
        <p:sp>
          <p:nvSpPr>
            <p:cNvPr id="9" name="Rectangle 8">
              <a:extLst>
                <a:ext uri="{FF2B5EF4-FFF2-40B4-BE49-F238E27FC236}">
                  <a16:creationId xmlns:a16="http://schemas.microsoft.com/office/drawing/2014/main" id="{3B3FA800-8D1E-4B66-ADD0-760C6324135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Rectangle 9">
              <a:extLst>
                <a:ext uri="{FF2B5EF4-FFF2-40B4-BE49-F238E27FC236}">
                  <a16:creationId xmlns:a16="http://schemas.microsoft.com/office/drawing/2014/main" id="{F0E8146C-82DB-47A7-8D02-AB45A42326A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a:extLst>
                <a:ext uri="{FF2B5EF4-FFF2-40B4-BE49-F238E27FC236}">
                  <a16:creationId xmlns:a16="http://schemas.microsoft.com/office/drawing/2014/main" id="{31AE0E60-34A8-459C-9582-D468688DD889}"/>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2" name="Picture 14" descr="Picture 7.png">
            <a:extLst>
              <a:ext uri="{FF2B5EF4-FFF2-40B4-BE49-F238E27FC236}">
                <a16:creationId xmlns:a16="http://schemas.microsoft.com/office/drawing/2014/main" id="{D5D73E4B-99F3-40C4-91BA-79855FB0EEE5}"/>
              </a:ext>
            </a:extLst>
          </p:cNvPr>
          <p:cNvPicPr>
            <a:picLocks noChangeAspect="1"/>
          </p:cNvPicPr>
          <p:nvPr/>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D5B03837-D75C-4C2F-8048-177400CC926C}"/>
              </a:ext>
            </a:extLst>
          </p:cNvPr>
          <p:cNvSpPr txBox="1">
            <a:spLocks noChangeArrowheads="1"/>
          </p:cNvSpPr>
          <p:nvPr/>
        </p:nvSpPr>
        <p:spPr bwMode="auto">
          <a:xfrm>
            <a:off x="4368800" y="6596064"/>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K K Birla Goa Campus</a:t>
            </a:r>
          </a:p>
        </p:txBody>
      </p:sp>
      <p:sp>
        <p:nvSpPr>
          <p:cNvPr id="5"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Edit Master text styles</a:t>
            </a:r>
          </a:p>
        </p:txBody>
      </p:sp>
    </p:spTree>
    <p:extLst>
      <p:ext uri="{BB962C8B-B14F-4D97-AF65-F5344CB8AC3E}">
        <p14:creationId xmlns:p14="http://schemas.microsoft.com/office/powerpoint/2010/main" val="3523491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ontent with Caption">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id="{E71F992D-35F5-4B1C-9ECB-5A73FCD7DD7C}"/>
              </a:ext>
            </a:extLst>
          </p:cNvPr>
          <p:cNvGrpSpPr>
            <a:grpSpLocks/>
          </p:cNvGrpSpPr>
          <p:nvPr/>
        </p:nvGrpSpPr>
        <p:grpSpPr bwMode="auto">
          <a:xfrm>
            <a:off x="0" y="1295400"/>
            <a:ext cx="9347200" cy="46038"/>
            <a:chOff x="1905000" y="6553200"/>
            <a:chExt cx="7010400" cy="45719"/>
          </a:xfrm>
        </p:grpSpPr>
        <p:sp>
          <p:nvSpPr>
            <p:cNvPr id="6" name="Rectangle 5">
              <a:extLst>
                <a:ext uri="{FF2B5EF4-FFF2-40B4-BE49-F238E27FC236}">
                  <a16:creationId xmlns:a16="http://schemas.microsoft.com/office/drawing/2014/main" id="{7F9CBBF8-48ED-483C-B6BA-1A3E9893B41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E4188BE1-3CCD-46B6-945B-F1545240B42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E16E998B-D3CA-4F51-9B61-178A1AB3765B}"/>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10" name="Group 13">
            <a:extLst>
              <a:ext uri="{FF2B5EF4-FFF2-40B4-BE49-F238E27FC236}">
                <a16:creationId xmlns:a16="http://schemas.microsoft.com/office/drawing/2014/main" id="{EE3E2BED-E6B2-469F-BF93-B39107450A94}"/>
              </a:ext>
            </a:extLst>
          </p:cNvPr>
          <p:cNvGrpSpPr>
            <a:grpSpLocks/>
          </p:cNvGrpSpPr>
          <p:nvPr/>
        </p:nvGrpSpPr>
        <p:grpSpPr bwMode="auto">
          <a:xfrm>
            <a:off x="2844800" y="6553200"/>
            <a:ext cx="9347200" cy="46038"/>
            <a:chOff x="1905000" y="6553200"/>
            <a:chExt cx="7010400" cy="45719"/>
          </a:xfrm>
        </p:grpSpPr>
        <p:sp>
          <p:nvSpPr>
            <p:cNvPr id="11" name="Rectangle 10">
              <a:extLst>
                <a:ext uri="{FF2B5EF4-FFF2-40B4-BE49-F238E27FC236}">
                  <a16:creationId xmlns:a16="http://schemas.microsoft.com/office/drawing/2014/main" id="{1D483115-FFD5-4707-84B0-32B5AFA82BC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a:extLst>
                <a:ext uri="{FF2B5EF4-FFF2-40B4-BE49-F238E27FC236}">
                  <a16:creationId xmlns:a16="http://schemas.microsoft.com/office/drawing/2014/main" id="{CA037406-3CC2-40F7-A223-3781C5B80FD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a:extLst>
                <a:ext uri="{FF2B5EF4-FFF2-40B4-BE49-F238E27FC236}">
                  <a16:creationId xmlns:a16="http://schemas.microsoft.com/office/drawing/2014/main" id="{1BED817A-843B-4E6B-8CBF-8DDB5147D891}"/>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4" name="Picture 14" descr="Picture 7.png">
            <a:extLst>
              <a:ext uri="{FF2B5EF4-FFF2-40B4-BE49-F238E27FC236}">
                <a16:creationId xmlns:a16="http://schemas.microsoft.com/office/drawing/2014/main" id="{CFA4FA96-F40C-4202-A760-FEAA4C6BBBF2}"/>
              </a:ext>
            </a:extLst>
          </p:cNvPr>
          <p:cNvPicPr>
            <a:picLocks noChangeAspect="1"/>
          </p:cNvPicPr>
          <p:nvPr/>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1FB4A33B-695F-4560-90D6-3C4542123CE0}"/>
              </a:ext>
            </a:extLst>
          </p:cNvPr>
          <p:cNvSpPr txBox="1">
            <a:spLocks noChangeArrowheads="1"/>
          </p:cNvSpPr>
          <p:nvPr/>
        </p:nvSpPr>
        <p:spPr bwMode="auto">
          <a:xfrm>
            <a:off x="4368800" y="6596064"/>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K K Birla Goa Campus</a:t>
            </a:r>
          </a:p>
        </p:txBody>
      </p:sp>
      <p:sp>
        <p:nvSpPr>
          <p:cNvPr id="3" name="Content Placeholder 2"/>
          <p:cNvSpPr>
            <a:spLocks noGrp="1"/>
          </p:cNvSpPr>
          <p:nvPr>
            <p:ph idx="1"/>
          </p:nvPr>
        </p:nvSpPr>
        <p:spPr>
          <a:xfrm>
            <a:off x="4766733" y="1600201"/>
            <a:ext cx="6815667"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600201"/>
            <a:ext cx="4011084"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Content Placeholder 18"/>
          <p:cNvSpPr>
            <a:spLocks noGrp="1"/>
          </p:cNvSpPr>
          <p:nvPr>
            <p:ph sz="quarter" idx="13"/>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Edit Master text styles</a:t>
            </a:r>
          </a:p>
        </p:txBody>
      </p:sp>
    </p:spTree>
    <p:extLst>
      <p:ext uri="{BB962C8B-B14F-4D97-AF65-F5344CB8AC3E}">
        <p14:creationId xmlns:p14="http://schemas.microsoft.com/office/powerpoint/2010/main" val="982318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2D316D0F-B68F-42E5-A022-7D1EB7079E54}"/>
              </a:ext>
            </a:extLst>
          </p:cNvPr>
          <p:cNvGrpSpPr>
            <a:grpSpLocks/>
          </p:cNvGrpSpPr>
          <p:nvPr/>
        </p:nvGrpSpPr>
        <p:grpSpPr bwMode="auto">
          <a:xfrm>
            <a:off x="0" y="1295400"/>
            <a:ext cx="9347200" cy="46038"/>
            <a:chOff x="1905000" y="6553200"/>
            <a:chExt cx="7010400" cy="45719"/>
          </a:xfrm>
        </p:grpSpPr>
        <p:sp>
          <p:nvSpPr>
            <p:cNvPr id="7" name="Rectangle 6">
              <a:extLst>
                <a:ext uri="{FF2B5EF4-FFF2-40B4-BE49-F238E27FC236}">
                  <a16:creationId xmlns:a16="http://schemas.microsoft.com/office/drawing/2014/main" id="{41968B3A-1E7A-47E6-A58C-194110D3C3C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09974900-7685-48A7-B7B8-A002C22044E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EDC3315E-EE99-4615-B047-FDED65D6B611}"/>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10" name="Group 10">
            <a:extLst>
              <a:ext uri="{FF2B5EF4-FFF2-40B4-BE49-F238E27FC236}">
                <a16:creationId xmlns:a16="http://schemas.microsoft.com/office/drawing/2014/main" id="{F7D77546-0789-4FBF-96F9-A3C2D55C27D9}"/>
              </a:ext>
            </a:extLst>
          </p:cNvPr>
          <p:cNvGrpSpPr>
            <a:grpSpLocks/>
          </p:cNvGrpSpPr>
          <p:nvPr/>
        </p:nvGrpSpPr>
        <p:grpSpPr bwMode="auto">
          <a:xfrm>
            <a:off x="2844800" y="6553200"/>
            <a:ext cx="9347200" cy="46038"/>
            <a:chOff x="1905000" y="6553200"/>
            <a:chExt cx="7010400" cy="45719"/>
          </a:xfrm>
        </p:grpSpPr>
        <p:sp>
          <p:nvSpPr>
            <p:cNvPr id="11" name="Rectangle 10">
              <a:extLst>
                <a:ext uri="{FF2B5EF4-FFF2-40B4-BE49-F238E27FC236}">
                  <a16:creationId xmlns:a16="http://schemas.microsoft.com/office/drawing/2014/main" id="{4D98AD4C-12E6-4AD3-BD67-A9F39440A51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a:extLst>
                <a:ext uri="{FF2B5EF4-FFF2-40B4-BE49-F238E27FC236}">
                  <a16:creationId xmlns:a16="http://schemas.microsoft.com/office/drawing/2014/main" id="{DE884098-74FE-458E-8CA8-7A944A3FB427}"/>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a:extLst>
                <a:ext uri="{FF2B5EF4-FFF2-40B4-BE49-F238E27FC236}">
                  <a16:creationId xmlns:a16="http://schemas.microsoft.com/office/drawing/2014/main" id="{94751F63-FFBF-4770-A24E-F528C461E2AD}"/>
                </a:ext>
              </a:extLst>
            </p:cNvPr>
            <p:cNvSpPr/>
            <p:nvPr/>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4" name="Picture 14" descr="Picture 7.png">
            <a:extLst>
              <a:ext uri="{FF2B5EF4-FFF2-40B4-BE49-F238E27FC236}">
                <a16:creationId xmlns:a16="http://schemas.microsoft.com/office/drawing/2014/main" id="{FC14E1D0-3734-415F-9EBE-B6C47C583662}"/>
              </a:ext>
            </a:extLst>
          </p:cNvPr>
          <p:cNvPicPr>
            <a:picLocks noChangeAspect="1"/>
          </p:cNvPicPr>
          <p:nvPr/>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F1DE0F97-6814-4D33-BEC8-E32514A2BA2C}"/>
              </a:ext>
            </a:extLst>
          </p:cNvPr>
          <p:cNvSpPr txBox="1">
            <a:spLocks noChangeArrowheads="1"/>
          </p:cNvSpPr>
          <p:nvPr/>
        </p:nvSpPr>
        <p:spPr bwMode="auto">
          <a:xfrm>
            <a:off x="4368800" y="6596064"/>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K K Birla Goa Campus</a:t>
            </a:r>
          </a:p>
        </p:txBody>
      </p:sp>
      <p:sp>
        <p:nvSpPr>
          <p:cNvPr id="2" name="Title 1"/>
          <p:cNvSpPr>
            <a:spLocks noGrp="1"/>
          </p:cNvSpPr>
          <p:nvPr>
            <p:ph type="title"/>
          </p:nvPr>
        </p:nvSpPr>
        <p:spPr>
          <a:xfrm>
            <a:off x="2389717" y="5407025"/>
            <a:ext cx="7315200" cy="304800"/>
          </a:xfrm>
        </p:spPr>
        <p:txBody>
          <a:bodyPr anchor="b"/>
          <a:lstStyle>
            <a:lvl1pPr algn="l">
              <a:defRPr sz="1800" b="1" spc="0"/>
            </a:lvl1pPr>
          </a:lstStyle>
          <a:p>
            <a:r>
              <a:rPr lang="en-US"/>
              <a:t>Click to edit Master title style</a:t>
            </a:r>
            <a:endParaRPr lang="en-US" dirty="0"/>
          </a:p>
        </p:txBody>
      </p:sp>
      <p:sp>
        <p:nvSpPr>
          <p:cNvPr id="3" name="Picture Placeholder 2"/>
          <p:cNvSpPr>
            <a:spLocks noGrp="1"/>
          </p:cNvSpPr>
          <p:nvPr>
            <p:ph type="pic" idx="1"/>
          </p:nvPr>
        </p:nvSpPr>
        <p:spPr>
          <a:xfrm>
            <a:off x="2389717" y="1828800"/>
            <a:ext cx="73152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711825"/>
            <a:ext cx="73152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Edit Master text styles</a:t>
            </a:r>
          </a:p>
        </p:txBody>
      </p:sp>
    </p:spTree>
    <p:extLst>
      <p:ext uri="{BB962C8B-B14F-4D97-AF65-F5344CB8AC3E}">
        <p14:creationId xmlns:p14="http://schemas.microsoft.com/office/powerpoint/2010/main" val="3453987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B123F-5748-42CC-B5D0-1A43A9C7937C}" type="datetimeFigureOut">
              <a:rPr lang="en-IN" smtClean="0"/>
              <a:t>14-03-2019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CEC2DA-8A2C-4D28-8E91-1E42AF3A4A71}" type="slidenum">
              <a:rPr lang="en-IN" smtClean="0"/>
              <a:t>‹#›</a:t>
            </a:fld>
            <a:endParaRPr lang="en-IN"/>
          </a:p>
        </p:txBody>
      </p:sp>
    </p:spTree>
    <p:extLst>
      <p:ext uri="{BB962C8B-B14F-4D97-AF65-F5344CB8AC3E}">
        <p14:creationId xmlns:p14="http://schemas.microsoft.com/office/powerpoint/2010/main" val="96984665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50" r:id="rId12"/>
    <p:sldLayoutId id="2147483651" r:id="rId13"/>
    <p:sldLayoutId id="2147483652" r:id="rId14"/>
    <p:sldLayoutId id="2147483653" r:id="rId15"/>
    <p:sldLayoutId id="2147483654" r:id="rId16"/>
    <p:sldLayoutId id="2147483655" r:id="rId17"/>
    <p:sldLayoutId id="2147483656" r:id="rId18"/>
    <p:sldLayoutId id="2147483657" r:id="rId19"/>
    <p:sldLayoutId id="2147483658" r:id="rId20"/>
    <p:sldLayoutId id="214748365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www.mdmag.com/medical-news/biosimilar-hyrimoz-approved-fda-chronic-conditions" TargetMode="External"/><Relationship Id="rId3" Type="http://schemas.openxmlformats.org/officeDocument/2006/relationships/hyperlink" Target="https://www.ncbi.nlm.nih.gov/pmc/articles/PMC3964020/" TargetMode="External"/><Relationship Id="rId7" Type="http://schemas.openxmlformats.org/officeDocument/2006/relationships/hyperlink" Target="https://www.the-dermatologist.com/news/fda-approves-biosimilar-autoimmune-diseases" TargetMode="External"/><Relationship Id="rId12" Type="http://schemas.openxmlformats.org/officeDocument/2006/relationships/hyperlink" Target="http://blog.arthritis.org/news/fda-approves-new-rheumatoid-arthritis-biologic-sarilumab/" TargetMode="External"/><Relationship Id="rId2" Type="http://schemas.openxmlformats.org/officeDocument/2006/relationships/hyperlink" Target="https://www.arthritis.org/living-with-arthritis/treatments/medication/drug-types/biologics/drug-guide-biologics.php" TargetMode="External"/><Relationship Id="rId1" Type="http://schemas.openxmlformats.org/officeDocument/2006/relationships/slideLayout" Target="../slideLayouts/slideLayout8.xml"/><Relationship Id="rId6" Type="http://schemas.openxmlformats.org/officeDocument/2006/relationships/hyperlink" Target="https://www.raredr.com/news/fda-approves-inflammatory-diseases-biosimilar" TargetMode="External"/><Relationship Id="rId11" Type="http://schemas.openxmlformats.org/officeDocument/2006/relationships/hyperlink" Target="https://www.webmd.com/rheumatoid-arthritis/features/new-drugs-for-ra#1" TargetMode="External"/><Relationship Id="rId5" Type="http://schemas.openxmlformats.org/officeDocument/2006/relationships/hyperlink" Target="https://www.crohnsandcolitis.org.uk/about-inflammatory-bowel-disease/treatments" TargetMode="External"/><Relationship Id="rId10" Type="http://schemas.openxmlformats.org/officeDocument/2006/relationships/hyperlink" Target="https://www.fda.gov/BiologicsBloodVaccines/ucm628258.htm" TargetMode="External"/><Relationship Id="rId4" Type="http://schemas.openxmlformats.org/officeDocument/2006/relationships/hyperlink" Target="https://www.everydayhealth.com/lupus/guide/treatment/" TargetMode="External"/><Relationship Id="rId9" Type="http://schemas.openxmlformats.org/officeDocument/2006/relationships/hyperlink" Target="https://www.fda.gov/BiologicsBloodVaccines/BloodBloodProducts/ApprovedProducts/LicensedProductsBLAs/FractionatedPlasmaProducts/ucm615698.ht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110753" y="5015752"/>
            <a:ext cx="8026400" cy="1161763"/>
          </a:xfrm>
        </p:spPr>
        <p:txBody>
          <a:bodyPr/>
          <a:lstStyle/>
          <a:p>
            <a:r>
              <a:rPr lang="en-IN" sz="3000" dirty="0"/>
              <a:t>Sandeep V. Kollipara,</a:t>
            </a:r>
          </a:p>
          <a:p>
            <a:pPr algn="ctr"/>
            <a:endParaRPr lang="en-IN" sz="3000" dirty="0"/>
          </a:p>
          <a:p>
            <a:r>
              <a:rPr lang="en-IN" sz="3000" dirty="0"/>
              <a:t>ID: 2013B1A10916G.</a:t>
            </a:r>
          </a:p>
          <a:p>
            <a:endParaRPr lang="en-IN" sz="3000" dirty="0"/>
          </a:p>
        </p:txBody>
      </p:sp>
      <p:sp>
        <p:nvSpPr>
          <p:cNvPr id="3" name="Title 2"/>
          <p:cNvSpPr>
            <a:spLocks noGrp="1"/>
          </p:cNvSpPr>
          <p:nvPr>
            <p:ph type="title"/>
          </p:nvPr>
        </p:nvSpPr>
        <p:spPr>
          <a:xfrm>
            <a:off x="3110753" y="3491752"/>
            <a:ext cx="8026400" cy="1524000"/>
          </a:xfrm>
        </p:spPr>
        <p:txBody>
          <a:bodyPr/>
          <a:lstStyle/>
          <a:p>
            <a:pPr algn="just"/>
            <a:r>
              <a:rPr lang="en-US" sz="5000" dirty="0"/>
              <a:t>Development of an Algorithm to Identify Indications based on Transaction-level Data</a:t>
            </a:r>
            <a:endParaRPr lang="en-IN" sz="5000" dirty="0"/>
          </a:p>
        </p:txBody>
      </p:sp>
    </p:spTree>
    <p:extLst>
      <p:ext uri="{BB962C8B-B14F-4D97-AF65-F5344CB8AC3E}">
        <p14:creationId xmlns:p14="http://schemas.microsoft.com/office/powerpoint/2010/main" val="2257985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Project Plan:</a:t>
            </a:r>
          </a:p>
        </p:txBody>
      </p:sp>
      <p:sp>
        <p:nvSpPr>
          <p:cNvPr id="5" name="Content Placeholder 4">
            <a:extLst>
              <a:ext uri="{FF2B5EF4-FFF2-40B4-BE49-F238E27FC236}">
                <a16:creationId xmlns:a16="http://schemas.microsoft.com/office/drawing/2014/main" id="{639E1CDA-6A7F-47E5-967D-7C8F27798936}"/>
              </a:ext>
            </a:extLst>
          </p:cNvPr>
          <p:cNvSpPr>
            <a:spLocks noGrp="1"/>
          </p:cNvSpPr>
          <p:nvPr>
            <p:ph idx="1"/>
          </p:nvPr>
        </p:nvSpPr>
        <p:spPr>
          <a:xfrm>
            <a:off x="406400" y="1493838"/>
            <a:ext cx="10972800" cy="1486754"/>
          </a:xfrm>
        </p:spPr>
        <p:txBody>
          <a:bodyPr/>
          <a:lstStyle/>
          <a:p>
            <a:pPr>
              <a:buFont typeface="Wingdings" panose="05000000000000000000" pitchFamily="2" charset="2"/>
              <a:buChar char="§"/>
            </a:pPr>
            <a:r>
              <a:rPr lang="en-US" sz="2000" dirty="0"/>
              <a:t>The project spans 6 weeks from 4</a:t>
            </a:r>
            <a:r>
              <a:rPr lang="en-US" sz="2000" baseline="30000" dirty="0"/>
              <a:t>th</a:t>
            </a:r>
            <a:r>
              <a:rPr lang="en-US" sz="2000" dirty="0"/>
              <a:t> Feb to 20</a:t>
            </a:r>
            <a:r>
              <a:rPr lang="en-US" sz="2000" baseline="30000" dirty="0"/>
              <a:t>th</a:t>
            </a:r>
            <a:r>
              <a:rPr lang="en-US" sz="2000" dirty="0"/>
              <a:t> March with the first week spent training on Python and learning the data structures.</a:t>
            </a:r>
          </a:p>
          <a:p>
            <a:pPr>
              <a:buFont typeface="Wingdings" panose="05000000000000000000" pitchFamily="2" charset="2"/>
              <a:buChar char="§"/>
            </a:pPr>
            <a:r>
              <a:rPr lang="en-US" sz="2000" dirty="0"/>
              <a:t>The SAS model has to be deciphered alongside development of the code especially in the 3rd Phase.</a:t>
            </a:r>
          </a:p>
          <a:p>
            <a:pPr>
              <a:buFont typeface="Wingdings" panose="05000000000000000000" pitchFamily="2" charset="2"/>
              <a:buChar char="§"/>
            </a:pPr>
            <a:endParaRPr lang="en-US" dirty="0"/>
          </a:p>
        </p:txBody>
      </p:sp>
      <p:graphicFrame>
        <p:nvGraphicFramePr>
          <p:cNvPr id="4" name="Chart 3">
            <a:extLst>
              <a:ext uri="{FF2B5EF4-FFF2-40B4-BE49-F238E27FC236}">
                <a16:creationId xmlns:a16="http://schemas.microsoft.com/office/drawing/2014/main" id="{B7042E35-08FD-42AD-A7D9-D8A5F6ECB184}"/>
              </a:ext>
            </a:extLst>
          </p:cNvPr>
          <p:cNvGraphicFramePr>
            <a:graphicFrameLocks/>
          </p:cNvGraphicFramePr>
          <p:nvPr>
            <p:extLst>
              <p:ext uri="{D42A27DB-BD31-4B8C-83A1-F6EECF244321}">
                <p14:modId xmlns:p14="http://schemas.microsoft.com/office/powerpoint/2010/main" val="116471531"/>
              </p:ext>
            </p:extLst>
          </p:nvPr>
        </p:nvGraphicFramePr>
        <p:xfrm>
          <a:off x="887730" y="2980592"/>
          <a:ext cx="1041654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4">
            <a:extLst>
              <a:ext uri="{FF2B5EF4-FFF2-40B4-BE49-F238E27FC236}">
                <a16:creationId xmlns:a16="http://schemas.microsoft.com/office/drawing/2014/main" id="{A2AB4F1B-80CA-4447-B753-F98A9076EA69}"/>
              </a:ext>
            </a:extLst>
          </p:cNvPr>
          <p:cNvSpPr txBox="1">
            <a:spLocks/>
          </p:cNvSpPr>
          <p:nvPr/>
        </p:nvSpPr>
        <p:spPr>
          <a:xfrm>
            <a:off x="406400" y="5723792"/>
            <a:ext cx="10972800" cy="1003177"/>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2000" dirty="0"/>
              <a:t>	</a:t>
            </a:r>
            <a:r>
              <a:rPr lang="en-US" sz="2000" dirty="0">
                <a:solidFill>
                  <a:schemeClr val="accent1"/>
                </a:solidFill>
              </a:rPr>
              <a:t>*Completed	 </a:t>
            </a:r>
            <a:r>
              <a:rPr lang="en-US" sz="2000" dirty="0">
                <a:solidFill>
                  <a:schemeClr val="accent4"/>
                </a:solidFill>
              </a:rPr>
              <a:t>*Currently underway</a:t>
            </a:r>
            <a:endParaRPr lang="en-US" dirty="0">
              <a:solidFill>
                <a:schemeClr val="accent4"/>
              </a:solidFill>
            </a:endParaRPr>
          </a:p>
        </p:txBody>
      </p:sp>
    </p:spTree>
    <p:extLst>
      <p:ext uri="{BB962C8B-B14F-4D97-AF65-F5344CB8AC3E}">
        <p14:creationId xmlns:p14="http://schemas.microsoft.com/office/powerpoint/2010/main" val="2659858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sz="5000" dirty="0"/>
              <a:t>Research Methodology</a:t>
            </a:r>
          </a:p>
        </p:txBody>
      </p:sp>
    </p:spTree>
    <p:extLst>
      <p:ext uri="{BB962C8B-B14F-4D97-AF65-F5344CB8AC3E}">
        <p14:creationId xmlns:p14="http://schemas.microsoft.com/office/powerpoint/2010/main" val="414521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09600" y="1600201"/>
            <a:ext cx="3886200" cy="4525963"/>
          </a:xfrm>
        </p:spPr>
        <p:txBody>
          <a:bodyPr>
            <a:normAutofit/>
          </a:bodyPr>
          <a:lstStyle/>
          <a:p>
            <a:r>
              <a:rPr lang="en-US" b="1" dirty="0"/>
              <a:t> Software</a:t>
            </a:r>
            <a:endParaRPr lang="en-US" dirty="0"/>
          </a:p>
          <a:p>
            <a:pPr marL="457200" lvl="0" indent="-457200">
              <a:buFont typeface="Wingdings" panose="05000000000000000000" pitchFamily="2" charset="2"/>
              <a:buChar char="§"/>
            </a:pPr>
            <a:r>
              <a:rPr lang="en-US" dirty="0"/>
              <a:t>Spyder 3.2</a:t>
            </a:r>
          </a:p>
          <a:p>
            <a:pPr marL="857250" lvl="1" indent="-457200">
              <a:buFont typeface="Wingdings" panose="05000000000000000000" pitchFamily="2" charset="2"/>
              <a:buChar char="q"/>
            </a:pPr>
            <a:r>
              <a:rPr lang="en-US" dirty="0"/>
              <a:t>Python 3.6 IDE</a:t>
            </a:r>
          </a:p>
          <a:p>
            <a:pPr marL="457200" indent="-457200">
              <a:buFont typeface="Wingdings" panose="05000000000000000000" pitchFamily="2" charset="2"/>
              <a:buChar char="§"/>
            </a:pPr>
            <a:r>
              <a:rPr lang="en-US" dirty="0"/>
              <a:t>Microsoft Excel</a:t>
            </a:r>
          </a:p>
          <a:p>
            <a:pPr marL="857250" lvl="1" indent="-457200">
              <a:buFont typeface="Wingdings" panose="05000000000000000000" pitchFamily="2" charset="2"/>
              <a:buChar char="q"/>
            </a:pPr>
            <a:r>
              <a:rPr lang="en-US" dirty="0"/>
              <a:t>Data Viewer</a:t>
            </a:r>
          </a:p>
        </p:txBody>
      </p:sp>
      <p:sp>
        <p:nvSpPr>
          <p:cNvPr id="4" name="Content Placeholder 3"/>
          <p:cNvSpPr>
            <a:spLocks noGrp="1"/>
          </p:cNvSpPr>
          <p:nvPr>
            <p:ph sz="quarter" idx="10"/>
          </p:nvPr>
        </p:nvSpPr>
        <p:spPr/>
        <p:txBody>
          <a:bodyPr/>
          <a:lstStyle/>
          <a:p>
            <a:r>
              <a:rPr lang="en-US" dirty="0"/>
              <a:t>Technology and Tools Used</a:t>
            </a:r>
          </a:p>
        </p:txBody>
      </p:sp>
      <p:sp>
        <p:nvSpPr>
          <p:cNvPr id="7" name="Content Placeholder 1">
            <a:extLst>
              <a:ext uri="{FF2B5EF4-FFF2-40B4-BE49-F238E27FC236}">
                <a16:creationId xmlns:a16="http://schemas.microsoft.com/office/drawing/2014/main" id="{2429254A-43FE-4493-B7E7-8A26207399BA}"/>
              </a:ext>
            </a:extLst>
          </p:cNvPr>
          <p:cNvSpPr txBox="1">
            <a:spLocks/>
          </p:cNvSpPr>
          <p:nvPr/>
        </p:nvSpPr>
        <p:spPr>
          <a:xfrm>
            <a:off x="4335096" y="1600201"/>
            <a:ext cx="38862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kern="1200">
                <a:solidFill>
                  <a:schemeClr val="tx1"/>
                </a:solidFill>
                <a:latin typeface="+mn-lt"/>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r>
              <a:rPr lang="en-US" b="1" dirty="0"/>
              <a:t> Technology</a:t>
            </a:r>
          </a:p>
          <a:p>
            <a:pPr marL="457200" lvl="0" indent="-457200">
              <a:buFont typeface="Wingdings" panose="05000000000000000000" pitchFamily="2" charset="2"/>
              <a:buChar char="§"/>
            </a:pPr>
            <a:r>
              <a:rPr lang="en-US" dirty="0"/>
              <a:t>Pandas Packages</a:t>
            </a:r>
          </a:p>
          <a:p>
            <a:pPr marL="857250" lvl="1" indent="-457200">
              <a:buFont typeface="Wingdings" panose="05000000000000000000" pitchFamily="2" charset="2"/>
              <a:buChar char="q"/>
            </a:pPr>
            <a:r>
              <a:rPr lang="en-US" dirty="0" err="1"/>
              <a:t>DataFrames</a:t>
            </a:r>
            <a:r>
              <a:rPr lang="en-US" dirty="0"/>
              <a:t> data structure</a:t>
            </a:r>
          </a:p>
          <a:p>
            <a:pPr marL="857250" lvl="1" indent="-457200">
              <a:buFont typeface="Wingdings" panose="05000000000000000000" pitchFamily="2" charset="2"/>
              <a:buChar char="q"/>
            </a:pPr>
            <a:r>
              <a:rPr lang="en-US" dirty="0"/>
              <a:t>SAS File Reader</a:t>
            </a:r>
          </a:p>
          <a:p>
            <a:pPr marL="857250" lvl="1" indent="-457200">
              <a:buFont typeface="Wingdings" panose="05000000000000000000" pitchFamily="2" charset="2"/>
              <a:buChar char="q"/>
            </a:pPr>
            <a:r>
              <a:rPr lang="en-US" dirty="0"/>
              <a:t>Excel File Reader</a:t>
            </a:r>
          </a:p>
          <a:p>
            <a:pPr marL="457200" indent="-457200">
              <a:buFont typeface="Wingdings" panose="05000000000000000000" pitchFamily="2" charset="2"/>
              <a:buChar char="§"/>
            </a:pPr>
            <a:r>
              <a:rPr lang="en-US" dirty="0"/>
              <a:t>PYODBC package</a:t>
            </a:r>
          </a:p>
          <a:p>
            <a:pPr marL="857250" lvl="1" indent="-457200">
              <a:buFont typeface="Wingdings" panose="05000000000000000000" pitchFamily="2" charset="2"/>
              <a:buChar char="q"/>
            </a:pPr>
            <a:r>
              <a:rPr lang="en-US" dirty="0"/>
              <a:t>Database Access</a:t>
            </a:r>
          </a:p>
        </p:txBody>
      </p:sp>
      <p:sp>
        <p:nvSpPr>
          <p:cNvPr id="8" name="Content Placeholder 1">
            <a:extLst>
              <a:ext uri="{FF2B5EF4-FFF2-40B4-BE49-F238E27FC236}">
                <a16:creationId xmlns:a16="http://schemas.microsoft.com/office/drawing/2014/main" id="{CD454E36-F472-4618-BF18-AB091040E5CA}"/>
              </a:ext>
            </a:extLst>
          </p:cNvPr>
          <p:cNvSpPr txBox="1">
            <a:spLocks/>
          </p:cNvSpPr>
          <p:nvPr/>
        </p:nvSpPr>
        <p:spPr>
          <a:xfrm>
            <a:off x="8221296" y="1600201"/>
            <a:ext cx="38862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kern="1200">
                <a:solidFill>
                  <a:schemeClr val="tx1"/>
                </a:solidFill>
                <a:latin typeface="+mn-lt"/>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r>
              <a:rPr lang="en-US" b="1" dirty="0"/>
              <a:t> Dataset</a:t>
            </a:r>
          </a:p>
          <a:p>
            <a:pPr marL="457200" lvl="0" indent="-457200">
              <a:buFont typeface="Wingdings" panose="05000000000000000000" pitchFamily="2" charset="2"/>
              <a:buChar char="§"/>
            </a:pPr>
            <a:r>
              <a:rPr lang="en-US" dirty="0"/>
              <a:t>Confidential IQVIA datasets of Longitudinal Transactions</a:t>
            </a:r>
          </a:p>
          <a:p>
            <a:pPr marL="857250" lvl="1" indent="-457200">
              <a:buFont typeface="Wingdings" panose="05000000000000000000" pitchFamily="2" charset="2"/>
              <a:buChar char="q"/>
            </a:pPr>
            <a:r>
              <a:rPr lang="en-US" dirty="0"/>
              <a:t>Locally stored</a:t>
            </a:r>
          </a:p>
          <a:p>
            <a:pPr marL="857250" lvl="1" indent="-457200">
              <a:buFont typeface="Wingdings" panose="05000000000000000000" pitchFamily="2" charset="2"/>
              <a:buChar char="q"/>
            </a:pPr>
            <a:r>
              <a:rPr lang="en-US" dirty="0"/>
              <a:t>SQL server stored</a:t>
            </a:r>
          </a:p>
        </p:txBody>
      </p:sp>
    </p:spTree>
    <p:extLst>
      <p:ext uri="{BB962C8B-B14F-4D97-AF65-F5344CB8AC3E}">
        <p14:creationId xmlns:p14="http://schemas.microsoft.com/office/powerpoint/2010/main" val="2476825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FA5744-9310-42B1-ACEF-D6BE8C00C617}"/>
              </a:ext>
            </a:extLst>
          </p:cNvPr>
          <p:cNvSpPr>
            <a:spLocks noGrp="1"/>
          </p:cNvSpPr>
          <p:nvPr>
            <p:ph idx="1"/>
          </p:nvPr>
        </p:nvSpPr>
        <p:spPr>
          <a:xfrm>
            <a:off x="2964961" y="306871"/>
            <a:ext cx="3005013" cy="2972660"/>
          </a:xfrm>
          <a:solidFill>
            <a:schemeClr val="accent2">
              <a:lumMod val="40000"/>
              <a:lumOff val="60000"/>
            </a:schemeClr>
          </a:solidFill>
        </p:spPr>
        <p:txBody>
          <a:bodyPr/>
          <a:lstStyle/>
          <a:p>
            <a:r>
              <a:rPr lang="en-US" dirty="0"/>
              <a:t>I.  </a:t>
            </a:r>
            <a:r>
              <a:rPr lang="en-US" dirty="0" err="1"/>
              <a:t>rx</a:t>
            </a:r>
            <a:r>
              <a:rPr lang="en-US" dirty="0"/>
              <a:t>-level Assignment:</a:t>
            </a:r>
          </a:p>
          <a:p>
            <a:endParaRPr lang="en-US" dirty="0"/>
          </a:p>
          <a:p>
            <a:pPr>
              <a:buFont typeface="Wingdings" panose="05000000000000000000" pitchFamily="2" charset="2"/>
              <a:buChar char="ü"/>
            </a:pPr>
            <a:r>
              <a:rPr lang="en-US" sz="1600" dirty="0"/>
              <a:t>Assign Doctor specialty to prescriptions(</a:t>
            </a:r>
            <a:r>
              <a:rPr lang="en-US" sz="1600" dirty="0" err="1"/>
              <a:t>rx</a:t>
            </a:r>
            <a:r>
              <a:rPr lang="en-US" sz="1600" dirty="0"/>
              <a:t>): </a:t>
            </a:r>
            <a:r>
              <a:rPr lang="en-US" sz="1600" dirty="0" err="1"/>
              <a:t>rx</a:t>
            </a:r>
            <a:r>
              <a:rPr lang="en-US" sz="1600" dirty="0"/>
              <a:t>-level spec designation</a:t>
            </a:r>
          </a:p>
        </p:txBody>
      </p:sp>
      <p:sp>
        <p:nvSpPr>
          <p:cNvPr id="3" name="Content Placeholder 2">
            <a:extLst>
              <a:ext uri="{FF2B5EF4-FFF2-40B4-BE49-F238E27FC236}">
                <a16:creationId xmlns:a16="http://schemas.microsoft.com/office/drawing/2014/main" id="{E82EDA3D-9AFC-49D7-B2CF-F1CF062DC1D6}"/>
              </a:ext>
            </a:extLst>
          </p:cNvPr>
          <p:cNvSpPr>
            <a:spLocks noGrp="1"/>
          </p:cNvSpPr>
          <p:nvPr>
            <p:ph sz="quarter" idx="10"/>
          </p:nvPr>
        </p:nvSpPr>
        <p:spPr/>
        <p:txBody>
          <a:bodyPr/>
          <a:lstStyle/>
          <a:p>
            <a:r>
              <a:rPr lang="en-US" dirty="0"/>
              <a:t>Algorithm</a:t>
            </a:r>
          </a:p>
        </p:txBody>
      </p:sp>
      <p:sp>
        <p:nvSpPr>
          <p:cNvPr id="4" name="Content Placeholder 1">
            <a:extLst>
              <a:ext uri="{FF2B5EF4-FFF2-40B4-BE49-F238E27FC236}">
                <a16:creationId xmlns:a16="http://schemas.microsoft.com/office/drawing/2014/main" id="{F2AC222C-4767-426A-A452-659E35D38CDD}"/>
              </a:ext>
            </a:extLst>
          </p:cNvPr>
          <p:cNvSpPr txBox="1">
            <a:spLocks/>
          </p:cNvSpPr>
          <p:nvPr/>
        </p:nvSpPr>
        <p:spPr>
          <a:xfrm>
            <a:off x="5969974" y="306871"/>
            <a:ext cx="3005013" cy="2972660"/>
          </a:xfrm>
          <a:prstGeom prst="rect">
            <a:avLst/>
          </a:prstGeom>
          <a:solidFill>
            <a:schemeClr val="accent1">
              <a:lumMod val="40000"/>
              <a:lumOff val="60000"/>
            </a:schemeClr>
          </a:solidFill>
        </p:spPr>
        <p:txBody>
          <a:bodyPr vert="horz" lIns="91440" tIns="45720" rIns="91440" bIns="45720" rtlCol="0">
            <a:normAutofit fontScale="85000" lnSpcReduction="10000"/>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t>II. Patient-level Assignment:</a:t>
            </a:r>
          </a:p>
          <a:p>
            <a:endParaRPr lang="en-US" sz="1600" dirty="0"/>
          </a:p>
          <a:p>
            <a:pPr>
              <a:buFont typeface="Wingdings" panose="05000000000000000000" pitchFamily="2" charset="2"/>
              <a:buChar char="ü"/>
            </a:pPr>
            <a:r>
              <a:rPr lang="en-US" sz="1600" dirty="0"/>
              <a:t>Assign doctor specialty to patients: patient-level spec designation based on biologics used</a:t>
            </a:r>
          </a:p>
          <a:p>
            <a:pPr>
              <a:buFont typeface="Wingdings" panose="05000000000000000000" pitchFamily="2" charset="2"/>
              <a:buChar char="ü"/>
            </a:pPr>
            <a:endParaRPr lang="en-US" sz="1600" dirty="0"/>
          </a:p>
          <a:p>
            <a:pPr>
              <a:buFont typeface="Wingdings" panose="05000000000000000000" pitchFamily="2" charset="2"/>
              <a:buChar char="ü"/>
            </a:pPr>
            <a:r>
              <a:rPr lang="en-US" sz="1600" dirty="0"/>
              <a:t>Identify exception patients: gather based on </a:t>
            </a:r>
            <a:r>
              <a:rPr lang="en-US" sz="1600" dirty="0" err="1"/>
              <a:t>rx</a:t>
            </a:r>
            <a:r>
              <a:rPr lang="en-US" sz="1600" dirty="0"/>
              <a:t>-level specs</a:t>
            </a:r>
          </a:p>
          <a:p>
            <a:pPr>
              <a:buFont typeface="Wingdings" panose="05000000000000000000" pitchFamily="2" charset="2"/>
              <a:buChar char="ü"/>
            </a:pPr>
            <a:endParaRPr lang="en-US" sz="1600" dirty="0"/>
          </a:p>
          <a:p>
            <a:pPr>
              <a:buFont typeface="Wingdings" panose="05000000000000000000" pitchFamily="2" charset="2"/>
              <a:buChar char="ü"/>
            </a:pPr>
            <a:r>
              <a:rPr lang="en-US" sz="1600" dirty="0"/>
              <a:t>Assign </a:t>
            </a:r>
            <a:r>
              <a:rPr lang="en-US" sz="1600"/>
              <a:t>doctor specialty </a:t>
            </a:r>
            <a:r>
              <a:rPr lang="en-US" sz="1600" dirty="0"/>
              <a:t>to exception patients: patient-level spec designation</a:t>
            </a:r>
          </a:p>
          <a:p>
            <a:pPr>
              <a:buFont typeface="Wingdings" panose="05000000000000000000" pitchFamily="2" charset="2"/>
              <a:buChar char="ü"/>
            </a:pPr>
            <a:endParaRPr lang="en-US" dirty="0"/>
          </a:p>
        </p:txBody>
      </p:sp>
      <p:sp>
        <p:nvSpPr>
          <p:cNvPr id="5" name="Content Placeholder 1">
            <a:extLst>
              <a:ext uri="{FF2B5EF4-FFF2-40B4-BE49-F238E27FC236}">
                <a16:creationId xmlns:a16="http://schemas.microsoft.com/office/drawing/2014/main" id="{8B035508-891F-4A8A-9AA8-6F3E9A879CD2}"/>
              </a:ext>
            </a:extLst>
          </p:cNvPr>
          <p:cNvSpPr txBox="1">
            <a:spLocks/>
          </p:cNvSpPr>
          <p:nvPr/>
        </p:nvSpPr>
        <p:spPr>
          <a:xfrm>
            <a:off x="2964961" y="3279531"/>
            <a:ext cx="2995241" cy="2972660"/>
          </a:xfrm>
          <a:prstGeom prst="rect">
            <a:avLst/>
          </a:prstGeom>
          <a:solidFill>
            <a:schemeClr val="accent6">
              <a:lumMod val="40000"/>
              <a:lumOff val="60000"/>
            </a:schemeClr>
          </a:solidFill>
        </p:spPr>
        <p:txBody>
          <a:bodyPr vert="horz" lIns="91440" tIns="45720" rIns="91440" bIns="45720" rtlCol="0">
            <a:normAutofit fontScale="70000" lnSpcReduction="20000"/>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300" dirty="0"/>
              <a:t>III. Indication Split:</a:t>
            </a:r>
          </a:p>
          <a:p>
            <a:endParaRPr lang="en-US" sz="1400" dirty="0"/>
          </a:p>
          <a:p>
            <a:pPr>
              <a:buFont typeface="Wingdings" panose="05000000000000000000" pitchFamily="2" charset="2"/>
              <a:buChar char="ü"/>
            </a:pPr>
            <a:r>
              <a:rPr lang="en-US" sz="1800" dirty="0"/>
              <a:t>Flag </a:t>
            </a:r>
            <a:r>
              <a:rPr lang="en-US" sz="1800" dirty="0" err="1"/>
              <a:t>rx</a:t>
            </a:r>
            <a:r>
              <a:rPr lang="en-US" sz="1800" dirty="0"/>
              <a:t> based on timeline as ‘New’, ‘Repeat’ or ‘Switch’</a:t>
            </a:r>
          </a:p>
          <a:p>
            <a:pPr>
              <a:buFont typeface="Wingdings" panose="05000000000000000000" pitchFamily="2" charset="2"/>
              <a:buChar char="ü"/>
            </a:pPr>
            <a:endParaRPr lang="en-US" sz="1400" dirty="0"/>
          </a:p>
          <a:p>
            <a:pPr>
              <a:buFont typeface="Wingdings" panose="05000000000000000000" pitchFamily="2" charset="2"/>
              <a:buChar char="ü"/>
            </a:pPr>
            <a:r>
              <a:rPr lang="en-US" sz="1800" dirty="0"/>
              <a:t>Filter the ‘New’ </a:t>
            </a:r>
            <a:r>
              <a:rPr lang="en-US" sz="1800" dirty="0" err="1"/>
              <a:t>rx</a:t>
            </a:r>
            <a:r>
              <a:rPr lang="en-US" sz="1800" dirty="0"/>
              <a:t> on specific biologic</a:t>
            </a:r>
          </a:p>
          <a:p>
            <a:pPr>
              <a:buFont typeface="Wingdings" panose="05000000000000000000" pitchFamily="2" charset="2"/>
              <a:buChar char="ü"/>
            </a:pPr>
            <a:endParaRPr lang="en-US" sz="1400" dirty="0"/>
          </a:p>
          <a:p>
            <a:pPr>
              <a:buFont typeface="Wingdings" panose="05000000000000000000" pitchFamily="2" charset="2"/>
              <a:buChar char="ü"/>
            </a:pPr>
            <a:r>
              <a:rPr lang="en-US" sz="1800" dirty="0"/>
              <a:t>Identify the buying pattern to deduce induction and maintenance phases to correlate to the indication</a:t>
            </a:r>
          </a:p>
          <a:p>
            <a:pPr>
              <a:buFont typeface="Wingdings" panose="05000000000000000000" pitchFamily="2" charset="2"/>
              <a:buChar char="ü"/>
            </a:pPr>
            <a:endParaRPr lang="en-US" sz="1400" dirty="0"/>
          </a:p>
          <a:p>
            <a:pPr>
              <a:buFont typeface="Wingdings" panose="05000000000000000000" pitchFamily="2" charset="2"/>
              <a:buChar char="ü"/>
            </a:pPr>
            <a:r>
              <a:rPr lang="en-US" sz="1800" dirty="0"/>
              <a:t>Check for comedication received in the same timeframe for identification</a:t>
            </a:r>
          </a:p>
        </p:txBody>
      </p:sp>
      <p:sp>
        <p:nvSpPr>
          <p:cNvPr id="6" name="Content Placeholder 1">
            <a:extLst>
              <a:ext uri="{FF2B5EF4-FFF2-40B4-BE49-F238E27FC236}">
                <a16:creationId xmlns:a16="http://schemas.microsoft.com/office/drawing/2014/main" id="{CDC7AD0D-B956-4635-9F86-2D6DB4258798}"/>
              </a:ext>
            </a:extLst>
          </p:cNvPr>
          <p:cNvSpPr txBox="1">
            <a:spLocks/>
          </p:cNvSpPr>
          <p:nvPr/>
        </p:nvSpPr>
        <p:spPr>
          <a:xfrm>
            <a:off x="5960201" y="3279531"/>
            <a:ext cx="3024557" cy="2972660"/>
          </a:xfrm>
          <a:prstGeom prst="rect">
            <a:avLst/>
          </a:prstGeom>
          <a:solidFill>
            <a:schemeClr val="accent4">
              <a:lumMod val="40000"/>
              <a:lumOff val="60000"/>
            </a:schemeClr>
          </a:solidFill>
        </p:spPr>
        <p:txBody>
          <a:bodyPr vert="horz" lIns="91440" tIns="45720" rIns="91440" bIns="45720" rtlCol="0">
            <a:normAutofit fontScale="92500"/>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IV. Therapy Duration Calculation &amp; Assignment:</a:t>
            </a:r>
          </a:p>
          <a:p>
            <a:endParaRPr lang="en-US" sz="1100" dirty="0"/>
          </a:p>
          <a:p>
            <a:pPr>
              <a:buFont typeface="Wingdings" panose="05000000000000000000" pitchFamily="2" charset="2"/>
              <a:buChar char="ü"/>
            </a:pPr>
            <a:r>
              <a:rPr lang="en-US" sz="1600" dirty="0"/>
              <a:t>Reform the dataset to retain only 1 unit (product) per row</a:t>
            </a:r>
          </a:p>
          <a:p>
            <a:pPr>
              <a:buFont typeface="Wingdings" panose="05000000000000000000" pitchFamily="2" charset="2"/>
              <a:buChar char="ü"/>
            </a:pPr>
            <a:endParaRPr lang="en-US" sz="1100" dirty="0"/>
          </a:p>
          <a:p>
            <a:pPr>
              <a:buFont typeface="Wingdings" panose="05000000000000000000" pitchFamily="2" charset="2"/>
              <a:buChar char="ü"/>
            </a:pPr>
            <a:r>
              <a:rPr lang="en-US" sz="1600" dirty="0"/>
              <a:t>Calculate and Assign the therapy duration or prescription duration corresponding to the biologic for each row (unit).</a:t>
            </a:r>
            <a:endParaRPr lang="en-US" dirty="0"/>
          </a:p>
        </p:txBody>
      </p:sp>
    </p:spTree>
    <p:extLst>
      <p:ext uri="{BB962C8B-B14F-4D97-AF65-F5344CB8AC3E}">
        <p14:creationId xmlns:p14="http://schemas.microsoft.com/office/powerpoint/2010/main" val="1406746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sz="5000" dirty="0"/>
              <a:t>Results</a:t>
            </a:r>
          </a:p>
        </p:txBody>
      </p:sp>
    </p:spTree>
    <p:extLst>
      <p:ext uri="{BB962C8B-B14F-4D97-AF65-F5344CB8AC3E}">
        <p14:creationId xmlns:p14="http://schemas.microsoft.com/office/powerpoint/2010/main" val="159520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D5D9EC-4D14-4679-B743-62916533948D}"/>
              </a:ext>
            </a:extLst>
          </p:cNvPr>
          <p:cNvSpPr>
            <a:spLocks noGrp="1"/>
          </p:cNvSpPr>
          <p:nvPr>
            <p:ph sz="quarter" idx="10"/>
          </p:nvPr>
        </p:nvSpPr>
        <p:spPr/>
        <p:txBody>
          <a:bodyPr/>
          <a:lstStyle/>
          <a:p>
            <a:r>
              <a:rPr lang="en-US" dirty="0"/>
              <a:t>Dataset modified by Algorithm</a:t>
            </a:r>
          </a:p>
        </p:txBody>
      </p:sp>
      <p:sp>
        <p:nvSpPr>
          <p:cNvPr id="11" name="Rectangle 10">
            <a:extLst>
              <a:ext uri="{FF2B5EF4-FFF2-40B4-BE49-F238E27FC236}">
                <a16:creationId xmlns:a16="http://schemas.microsoft.com/office/drawing/2014/main" id="{12E63A45-249D-466E-B00A-9D62303E24B9}"/>
              </a:ext>
            </a:extLst>
          </p:cNvPr>
          <p:cNvSpPr/>
          <p:nvPr/>
        </p:nvSpPr>
        <p:spPr>
          <a:xfrm>
            <a:off x="0" y="1216151"/>
            <a:ext cx="8156448" cy="1939829"/>
          </a:xfrm>
          <a:prstGeom prst="rect">
            <a:avLst/>
          </a:prstGeom>
          <a:no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
            <a:extLst>
              <a:ext uri="{FF2B5EF4-FFF2-40B4-BE49-F238E27FC236}">
                <a16:creationId xmlns:a16="http://schemas.microsoft.com/office/drawing/2014/main" id="{CE686D09-EF7B-4E2E-A491-63909C070B10}"/>
              </a:ext>
            </a:extLst>
          </p:cNvPr>
          <p:cNvSpPr>
            <a:spLocks noGrp="1"/>
          </p:cNvSpPr>
          <p:nvPr>
            <p:ph idx="1"/>
          </p:nvPr>
        </p:nvSpPr>
        <p:spPr>
          <a:xfrm>
            <a:off x="406400" y="1488974"/>
            <a:ext cx="10972800" cy="3250080"/>
          </a:xfrm>
        </p:spPr>
        <p:txBody>
          <a:bodyPr>
            <a:normAutofit/>
          </a:bodyPr>
          <a:lstStyle/>
          <a:p>
            <a:pPr>
              <a:buFont typeface="Wingdings" panose="05000000000000000000" pitchFamily="2" charset="2"/>
              <a:buChar char="§"/>
            </a:pPr>
            <a:r>
              <a:rPr lang="en-IN" dirty="0"/>
              <a:t>About 6 new columns were added to the base dataset (right) during analysis:</a:t>
            </a:r>
          </a:p>
          <a:p>
            <a:pPr lvl="1">
              <a:buFont typeface="Wingdings" panose="05000000000000000000" pitchFamily="2" charset="2"/>
              <a:buChar char="§"/>
            </a:pPr>
            <a:r>
              <a:rPr lang="en-IN" dirty="0" err="1"/>
              <a:t>DoctorClass</a:t>
            </a:r>
            <a:r>
              <a:rPr lang="en-IN" dirty="0"/>
              <a:t>: the </a:t>
            </a:r>
            <a:r>
              <a:rPr lang="en-IN" dirty="0" err="1"/>
              <a:t>rx</a:t>
            </a:r>
            <a:r>
              <a:rPr lang="en-IN" dirty="0"/>
              <a:t>-level doctor speciality assignment</a:t>
            </a:r>
          </a:p>
          <a:p>
            <a:pPr lvl="1">
              <a:buFont typeface="Wingdings" panose="05000000000000000000" pitchFamily="2" charset="2"/>
              <a:buChar char="§"/>
            </a:pPr>
            <a:r>
              <a:rPr lang="en-IN" dirty="0" err="1"/>
              <a:t>PatientLevelClass</a:t>
            </a:r>
            <a:r>
              <a:rPr lang="en-IN" dirty="0"/>
              <a:t>: the patient-level doctor speciality assignment</a:t>
            </a:r>
          </a:p>
          <a:p>
            <a:pPr lvl="1">
              <a:buFont typeface="Wingdings" panose="05000000000000000000" pitchFamily="2" charset="2"/>
              <a:buChar char="§"/>
            </a:pPr>
            <a:r>
              <a:rPr lang="en-IN" dirty="0" err="1"/>
              <a:t>ProdTransaction</a:t>
            </a:r>
            <a:r>
              <a:rPr lang="en-IN" dirty="0"/>
              <a:t>: the flag describing if </a:t>
            </a:r>
            <a:r>
              <a:rPr lang="en-IN" dirty="0" err="1"/>
              <a:t>rx</a:t>
            </a:r>
            <a:r>
              <a:rPr lang="en-IN" dirty="0"/>
              <a:t> is new, repetition or switched depending on patient’s history</a:t>
            </a:r>
          </a:p>
          <a:p>
            <a:pPr lvl="1">
              <a:buFont typeface="Wingdings" panose="05000000000000000000" pitchFamily="2" charset="2"/>
              <a:buChar char="§"/>
            </a:pPr>
            <a:r>
              <a:rPr lang="en-IN" dirty="0"/>
              <a:t>Indication: The flag assigned in 3rd Phase identifying him/her with the indication</a:t>
            </a:r>
          </a:p>
          <a:p>
            <a:pPr lvl="1">
              <a:buFont typeface="Wingdings" panose="05000000000000000000" pitchFamily="2" charset="2"/>
              <a:buChar char="§"/>
            </a:pPr>
            <a:r>
              <a:rPr lang="en-IN" dirty="0" err="1"/>
              <a:t>PackNumber</a:t>
            </a:r>
            <a:r>
              <a:rPr lang="en-IN" dirty="0"/>
              <a:t>: The count of the unit of product used by the patient across history</a:t>
            </a:r>
          </a:p>
          <a:p>
            <a:pPr lvl="1">
              <a:buFont typeface="Wingdings" panose="05000000000000000000" pitchFamily="2" charset="2"/>
              <a:buChar char="§"/>
            </a:pPr>
            <a:r>
              <a:rPr lang="en-IN" dirty="0" err="1"/>
              <a:t>RXDuration</a:t>
            </a:r>
            <a:r>
              <a:rPr lang="en-IN" dirty="0"/>
              <a:t>: The length of duration of the particular </a:t>
            </a:r>
            <a:r>
              <a:rPr lang="en-IN" dirty="0" err="1"/>
              <a:t>rx</a:t>
            </a:r>
            <a:r>
              <a:rPr lang="en-IN" dirty="0"/>
              <a:t> depending on induction or maintenance phase.</a:t>
            </a:r>
          </a:p>
          <a:p>
            <a:pPr>
              <a:buFont typeface="Wingdings" panose="05000000000000000000" pitchFamily="2" charset="2"/>
              <a:buChar char="§"/>
            </a:pPr>
            <a:r>
              <a:rPr lang="en-IN" dirty="0"/>
              <a:t>The final output file opened in excel is shown as follows:</a:t>
            </a:r>
          </a:p>
        </p:txBody>
      </p:sp>
      <p:pic>
        <p:nvPicPr>
          <p:cNvPr id="16" name="Picture 15">
            <a:extLst>
              <a:ext uri="{FF2B5EF4-FFF2-40B4-BE49-F238E27FC236}">
                <a16:creationId xmlns:a16="http://schemas.microsoft.com/office/drawing/2014/main" id="{8A2F92DA-020C-477A-A8E6-B35D3DD03430}"/>
              </a:ext>
            </a:extLst>
          </p:cNvPr>
          <p:cNvPicPr>
            <a:picLocks noChangeAspect="1"/>
          </p:cNvPicPr>
          <p:nvPr/>
        </p:nvPicPr>
        <p:blipFill>
          <a:blip r:embed="rId2"/>
          <a:stretch>
            <a:fillRect/>
          </a:stretch>
        </p:blipFill>
        <p:spPr>
          <a:xfrm>
            <a:off x="0" y="4603243"/>
            <a:ext cx="12192000" cy="1328254"/>
          </a:xfrm>
          <a:prstGeom prst="rect">
            <a:avLst/>
          </a:prstGeom>
        </p:spPr>
      </p:pic>
      <p:pic>
        <p:nvPicPr>
          <p:cNvPr id="6" name="Picture 5">
            <a:extLst>
              <a:ext uri="{FF2B5EF4-FFF2-40B4-BE49-F238E27FC236}">
                <a16:creationId xmlns:a16="http://schemas.microsoft.com/office/drawing/2014/main" id="{8A2F92DA-020C-477A-A8E6-B35D3DD03430}"/>
              </a:ext>
            </a:extLst>
          </p:cNvPr>
          <p:cNvPicPr/>
          <p:nvPr/>
        </p:nvPicPr>
        <p:blipFill rotWithShape="1">
          <a:blip r:embed="rId2"/>
          <a:srcRect t="1" r="47914" b="-3885"/>
          <a:stretch/>
        </p:blipFill>
        <p:spPr bwMode="auto">
          <a:xfrm>
            <a:off x="975995" y="376454"/>
            <a:ext cx="5120005" cy="1112520"/>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8A2F92DA-020C-477A-A8E6-B35D3DD03430}"/>
              </a:ext>
            </a:extLst>
          </p:cNvPr>
          <p:cNvPicPr/>
          <p:nvPr/>
        </p:nvPicPr>
        <p:blipFill rotWithShape="1">
          <a:blip r:embed="rId2"/>
          <a:srcRect l="51941"/>
          <a:stretch/>
        </p:blipFill>
        <p:spPr bwMode="auto">
          <a:xfrm>
            <a:off x="6488747" y="326657"/>
            <a:ext cx="4700905" cy="10655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93943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sz="5000" dirty="0"/>
              <a:t>Conclusion</a:t>
            </a:r>
          </a:p>
        </p:txBody>
      </p:sp>
    </p:spTree>
    <p:extLst>
      <p:ext uri="{BB962C8B-B14F-4D97-AF65-F5344CB8AC3E}">
        <p14:creationId xmlns:p14="http://schemas.microsoft.com/office/powerpoint/2010/main" val="2234116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1493838"/>
            <a:ext cx="10972800" cy="4977300"/>
          </a:xfrm>
        </p:spPr>
        <p:txBody>
          <a:bodyPr/>
          <a:lstStyle/>
          <a:p>
            <a:pPr>
              <a:buFont typeface="Wingdings" panose="05000000000000000000" pitchFamily="2" charset="2"/>
              <a:buChar char="§"/>
            </a:pPr>
            <a:r>
              <a:rPr lang="en-IN" dirty="0"/>
              <a:t>At this point, code testing and verification done only for 1</a:t>
            </a:r>
            <a:r>
              <a:rPr lang="en-IN" baseline="30000" dirty="0"/>
              <a:t>st</a:t>
            </a:r>
            <a:r>
              <a:rPr lang="en-IN" dirty="0"/>
              <a:t> Phase.</a:t>
            </a:r>
          </a:p>
          <a:p>
            <a:pPr>
              <a:buFont typeface="Wingdings" panose="05000000000000000000" pitchFamily="2" charset="2"/>
              <a:buChar char="§"/>
            </a:pPr>
            <a:r>
              <a:rPr lang="en-IN" dirty="0"/>
              <a:t>Implemented functionality for updating by allowing user to set criteria for analysis by retrieving data from Excel worksheets in 2</a:t>
            </a:r>
            <a:r>
              <a:rPr lang="en-IN" baseline="30000" dirty="0"/>
              <a:t>nd</a:t>
            </a:r>
            <a:r>
              <a:rPr lang="en-IN" dirty="0"/>
              <a:t> and 4</a:t>
            </a:r>
            <a:r>
              <a:rPr lang="en-IN" baseline="30000" dirty="0"/>
              <a:t>th</a:t>
            </a:r>
            <a:r>
              <a:rPr lang="en-IN" dirty="0"/>
              <a:t> phases.</a:t>
            </a:r>
          </a:p>
          <a:p>
            <a:pPr>
              <a:buFont typeface="Wingdings" panose="05000000000000000000" pitchFamily="2" charset="2"/>
              <a:buChar char="§"/>
            </a:pPr>
            <a:r>
              <a:rPr lang="en-IN" dirty="0"/>
              <a:t>The project is on schedule with the project plan with the programming of the 3</a:t>
            </a:r>
            <a:r>
              <a:rPr lang="en-IN" baseline="30000" dirty="0"/>
              <a:t>rd</a:t>
            </a:r>
            <a:r>
              <a:rPr lang="en-IN" dirty="0"/>
              <a:t> phase currently underway.</a:t>
            </a:r>
          </a:p>
          <a:p>
            <a:pPr>
              <a:buFont typeface="Wingdings" panose="05000000000000000000" pitchFamily="2" charset="2"/>
              <a:buChar char="§"/>
            </a:pPr>
            <a:r>
              <a:rPr lang="en-IN" dirty="0"/>
              <a:t>The project objectives are estimated to be accomplished by March 20</a:t>
            </a:r>
            <a:r>
              <a:rPr lang="en-IN" baseline="30000" dirty="0"/>
              <a:t>th</a:t>
            </a:r>
            <a:r>
              <a:rPr lang="en-IN" dirty="0"/>
              <a:t> but additional features like GUI and update functionality may extend the deadline.</a:t>
            </a:r>
          </a:p>
          <a:p>
            <a:pPr>
              <a:buFont typeface="Wingdings" panose="05000000000000000000" pitchFamily="2" charset="2"/>
              <a:buChar char="§"/>
            </a:pPr>
            <a:r>
              <a:rPr lang="en-IN" dirty="0"/>
              <a:t>The program will require only the base dataset (biologics) and SQL dataset (comedication) after which the analysis is automated completely.</a:t>
            </a:r>
          </a:p>
          <a:p>
            <a:pPr>
              <a:buFont typeface="Wingdings" panose="05000000000000000000" pitchFamily="2" charset="2"/>
              <a:buChar char="§"/>
            </a:pPr>
            <a:r>
              <a:rPr lang="en-IN" dirty="0"/>
              <a:t>With the evolving biologics markets, the program allows for updating specs without the manual intervention of the user.</a:t>
            </a:r>
          </a:p>
          <a:p>
            <a:pPr>
              <a:buFont typeface="Wingdings" panose="05000000000000000000" pitchFamily="2" charset="2"/>
              <a:buChar char="§"/>
            </a:pPr>
            <a:endParaRPr lang="en-IN" dirty="0"/>
          </a:p>
        </p:txBody>
      </p:sp>
      <p:sp>
        <p:nvSpPr>
          <p:cNvPr id="3" name="Content Placeholder 2"/>
          <p:cNvSpPr>
            <a:spLocks noGrp="1"/>
          </p:cNvSpPr>
          <p:nvPr>
            <p:ph sz="quarter" idx="10"/>
          </p:nvPr>
        </p:nvSpPr>
        <p:spPr/>
        <p:txBody>
          <a:bodyPr/>
          <a:lstStyle/>
          <a:p>
            <a:r>
              <a:rPr lang="en-IN" dirty="0"/>
              <a:t>Inference</a:t>
            </a:r>
          </a:p>
        </p:txBody>
      </p:sp>
    </p:spTree>
    <p:extLst>
      <p:ext uri="{BB962C8B-B14F-4D97-AF65-F5344CB8AC3E}">
        <p14:creationId xmlns:p14="http://schemas.microsoft.com/office/powerpoint/2010/main" val="1066008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06400" y="1295400"/>
            <a:ext cx="10415954" cy="5210908"/>
          </a:xfrm>
        </p:spPr>
        <p:txBody>
          <a:bodyPr/>
          <a:lstStyle/>
          <a:p>
            <a:pPr marL="514350" indent="-514350">
              <a:buAutoNum type="arabicPeriod"/>
            </a:pPr>
            <a:r>
              <a:rPr lang="en-US" dirty="0"/>
              <a:t>SAS Programming language</a:t>
            </a:r>
          </a:p>
          <a:p>
            <a:pPr marL="914400" lvl="1" indent="-514350">
              <a:buFont typeface="Courier New" panose="02070309020205020404" pitchFamily="49" charset="0"/>
              <a:buChar char="o"/>
            </a:pPr>
            <a:r>
              <a:rPr lang="en-US" dirty="0"/>
              <a:t>To understand the pre-existing model by studying the code for deducing the algorithm.</a:t>
            </a:r>
          </a:p>
          <a:p>
            <a:pPr marL="514350" indent="-514350">
              <a:buAutoNum type="arabicPeriod"/>
            </a:pPr>
            <a:r>
              <a:rPr lang="en-US" dirty="0"/>
              <a:t>Learning the structure of transaction-level data</a:t>
            </a:r>
          </a:p>
          <a:p>
            <a:pPr marL="914400" lvl="1" indent="-514350">
              <a:buFont typeface="Courier New" panose="02070309020205020404" pitchFamily="49" charset="0"/>
              <a:buChar char="o"/>
            </a:pPr>
            <a:r>
              <a:rPr lang="en-US" dirty="0"/>
              <a:t>Selection of python data structure for optimal analysis among csv (comma separated values), lists and </a:t>
            </a:r>
            <a:r>
              <a:rPr lang="en-US" dirty="0" err="1"/>
              <a:t>Dataframes</a:t>
            </a:r>
            <a:r>
              <a:rPr lang="en-US" dirty="0"/>
              <a:t>.</a:t>
            </a:r>
          </a:p>
          <a:p>
            <a:pPr marL="514350" indent="-514350">
              <a:buAutoNum type="arabicPeriod"/>
            </a:pPr>
            <a:r>
              <a:rPr lang="en-US" dirty="0"/>
              <a:t>Conversion of datasets from SAS to Python environment</a:t>
            </a:r>
          </a:p>
          <a:p>
            <a:pPr marL="914400" lvl="1" indent="-514350">
              <a:buFont typeface="Courier New" panose="02070309020205020404" pitchFamily="49" charset="0"/>
              <a:buChar char="o"/>
            </a:pPr>
            <a:r>
              <a:rPr lang="en-IN" dirty="0"/>
              <a:t>With each data structure having its own features and limitations with respect to semantics and warnings.</a:t>
            </a:r>
          </a:p>
          <a:p>
            <a:pPr marL="914400" lvl="1" indent="-514350">
              <a:buFont typeface="Courier New" panose="02070309020205020404" pitchFamily="49" charset="0"/>
              <a:buChar char="o"/>
            </a:pPr>
            <a:r>
              <a:rPr lang="en-IN" dirty="0"/>
              <a:t>‘</a:t>
            </a:r>
            <a:r>
              <a:rPr lang="en-IN" dirty="0" err="1"/>
              <a:t>SettingWithCopyWarning</a:t>
            </a:r>
            <a:r>
              <a:rPr lang="en-IN" dirty="0"/>
              <a:t>’ in Pandas while modifying </a:t>
            </a:r>
            <a:r>
              <a:rPr lang="en-IN" dirty="0" err="1"/>
              <a:t>dataframes</a:t>
            </a:r>
            <a:r>
              <a:rPr lang="en-IN" dirty="0"/>
              <a:t>.</a:t>
            </a:r>
          </a:p>
          <a:p>
            <a:pPr marL="514350" indent="-514350">
              <a:buFont typeface="+mj-lt"/>
              <a:buAutoNum type="arabicPeriod"/>
            </a:pPr>
            <a:r>
              <a:rPr lang="en-IN" dirty="0"/>
              <a:t>Accessing SQL databases</a:t>
            </a:r>
          </a:p>
          <a:p>
            <a:pPr marL="914400" lvl="1" indent="-514350">
              <a:buFont typeface="Courier New" panose="02070309020205020404" pitchFamily="49" charset="0"/>
              <a:buChar char="o"/>
            </a:pPr>
            <a:r>
              <a:rPr lang="en-IN" dirty="0"/>
              <a:t>Learning about different SQL servers like MSSQL, PostgreSQL, MySQL etc</a:t>
            </a:r>
          </a:p>
          <a:p>
            <a:pPr marL="914400" lvl="1" indent="-514350">
              <a:buFont typeface="Courier New" panose="02070309020205020404" pitchFamily="49" charset="0"/>
              <a:buChar char="o"/>
            </a:pPr>
            <a:r>
              <a:rPr lang="en-IN" dirty="0"/>
              <a:t>Accessing the database using python. </a:t>
            </a:r>
          </a:p>
          <a:p>
            <a:pPr marL="514350" indent="-514350">
              <a:buFont typeface="+mj-lt"/>
              <a:buAutoNum type="arabicPeriod"/>
            </a:pPr>
            <a:r>
              <a:rPr lang="en-IN" dirty="0"/>
              <a:t>Update Capability</a:t>
            </a:r>
          </a:p>
          <a:p>
            <a:pPr marL="914400" lvl="1" indent="-514350">
              <a:buFont typeface="Courier New" panose="02070309020205020404" pitchFamily="49" charset="0"/>
              <a:buChar char="o"/>
            </a:pPr>
            <a:r>
              <a:rPr lang="en-IN" dirty="0"/>
              <a:t>To allow input of user defined criteria for analysis by creating a robust program.</a:t>
            </a:r>
          </a:p>
        </p:txBody>
      </p:sp>
      <p:sp>
        <p:nvSpPr>
          <p:cNvPr id="4" name="Content Placeholder 3"/>
          <p:cNvSpPr>
            <a:spLocks noGrp="1"/>
          </p:cNvSpPr>
          <p:nvPr>
            <p:ph sz="quarter" idx="10"/>
          </p:nvPr>
        </p:nvSpPr>
        <p:spPr/>
        <p:txBody>
          <a:bodyPr/>
          <a:lstStyle/>
          <a:p>
            <a:r>
              <a:rPr lang="en-IN" dirty="0"/>
              <a:t>Challenges Faced</a:t>
            </a:r>
          </a:p>
        </p:txBody>
      </p:sp>
    </p:spTree>
    <p:extLst>
      <p:ext uri="{BB962C8B-B14F-4D97-AF65-F5344CB8AC3E}">
        <p14:creationId xmlns:p14="http://schemas.microsoft.com/office/powerpoint/2010/main" val="70427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1" y="1600201"/>
            <a:ext cx="11176000" cy="4712676"/>
          </a:xfrm>
        </p:spPr>
        <p:txBody>
          <a:bodyPr>
            <a:normAutofit/>
          </a:bodyPr>
          <a:lstStyle/>
          <a:p>
            <a:r>
              <a:rPr lang="en-IN" sz="2400" dirty="0"/>
              <a:t>The fully automated program with the means of updating to the current market developments with the rise of new biologics and biosimilar means the analyst not requiring to code or have any technical knowledge to run the analysis on a dataset.</a:t>
            </a:r>
          </a:p>
          <a:p>
            <a:endParaRPr lang="en-IN" sz="2400" dirty="0"/>
          </a:p>
          <a:p>
            <a:r>
              <a:rPr lang="en-IN" sz="2400" dirty="0"/>
              <a:t>Being open source, the program reduces the investment on licensed software by the company while suffering no drawbacks in performance. This model can be used for developing programs for </a:t>
            </a:r>
            <a:r>
              <a:rPr lang="en-IN" sz="2400"/>
              <a:t>other markets as well.</a:t>
            </a:r>
            <a:endParaRPr lang="en-IN" sz="2400" dirty="0"/>
          </a:p>
          <a:p>
            <a:endParaRPr lang="en-IN" sz="2400" dirty="0"/>
          </a:p>
          <a:p>
            <a:r>
              <a:rPr lang="en-IN" sz="2400" dirty="0"/>
              <a:t>Biologics being a lucrative market and Autoimmune diseases being lifestyle-affecting to fatal, the prescriptions and injections are taken strictly on time thereby making this market analysis most accurate.</a:t>
            </a:r>
          </a:p>
        </p:txBody>
      </p:sp>
      <p:sp>
        <p:nvSpPr>
          <p:cNvPr id="4" name="Content Placeholder 3"/>
          <p:cNvSpPr>
            <a:spLocks noGrp="1"/>
          </p:cNvSpPr>
          <p:nvPr>
            <p:ph sz="quarter" idx="13"/>
          </p:nvPr>
        </p:nvSpPr>
        <p:spPr/>
        <p:txBody>
          <a:bodyPr/>
          <a:lstStyle/>
          <a:p>
            <a:r>
              <a:rPr lang="en-IN" dirty="0"/>
              <a:t>Project Significance</a:t>
            </a:r>
          </a:p>
        </p:txBody>
      </p:sp>
    </p:spTree>
    <p:extLst>
      <p:ext uri="{BB962C8B-B14F-4D97-AF65-F5344CB8AC3E}">
        <p14:creationId xmlns:p14="http://schemas.microsoft.com/office/powerpoint/2010/main" val="2362827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sz="5000" dirty="0"/>
              <a:t>Introduction</a:t>
            </a:r>
          </a:p>
        </p:txBody>
      </p:sp>
    </p:spTree>
    <p:extLst>
      <p:ext uri="{BB962C8B-B14F-4D97-AF65-F5344CB8AC3E}">
        <p14:creationId xmlns:p14="http://schemas.microsoft.com/office/powerpoint/2010/main" val="4103076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9E3422-9C1C-42A7-B8F4-EE6853B03C0F}"/>
              </a:ext>
            </a:extLst>
          </p:cNvPr>
          <p:cNvSpPr>
            <a:spLocks noGrp="1"/>
          </p:cNvSpPr>
          <p:nvPr>
            <p:ph idx="1"/>
          </p:nvPr>
        </p:nvSpPr>
        <p:spPr>
          <a:xfrm>
            <a:off x="406401" y="1600201"/>
            <a:ext cx="11176000" cy="4525963"/>
          </a:xfrm>
        </p:spPr>
        <p:txBody>
          <a:bodyPr>
            <a:noAutofit/>
          </a:bodyPr>
          <a:lstStyle/>
          <a:p>
            <a:pPr marL="342900" indent="-342900">
              <a:buFont typeface="+mj-lt"/>
              <a:buAutoNum type="arabicPeriod"/>
            </a:pPr>
            <a:r>
              <a:rPr lang="en-US" sz="1300" dirty="0"/>
              <a:t>Biologics Overview - </a:t>
            </a:r>
            <a:r>
              <a:rPr lang="en-US" sz="1300" dirty="0">
                <a:hlinkClick r:id="rId2"/>
              </a:rPr>
              <a:t>https://www.arthritis.org/living-with-arthritis/treatments/medication/drug-types/biologics/drug-guide-biologics.php</a:t>
            </a:r>
            <a:endParaRPr lang="en-US" sz="1300" dirty="0"/>
          </a:p>
          <a:p>
            <a:pPr marL="342900" indent="-342900">
              <a:buFont typeface="+mj-lt"/>
              <a:buAutoNum type="arabicPeriod"/>
            </a:pPr>
            <a:r>
              <a:rPr lang="en-US" sz="1300" dirty="0"/>
              <a:t>Biologics: the role of delivery systems in improved therapy - </a:t>
            </a:r>
            <a:r>
              <a:rPr lang="en-US" sz="1300" dirty="0">
                <a:hlinkClick r:id="rId3"/>
              </a:rPr>
              <a:t>https://www.ncbi.nlm.nih.gov/pmc/articles/PMC3964020/</a:t>
            </a:r>
            <a:endParaRPr lang="en-US" sz="1300" dirty="0"/>
          </a:p>
          <a:p>
            <a:pPr marL="342900" indent="-342900">
              <a:buFont typeface="+mj-lt"/>
              <a:buAutoNum type="arabicPeriod"/>
            </a:pPr>
            <a:r>
              <a:rPr lang="en-US" sz="1300" dirty="0"/>
              <a:t>Lupus Treatment: Medications and Lifestyle Changes That Can Help - </a:t>
            </a:r>
            <a:r>
              <a:rPr lang="en-US" sz="1300" dirty="0">
                <a:hlinkClick r:id="rId4"/>
              </a:rPr>
              <a:t>https://www.everydayhealth.com/lupus/guide/treatment/</a:t>
            </a:r>
            <a:endParaRPr lang="en-US" sz="1300" dirty="0"/>
          </a:p>
          <a:p>
            <a:pPr marL="342900" indent="-342900">
              <a:buFont typeface="+mj-lt"/>
              <a:buAutoNum type="arabicPeriod"/>
            </a:pPr>
            <a:r>
              <a:rPr lang="en-US" sz="1300" dirty="0"/>
              <a:t>Treatment for Crohn’s Disease and Ulcerative Colitis depends on how severe the symptoms are, and how much of the gut is affected.  - </a:t>
            </a:r>
            <a:r>
              <a:rPr lang="en-US" sz="1300" dirty="0">
                <a:hlinkClick r:id="rId5"/>
              </a:rPr>
              <a:t>https://www.crohnsandcolitis.org.uk/about-inflammatory-bowel-disease/treatments</a:t>
            </a:r>
            <a:endParaRPr lang="en-US" sz="1300" dirty="0"/>
          </a:p>
          <a:p>
            <a:pPr marL="342900" indent="-342900">
              <a:buFont typeface="+mj-lt"/>
              <a:buAutoNum type="arabicPeriod"/>
            </a:pPr>
            <a:r>
              <a:rPr lang="en-US" sz="1300" dirty="0"/>
              <a:t>Rise of the biosimilars - https://pharmafield.co.uk/in_depth/rise-of-biosimilars/</a:t>
            </a:r>
          </a:p>
          <a:p>
            <a:pPr marL="342900" indent="-342900">
              <a:buFont typeface="+mj-lt"/>
              <a:buAutoNum type="arabicPeriod"/>
            </a:pPr>
            <a:r>
              <a:rPr lang="en-US" sz="1300" dirty="0"/>
              <a:t>FDA Approves Biosimilar for Chronic Inflammatory Diseases - </a:t>
            </a:r>
            <a:r>
              <a:rPr lang="en-US" sz="1300" dirty="0">
                <a:hlinkClick r:id="rId6"/>
              </a:rPr>
              <a:t>https://www.raredr.com/news/fda-approves-inflammatory-diseases-biosimilar</a:t>
            </a:r>
            <a:endParaRPr lang="en-US" sz="1300" dirty="0"/>
          </a:p>
          <a:p>
            <a:pPr marL="342900" indent="-342900">
              <a:buFont typeface="+mj-lt"/>
              <a:buAutoNum type="arabicPeriod"/>
            </a:pPr>
            <a:r>
              <a:rPr lang="en-US" sz="1300" dirty="0"/>
              <a:t>FDA Approves Biosimilar for Autoimmune Diseases - </a:t>
            </a:r>
            <a:r>
              <a:rPr lang="en-US" sz="1300" dirty="0">
                <a:hlinkClick r:id="rId7"/>
              </a:rPr>
              <a:t>https://www.the-dermatologist.com/news/fda-approves-biosimilar-autoimmune-diseases</a:t>
            </a:r>
            <a:endParaRPr lang="en-US" sz="1300" dirty="0"/>
          </a:p>
          <a:p>
            <a:pPr marL="342900" indent="-342900">
              <a:buFont typeface="+mj-lt"/>
              <a:buAutoNum type="arabicPeriod"/>
            </a:pPr>
            <a:r>
              <a:rPr lang="en-US" sz="1300" dirty="0"/>
              <a:t>Biosimilar, </a:t>
            </a:r>
            <a:r>
              <a:rPr lang="en-US" sz="1300" dirty="0" err="1"/>
              <a:t>Hyrimoz</a:t>
            </a:r>
            <a:r>
              <a:rPr lang="en-US" sz="1300" dirty="0"/>
              <a:t>, Approved by FDA for Host of Chronic Conditions - </a:t>
            </a:r>
            <a:r>
              <a:rPr lang="en-US" sz="1300" dirty="0">
                <a:hlinkClick r:id="rId8"/>
              </a:rPr>
              <a:t>https://www.mdmag.com/medical-news/biosimilar-hyrimoz-approved-fda-chronic-conditions</a:t>
            </a:r>
            <a:endParaRPr lang="en-US" sz="1300" dirty="0"/>
          </a:p>
          <a:p>
            <a:pPr marL="342900" indent="-342900">
              <a:buFont typeface="+mj-lt"/>
              <a:buAutoNum type="arabicPeriod"/>
            </a:pPr>
            <a:r>
              <a:rPr lang="en-US" sz="1300" dirty="0"/>
              <a:t>PANZYGA  - </a:t>
            </a:r>
            <a:r>
              <a:rPr lang="en-US" sz="1300" dirty="0">
                <a:hlinkClick r:id="rId9"/>
              </a:rPr>
              <a:t>https://www.fda.gov/BiologicsBloodVaccines/BloodBloodProducts/ApprovedProducts/LicensedProductsBLAs/FractionatedPlasmaProducts/ucm615698.htm</a:t>
            </a:r>
            <a:endParaRPr lang="en-US" sz="1300" dirty="0"/>
          </a:p>
          <a:p>
            <a:pPr marL="342900" indent="-342900">
              <a:buFont typeface="+mj-lt"/>
              <a:buAutoNum type="arabicPeriod"/>
            </a:pPr>
            <a:r>
              <a:rPr lang="en-US" sz="1300" dirty="0"/>
              <a:t>CUTAQUIG - </a:t>
            </a:r>
            <a:r>
              <a:rPr lang="en-US" sz="1300" dirty="0">
                <a:hlinkClick r:id="rId10"/>
              </a:rPr>
              <a:t>https://www.fda.gov/BiologicsBloodVaccines/ucm628258.htm</a:t>
            </a:r>
            <a:endParaRPr lang="en-US" sz="1300" dirty="0"/>
          </a:p>
          <a:p>
            <a:pPr marL="342900" indent="-342900">
              <a:buFont typeface="+mj-lt"/>
              <a:buAutoNum type="arabicPeriod"/>
            </a:pPr>
            <a:r>
              <a:rPr lang="en-US" sz="1300" dirty="0"/>
              <a:t>New Drugs for Rheumatoid Arthritis What’s in the Pipeline - </a:t>
            </a:r>
            <a:r>
              <a:rPr lang="en-US" sz="1300" dirty="0">
                <a:hlinkClick r:id="rId11"/>
              </a:rPr>
              <a:t>https://www.webmd.com/rheumatoid-arthritis/features/new-drugs-for-ra#1</a:t>
            </a:r>
            <a:endParaRPr lang="en-US" sz="1300" dirty="0"/>
          </a:p>
          <a:p>
            <a:pPr marL="342900" indent="-342900">
              <a:buFont typeface="+mj-lt"/>
              <a:buAutoNum type="arabicPeriod"/>
            </a:pPr>
            <a:r>
              <a:rPr lang="en-US" sz="1300" dirty="0"/>
              <a:t>FDA OKs a New Biologic for RA - </a:t>
            </a:r>
            <a:r>
              <a:rPr lang="en-US" sz="1300" dirty="0">
                <a:hlinkClick r:id="rId12"/>
              </a:rPr>
              <a:t>http://blog.arthritis.org/news/fda-approves-new-rheumatoid-arthritis-biologic-sarilumab/</a:t>
            </a:r>
            <a:endParaRPr lang="en-US" sz="1300" dirty="0"/>
          </a:p>
          <a:p>
            <a:pPr marL="342900" indent="-342900">
              <a:buFont typeface="+mj-lt"/>
              <a:buAutoNum type="arabicPeriod"/>
            </a:pPr>
            <a:r>
              <a:rPr lang="en-US" sz="1300" dirty="0"/>
              <a:t>IQVIA </a:t>
            </a:r>
            <a:r>
              <a:rPr lang="en-US" sz="1300"/>
              <a:t>Confidential Algorithms and SAS Files</a:t>
            </a:r>
            <a:endParaRPr lang="en-US" sz="1300" dirty="0"/>
          </a:p>
          <a:p>
            <a:pPr marL="0" indent="0">
              <a:buNone/>
            </a:pPr>
            <a:endParaRPr lang="en-US" sz="1300" dirty="0"/>
          </a:p>
        </p:txBody>
      </p:sp>
      <p:sp>
        <p:nvSpPr>
          <p:cNvPr id="4" name="Content Placeholder 3">
            <a:extLst>
              <a:ext uri="{FF2B5EF4-FFF2-40B4-BE49-F238E27FC236}">
                <a16:creationId xmlns:a16="http://schemas.microsoft.com/office/drawing/2014/main" id="{41BB28A5-5BC4-4FE0-98E3-9BDC93447957}"/>
              </a:ext>
            </a:extLst>
          </p:cNvPr>
          <p:cNvSpPr>
            <a:spLocks noGrp="1"/>
          </p:cNvSpPr>
          <p:nvPr>
            <p:ph sz="quarter" idx="13"/>
          </p:nvPr>
        </p:nvSpPr>
        <p:spPr/>
        <p:txBody>
          <a:bodyPr/>
          <a:lstStyle/>
          <a:p>
            <a:r>
              <a:rPr lang="en-US" dirty="0"/>
              <a:t>References</a:t>
            </a:r>
          </a:p>
        </p:txBody>
      </p:sp>
    </p:spTree>
    <p:extLst>
      <p:ext uri="{BB962C8B-B14F-4D97-AF65-F5344CB8AC3E}">
        <p14:creationId xmlns:p14="http://schemas.microsoft.com/office/powerpoint/2010/main" val="11563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61119C-0CED-419C-9123-7D70488F36F4}"/>
              </a:ext>
            </a:extLst>
          </p:cNvPr>
          <p:cNvSpPr>
            <a:spLocks noGrp="1"/>
          </p:cNvSpPr>
          <p:nvPr>
            <p:ph idx="1"/>
          </p:nvPr>
        </p:nvSpPr>
        <p:spPr>
          <a:xfrm>
            <a:off x="406400" y="1493838"/>
            <a:ext cx="10972800" cy="4950924"/>
          </a:xfrm>
        </p:spPr>
        <p:txBody>
          <a:bodyPr>
            <a:normAutofit lnSpcReduction="10000"/>
          </a:bodyPr>
          <a:lstStyle/>
          <a:p>
            <a:pPr>
              <a:buFont typeface="Wingdings" panose="05000000000000000000" pitchFamily="2" charset="2"/>
              <a:buChar char="v"/>
            </a:pPr>
            <a:r>
              <a:rPr lang="en-US" sz="2000" dirty="0"/>
              <a:t>IQVIA is the leading provider in global information and technology services with clients in the Healthcare industry and providing comprehensive solutions to measure and improve their performance.</a:t>
            </a:r>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marL="457200" lvl="1" indent="0" algn="ctr">
              <a:buNone/>
            </a:pPr>
            <a:r>
              <a:rPr lang="en-US" dirty="0"/>
              <a:t>Observational Health Data Sciences and Informatics</a:t>
            </a:r>
            <a:endParaRPr lang="en-US" sz="2000" dirty="0"/>
          </a:p>
          <a:p>
            <a:pPr>
              <a:buFont typeface="Wingdings" panose="05000000000000000000" pitchFamily="2" charset="2"/>
              <a:buChar char="v"/>
            </a:pPr>
            <a:r>
              <a:rPr lang="en-US" sz="2000" dirty="0"/>
              <a:t>IQVIA standardizes, organizes, structures and integrates this data by applying their sophisticated analytics and leveraging its global technology infrastructure to help their clients run their organizations more efficiently and make better decisions to improve their operational and financial performance. </a:t>
            </a:r>
          </a:p>
        </p:txBody>
      </p:sp>
      <p:sp>
        <p:nvSpPr>
          <p:cNvPr id="3" name="Content Placeholder 2">
            <a:extLst>
              <a:ext uri="{FF2B5EF4-FFF2-40B4-BE49-F238E27FC236}">
                <a16:creationId xmlns:a16="http://schemas.microsoft.com/office/drawing/2014/main" id="{3269A9B5-D017-4FB8-BEB6-81E559EF0B87}"/>
              </a:ext>
            </a:extLst>
          </p:cNvPr>
          <p:cNvSpPr>
            <a:spLocks noGrp="1"/>
          </p:cNvSpPr>
          <p:nvPr>
            <p:ph sz="quarter" idx="10"/>
          </p:nvPr>
        </p:nvSpPr>
        <p:spPr/>
        <p:txBody>
          <a:bodyPr/>
          <a:lstStyle/>
          <a:p>
            <a:r>
              <a:rPr lang="en-US" dirty="0"/>
              <a:t>IQVIA</a:t>
            </a:r>
          </a:p>
        </p:txBody>
      </p:sp>
      <p:pic>
        <p:nvPicPr>
          <p:cNvPr id="5" name="Picture 4">
            <a:extLst>
              <a:ext uri="{FF2B5EF4-FFF2-40B4-BE49-F238E27FC236}">
                <a16:creationId xmlns:a16="http://schemas.microsoft.com/office/drawing/2014/main" id="{C3639FA3-F65C-49C4-88BE-6817E86B32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6823" y="2438947"/>
            <a:ext cx="6363188" cy="1980106"/>
          </a:xfrm>
          <a:prstGeom prst="rect">
            <a:avLst/>
          </a:prstGeom>
        </p:spPr>
      </p:pic>
    </p:spTree>
    <p:extLst>
      <p:ext uri="{BB962C8B-B14F-4D97-AF65-F5344CB8AC3E}">
        <p14:creationId xmlns:p14="http://schemas.microsoft.com/office/powerpoint/2010/main" val="4186848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A4064C4-BF80-48B4-B9FC-0E07E51946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10685" y="1635334"/>
            <a:ext cx="3207238" cy="1308216"/>
          </a:xfrm>
        </p:spPr>
      </p:pic>
      <p:sp>
        <p:nvSpPr>
          <p:cNvPr id="3" name="Content Placeholder 2">
            <a:extLst>
              <a:ext uri="{FF2B5EF4-FFF2-40B4-BE49-F238E27FC236}">
                <a16:creationId xmlns:a16="http://schemas.microsoft.com/office/drawing/2014/main" id="{09B9B570-79A9-473A-BFCA-4458CCB86CFF}"/>
              </a:ext>
            </a:extLst>
          </p:cNvPr>
          <p:cNvSpPr>
            <a:spLocks noGrp="1"/>
          </p:cNvSpPr>
          <p:nvPr>
            <p:ph sz="quarter" idx="10"/>
          </p:nvPr>
        </p:nvSpPr>
        <p:spPr/>
        <p:txBody>
          <a:bodyPr/>
          <a:lstStyle/>
          <a:p>
            <a:r>
              <a:rPr lang="en-US" dirty="0"/>
              <a:t>From Licensed to Open Source</a:t>
            </a:r>
          </a:p>
        </p:txBody>
      </p:sp>
      <p:pic>
        <p:nvPicPr>
          <p:cNvPr id="7" name="Picture 6">
            <a:extLst>
              <a:ext uri="{FF2B5EF4-FFF2-40B4-BE49-F238E27FC236}">
                <a16:creationId xmlns:a16="http://schemas.microsoft.com/office/drawing/2014/main" id="{189C53FE-45B3-481C-BBA0-404B06AB8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5104" y="4152900"/>
            <a:ext cx="2438400" cy="2438400"/>
          </a:xfrm>
          <a:prstGeom prst="rect">
            <a:avLst/>
          </a:prstGeom>
        </p:spPr>
      </p:pic>
      <p:sp>
        <p:nvSpPr>
          <p:cNvPr id="8" name="Arrow: Down 7">
            <a:extLst>
              <a:ext uri="{FF2B5EF4-FFF2-40B4-BE49-F238E27FC236}">
                <a16:creationId xmlns:a16="http://schemas.microsoft.com/office/drawing/2014/main" id="{87828314-C270-4BB4-8CE8-A0C0C4F99C8A}"/>
              </a:ext>
            </a:extLst>
          </p:cNvPr>
          <p:cNvSpPr/>
          <p:nvPr/>
        </p:nvSpPr>
        <p:spPr>
          <a:xfrm>
            <a:off x="9461500" y="3148175"/>
            <a:ext cx="905608" cy="800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1BDCE95B-5602-4C63-AD51-1D92604C9D20}"/>
              </a:ext>
            </a:extLst>
          </p:cNvPr>
          <p:cNvSpPr txBox="1">
            <a:spLocks/>
          </p:cNvSpPr>
          <p:nvPr/>
        </p:nvSpPr>
        <p:spPr>
          <a:xfrm>
            <a:off x="406400" y="1652883"/>
            <a:ext cx="7602415" cy="487100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t>The primary tool used by an analyst in IQVIA is </a:t>
            </a:r>
            <a:r>
              <a:rPr lang="en-IN" sz="2400" u="sng" dirty="0"/>
              <a:t>SAS</a:t>
            </a:r>
            <a:r>
              <a:rPr lang="en-IN" sz="2400" dirty="0"/>
              <a:t>, a licensed software suite with point-and-click graphical interface for non-technical users along with advanced SAS code capabilities.</a:t>
            </a:r>
          </a:p>
          <a:p>
            <a:endParaRPr lang="en-IN" sz="2400" dirty="0"/>
          </a:p>
          <a:p>
            <a:r>
              <a:rPr lang="en-IN" sz="2400" dirty="0"/>
              <a:t>Python is free, open source software which is lightweight and rich in resources in the form of libraries extending its reaches to Analytics making it the </a:t>
            </a:r>
            <a:r>
              <a:rPr lang="en-IN" sz="2400" u="sng" dirty="0"/>
              <a:t>best open source alternative</a:t>
            </a:r>
            <a:r>
              <a:rPr lang="en-IN" sz="2400" dirty="0"/>
              <a:t> to SAS for Data Scientists</a:t>
            </a:r>
          </a:p>
          <a:p>
            <a:endParaRPr lang="en-IN" sz="2400" dirty="0"/>
          </a:p>
          <a:p>
            <a:r>
              <a:rPr lang="en-IN" sz="2400" dirty="0"/>
              <a:t>This project involves developing a Python program as an alternative to an existing SAS model in </a:t>
            </a:r>
            <a:r>
              <a:rPr lang="en-IN" sz="2400" u="sng" dirty="0"/>
              <a:t>Autoimmune Biologics market</a:t>
            </a:r>
            <a:r>
              <a:rPr lang="en-IN" sz="2400" dirty="0"/>
              <a:t>.</a:t>
            </a:r>
          </a:p>
        </p:txBody>
      </p:sp>
    </p:spTree>
    <p:extLst>
      <p:ext uri="{BB962C8B-B14F-4D97-AF65-F5344CB8AC3E}">
        <p14:creationId xmlns:p14="http://schemas.microsoft.com/office/powerpoint/2010/main" val="3022573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t>Biologics</a:t>
            </a:r>
          </a:p>
        </p:txBody>
      </p:sp>
      <p:sp>
        <p:nvSpPr>
          <p:cNvPr id="6" name="Content Placeholder 2">
            <a:extLst>
              <a:ext uri="{FF2B5EF4-FFF2-40B4-BE49-F238E27FC236}">
                <a16:creationId xmlns:a16="http://schemas.microsoft.com/office/drawing/2014/main" id="{DA88D89D-AA1B-4338-9782-51C9DE29081D}"/>
              </a:ext>
            </a:extLst>
          </p:cNvPr>
          <p:cNvSpPr>
            <a:spLocks noGrp="1"/>
          </p:cNvSpPr>
          <p:nvPr>
            <p:ph idx="1"/>
          </p:nvPr>
        </p:nvSpPr>
        <p:spPr>
          <a:xfrm>
            <a:off x="838202" y="1295401"/>
            <a:ext cx="5257800" cy="1688631"/>
          </a:xfrm>
        </p:spPr>
        <p:txBody>
          <a:bodyPr/>
          <a:lstStyle/>
          <a:p>
            <a:pPr marL="0" indent="0">
              <a:buNone/>
            </a:pPr>
            <a:r>
              <a:rPr lang="en-US" dirty="0">
                <a:solidFill>
                  <a:schemeClr val="accent1"/>
                </a:solidFill>
              </a:rPr>
              <a:t>Definition:</a:t>
            </a:r>
            <a:endParaRPr lang="en-US" dirty="0"/>
          </a:p>
          <a:p>
            <a:pPr marL="0" indent="0">
              <a:buNone/>
            </a:pPr>
            <a:r>
              <a:rPr lang="en-US" sz="1800" dirty="0"/>
              <a:t>A Biologic is a product extracted or semi-synthesized from living organism most of them manufactured utilizing Recombinant DNA Technology.</a:t>
            </a:r>
          </a:p>
        </p:txBody>
      </p:sp>
      <p:sp>
        <p:nvSpPr>
          <p:cNvPr id="7" name="Content Placeholder 2">
            <a:extLst>
              <a:ext uri="{FF2B5EF4-FFF2-40B4-BE49-F238E27FC236}">
                <a16:creationId xmlns:a16="http://schemas.microsoft.com/office/drawing/2014/main" id="{C01C3E24-ECA2-4707-8793-60ADE924DCA3}"/>
              </a:ext>
            </a:extLst>
          </p:cNvPr>
          <p:cNvSpPr txBox="1">
            <a:spLocks/>
          </p:cNvSpPr>
          <p:nvPr/>
        </p:nvSpPr>
        <p:spPr>
          <a:xfrm>
            <a:off x="838202" y="2984031"/>
            <a:ext cx="5257800" cy="16886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1"/>
                </a:solidFill>
              </a:rPr>
              <a:t>Administration:</a:t>
            </a:r>
          </a:p>
          <a:p>
            <a:pPr marL="0" indent="0">
              <a:buNone/>
            </a:pPr>
            <a:r>
              <a:rPr lang="en-US" sz="1800" dirty="0"/>
              <a:t>Delivery systems are primarily in parenteral route, they are injected or infused directly in the target region or released into the vein.</a:t>
            </a:r>
          </a:p>
          <a:p>
            <a:pPr marL="0" indent="0">
              <a:buFont typeface="Arial" panose="020B0604020202020204" pitchFamily="34" charset="0"/>
              <a:buNone/>
            </a:pPr>
            <a:endParaRPr lang="en-US" dirty="0">
              <a:solidFill>
                <a:schemeClr val="accent1"/>
              </a:solidFill>
            </a:endParaRPr>
          </a:p>
        </p:txBody>
      </p:sp>
      <p:sp>
        <p:nvSpPr>
          <p:cNvPr id="8" name="Content Placeholder 2">
            <a:extLst>
              <a:ext uri="{FF2B5EF4-FFF2-40B4-BE49-F238E27FC236}">
                <a16:creationId xmlns:a16="http://schemas.microsoft.com/office/drawing/2014/main" id="{7DA66699-05BC-4587-9167-AD2FBD232999}"/>
              </a:ext>
            </a:extLst>
          </p:cNvPr>
          <p:cNvSpPr txBox="1">
            <a:spLocks/>
          </p:cNvSpPr>
          <p:nvPr/>
        </p:nvSpPr>
        <p:spPr>
          <a:xfrm>
            <a:off x="6096001" y="1295400"/>
            <a:ext cx="5257800" cy="16886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1"/>
                </a:solidFill>
              </a:rPr>
              <a:t>Structure:</a:t>
            </a:r>
          </a:p>
          <a:p>
            <a:pPr marL="0" indent="0">
              <a:buNone/>
            </a:pPr>
            <a:r>
              <a:rPr lang="en-US" sz="1800" dirty="0"/>
              <a:t>Their structure is not characterized and are significantly larger in size and complicated compared to drugs.</a:t>
            </a:r>
          </a:p>
          <a:p>
            <a:pPr marL="0" indent="0">
              <a:buFont typeface="Arial" panose="020B0604020202020204" pitchFamily="34" charset="0"/>
              <a:buNone/>
            </a:pPr>
            <a:endParaRPr lang="en-US" dirty="0">
              <a:solidFill>
                <a:schemeClr val="accent1"/>
              </a:solidFill>
            </a:endParaRPr>
          </a:p>
        </p:txBody>
      </p:sp>
      <p:sp>
        <p:nvSpPr>
          <p:cNvPr id="9" name="Content Placeholder 2">
            <a:extLst>
              <a:ext uri="{FF2B5EF4-FFF2-40B4-BE49-F238E27FC236}">
                <a16:creationId xmlns:a16="http://schemas.microsoft.com/office/drawing/2014/main" id="{ECF90485-E610-4550-98E5-21438F0FF24E}"/>
              </a:ext>
            </a:extLst>
          </p:cNvPr>
          <p:cNvSpPr txBox="1">
            <a:spLocks/>
          </p:cNvSpPr>
          <p:nvPr/>
        </p:nvSpPr>
        <p:spPr>
          <a:xfrm>
            <a:off x="6096000" y="2984031"/>
            <a:ext cx="5257800" cy="17728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1"/>
                </a:solidFill>
              </a:rPr>
              <a:t>Manufacture Process:</a:t>
            </a:r>
          </a:p>
          <a:p>
            <a:pPr marL="0" indent="0">
              <a:buFont typeface="Arial" panose="020B0604020202020204" pitchFamily="34" charset="0"/>
              <a:buNone/>
            </a:pPr>
            <a:r>
              <a:rPr lang="en-US" sz="1800" dirty="0"/>
              <a:t>“The process is the product” aptly emphasizes the quality control restraints and effectiveness of the molecule.</a:t>
            </a:r>
          </a:p>
          <a:p>
            <a:pPr marL="0" indent="0">
              <a:buFont typeface="Arial" panose="020B0604020202020204" pitchFamily="34" charset="0"/>
              <a:buNone/>
            </a:pPr>
            <a:r>
              <a:rPr lang="en-US" sz="1800" dirty="0"/>
              <a:t>Biologics market requires heavy nascent investments.</a:t>
            </a:r>
          </a:p>
        </p:txBody>
      </p:sp>
      <p:sp>
        <p:nvSpPr>
          <p:cNvPr id="10" name="Content Placeholder 2">
            <a:extLst>
              <a:ext uri="{FF2B5EF4-FFF2-40B4-BE49-F238E27FC236}">
                <a16:creationId xmlns:a16="http://schemas.microsoft.com/office/drawing/2014/main" id="{BCF397CA-47ED-4E2F-940D-52E79116A9B0}"/>
              </a:ext>
            </a:extLst>
          </p:cNvPr>
          <p:cNvSpPr txBox="1">
            <a:spLocks/>
          </p:cNvSpPr>
          <p:nvPr/>
        </p:nvSpPr>
        <p:spPr>
          <a:xfrm>
            <a:off x="838200" y="4672661"/>
            <a:ext cx="5257800" cy="16886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1"/>
                </a:solidFill>
              </a:rPr>
              <a:t>Economy:</a:t>
            </a:r>
          </a:p>
          <a:p>
            <a:pPr marL="0" indent="0">
              <a:buNone/>
            </a:pPr>
            <a:r>
              <a:rPr lang="en-US" sz="1800" dirty="0"/>
              <a:t>E.g. Rheumatoid Arthritis, Drug therapy like methotrexate of  cost is &lt;$100 and its counterpart biologics certolizumab and abatacept costs $300-6000.</a:t>
            </a:r>
          </a:p>
        </p:txBody>
      </p:sp>
      <p:sp>
        <p:nvSpPr>
          <p:cNvPr id="11" name="Content Placeholder 2">
            <a:extLst>
              <a:ext uri="{FF2B5EF4-FFF2-40B4-BE49-F238E27FC236}">
                <a16:creationId xmlns:a16="http://schemas.microsoft.com/office/drawing/2014/main" id="{E9F6B675-458E-4458-8131-5AD1596FBD87}"/>
              </a:ext>
            </a:extLst>
          </p:cNvPr>
          <p:cNvSpPr txBox="1">
            <a:spLocks/>
          </p:cNvSpPr>
          <p:nvPr/>
        </p:nvSpPr>
        <p:spPr>
          <a:xfrm>
            <a:off x="6096000" y="4672660"/>
            <a:ext cx="5257800" cy="1959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1"/>
                </a:solidFill>
              </a:rPr>
              <a:t>Pros and Risks:</a:t>
            </a:r>
          </a:p>
          <a:p>
            <a:pPr marL="0" indent="0">
              <a:buFont typeface="Arial" panose="020B0604020202020204" pitchFamily="34" charset="0"/>
              <a:buNone/>
            </a:pPr>
            <a:r>
              <a:rPr lang="en-US" sz="1800" dirty="0"/>
              <a:t>High selectivity, potent therapeutic efficiency and limited side effects.</a:t>
            </a:r>
          </a:p>
          <a:p>
            <a:pPr marL="0" indent="0">
              <a:buFont typeface="Arial" panose="020B0604020202020204" pitchFamily="34" charset="0"/>
              <a:buNone/>
            </a:pPr>
            <a:r>
              <a:rPr lang="en-US" sz="1800" dirty="0"/>
              <a:t>High cost and long term use increases risk of cancer and less experience in clinical field</a:t>
            </a:r>
          </a:p>
        </p:txBody>
      </p:sp>
    </p:spTree>
    <p:extLst>
      <p:ext uri="{BB962C8B-B14F-4D97-AF65-F5344CB8AC3E}">
        <p14:creationId xmlns:p14="http://schemas.microsoft.com/office/powerpoint/2010/main" val="2673500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11EC24-DF9B-4A99-B6D5-592E260D4A3A}"/>
              </a:ext>
            </a:extLst>
          </p:cNvPr>
          <p:cNvSpPr>
            <a:spLocks noGrp="1"/>
          </p:cNvSpPr>
          <p:nvPr>
            <p:ph sz="quarter" idx="10"/>
          </p:nvPr>
        </p:nvSpPr>
        <p:spPr/>
        <p:txBody>
          <a:bodyPr/>
          <a:lstStyle/>
          <a:p>
            <a:r>
              <a:rPr lang="en-US" dirty="0"/>
              <a:t>Biologic Therapy for Autoimmune Diseases</a:t>
            </a:r>
          </a:p>
        </p:txBody>
      </p:sp>
      <p:sp>
        <p:nvSpPr>
          <p:cNvPr id="4" name="Content Placeholder 2">
            <a:extLst>
              <a:ext uri="{FF2B5EF4-FFF2-40B4-BE49-F238E27FC236}">
                <a16:creationId xmlns:a16="http://schemas.microsoft.com/office/drawing/2014/main" id="{4BEF8BA6-DE97-41A4-AC6E-DE1DFB2E7030}"/>
              </a:ext>
            </a:extLst>
          </p:cNvPr>
          <p:cNvSpPr>
            <a:spLocks noGrp="1"/>
          </p:cNvSpPr>
          <p:nvPr>
            <p:ph idx="1"/>
          </p:nvPr>
        </p:nvSpPr>
        <p:spPr>
          <a:xfrm>
            <a:off x="576943" y="1343818"/>
            <a:ext cx="5519057" cy="2519055"/>
          </a:xfrm>
        </p:spPr>
        <p:txBody>
          <a:bodyPr>
            <a:normAutofit fontScale="92500"/>
          </a:bodyPr>
          <a:lstStyle/>
          <a:p>
            <a:pPr marL="0" indent="0">
              <a:buNone/>
            </a:pPr>
            <a:r>
              <a:rPr lang="en-US" dirty="0">
                <a:solidFill>
                  <a:schemeClr val="accent1"/>
                </a:solidFill>
              </a:rPr>
              <a:t>TNF Inhibitors</a:t>
            </a:r>
            <a:r>
              <a:rPr lang="en-US" dirty="0"/>
              <a:t>:</a:t>
            </a:r>
          </a:p>
          <a:p>
            <a:pPr lvl="1"/>
            <a:r>
              <a:rPr lang="en-US" sz="1800" dirty="0"/>
              <a:t>Examples of these drugs </a:t>
            </a:r>
            <a:r>
              <a:rPr lang="en-US" sz="1800" u="sng" dirty="0"/>
              <a:t>certolizumab</a:t>
            </a:r>
            <a:r>
              <a:rPr lang="en-US" sz="1800" dirty="0"/>
              <a:t> (</a:t>
            </a:r>
            <a:r>
              <a:rPr lang="en-US" sz="1800" i="1" dirty="0" err="1"/>
              <a:t>Cimzia</a:t>
            </a:r>
            <a:r>
              <a:rPr lang="en-US" sz="1800" dirty="0"/>
              <a:t>), etanercept, </a:t>
            </a:r>
            <a:r>
              <a:rPr lang="en-US" sz="1800" u="sng" dirty="0"/>
              <a:t>Golimumab</a:t>
            </a:r>
            <a:r>
              <a:rPr lang="en-US" sz="1800" dirty="0"/>
              <a:t> (</a:t>
            </a:r>
            <a:r>
              <a:rPr lang="en-US" sz="1800" i="1" dirty="0"/>
              <a:t>Simponi</a:t>
            </a:r>
            <a:r>
              <a:rPr lang="en-US" sz="1800" dirty="0"/>
              <a:t>), </a:t>
            </a:r>
            <a:r>
              <a:rPr lang="en-US" sz="1800" u="sng" dirty="0"/>
              <a:t>adalimumab</a:t>
            </a:r>
            <a:r>
              <a:rPr lang="en-US" sz="1800" dirty="0"/>
              <a:t> (</a:t>
            </a:r>
            <a:r>
              <a:rPr lang="en-US" sz="1800" i="1" dirty="0"/>
              <a:t>Humira</a:t>
            </a:r>
            <a:r>
              <a:rPr lang="en-US" sz="1800" dirty="0"/>
              <a:t>) and </a:t>
            </a:r>
            <a:r>
              <a:rPr lang="en-US" sz="1800" i="1" dirty="0"/>
              <a:t>infliximab</a:t>
            </a:r>
            <a:r>
              <a:rPr lang="en-US" sz="1800" dirty="0"/>
              <a:t> (</a:t>
            </a:r>
            <a:r>
              <a:rPr lang="en-US" sz="1800" i="1" dirty="0"/>
              <a:t>Remicade</a:t>
            </a:r>
            <a:r>
              <a:rPr lang="en-US" sz="1800" dirty="0"/>
              <a:t>)</a:t>
            </a:r>
          </a:p>
          <a:p>
            <a:pPr lvl="1"/>
            <a:r>
              <a:rPr lang="en-US" sz="1800" dirty="0"/>
              <a:t>Reduce inflammation</a:t>
            </a:r>
          </a:p>
          <a:p>
            <a:pPr lvl="1"/>
            <a:r>
              <a:rPr lang="en-US" sz="1800" dirty="0"/>
              <a:t>Used in combinations, 2-3 doses.</a:t>
            </a:r>
          </a:p>
          <a:p>
            <a:pPr lvl="1"/>
            <a:r>
              <a:rPr lang="en-US" sz="1800" dirty="0"/>
              <a:t>Approved for children and certolizumab for pregnant women.</a:t>
            </a:r>
          </a:p>
        </p:txBody>
      </p:sp>
      <p:sp>
        <p:nvSpPr>
          <p:cNvPr id="5" name="Content Placeholder 2">
            <a:extLst>
              <a:ext uri="{FF2B5EF4-FFF2-40B4-BE49-F238E27FC236}">
                <a16:creationId xmlns:a16="http://schemas.microsoft.com/office/drawing/2014/main" id="{061223BE-C98B-4335-87ED-C2228C8DC020}"/>
              </a:ext>
            </a:extLst>
          </p:cNvPr>
          <p:cNvSpPr txBox="1">
            <a:spLocks/>
          </p:cNvSpPr>
          <p:nvPr/>
        </p:nvSpPr>
        <p:spPr>
          <a:xfrm>
            <a:off x="6095999" y="1337807"/>
            <a:ext cx="5519057" cy="25190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accent1"/>
                </a:solidFill>
              </a:rPr>
              <a:t>IL Inhibitors</a:t>
            </a:r>
          </a:p>
          <a:p>
            <a:pPr lvl="1"/>
            <a:r>
              <a:rPr lang="en-US" sz="1900" dirty="0"/>
              <a:t>Examples include anakinra (</a:t>
            </a:r>
            <a:r>
              <a:rPr lang="en-US" sz="1900" i="1" dirty="0"/>
              <a:t>Kineret</a:t>
            </a:r>
            <a:r>
              <a:rPr lang="en-US" sz="1900" dirty="0"/>
              <a:t>)[IL-1], tocilizumab (</a:t>
            </a:r>
            <a:r>
              <a:rPr lang="en-US" sz="1900" i="1" dirty="0" err="1"/>
              <a:t>Actemra</a:t>
            </a:r>
            <a:r>
              <a:rPr lang="en-US" sz="1900" dirty="0"/>
              <a:t>)[IL-6], canakinumab (</a:t>
            </a:r>
            <a:r>
              <a:rPr lang="en-US" sz="1900" i="1" dirty="0" err="1"/>
              <a:t>Ilaris</a:t>
            </a:r>
            <a:r>
              <a:rPr lang="en-US" sz="1900" dirty="0"/>
              <a:t>), </a:t>
            </a:r>
            <a:r>
              <a:rPr lang="en-US" sz="1900" dirty="0" err="1"/>
              <a:t>secukinumab</a:t>
            </a:r>
            <a:r>
              <a:rPr lang="en-US" sz="1900" dirty="0"/>
              <a:t> (</a:t>
            </a:r>
            <a:r>
              <a:rPr lang="en-US" sz="1900" i="1" dirty="0" err="1"/>
              <a:t>Cosentyx</a:t>
            </a:r>
            <a:r>
              <a:rPr lang="en-US" sz="1900" dirty="0"/>
              <a:t>) and </a:t>
            </a:r>
            <a:r>
              <a:rPr lang="en-US" sz="1900" dirty="0" err="1"/>
              <a:t>ustekinumab</a:t>
            </a:r>
            <a:r>
              <a:rPr lang="en-US" sz="1900" dirty="0"/>
              <a:t> (</a:t>
            </a:r>
            <a:r>
              <a:rPr lang="en-US" sz="1900" i="1" dirty="0" err="1"/>
              <a:t>Stelara</a:t>
            </a:r>
            <a:r>
              <a:rPr lang="en-US" sz="1900" dirty="0"/>
              <a:t>).</a:t>
            </a:r>
          </a:p>
          <a:p>
            <a:pPr lvl="1"/>
            <a:r>
              <a:rPr lang="en-US" sz="1900" dirty="0"/>
              <a:t>Used after TNF inhibitors, effective and safe.</a:t>
            </a:r>
          </a:p>
          <a:p>
            <a:pPr lvl="1"/>
            <a:r>
              <a:rPr lang="en-US" sz="1900" dirty="0"/>
              <a:t>Rare bowel perforations are seen in cases.</a:t>
            </a:r>
            <a:endParaRPr lang="en-US" sz="1800" dirty="0"/>
          </a:p>
        </p:txBody>
      </p:sp>
      <p:sp>
        <p:nvSpPr>
          <p:cNvPr id="6" name="Content Placeholder 2">
            <a:extLst>
              <a:ext uri="{FF2B5EF4-FFF2-40B4-BE49-F238E27FC236}">
                <a16:creationId xmlns:a16="http://schemas.microsoft.com/office/drawing/2014/main" id="{A44ACB8B-B6D4-4FC6-9CEA-23821622AADD}"/>
              </a:ext>
            </a:extLst>
          </p:cNvPr>
          <p:cNvSpPr txBox="1">
            <a:spLocks/>
          </p:cNvSpPr>
          <p:nvPr/>
        </p:nvSpPr>
        <p:spPr>
          <a:xfrm>
            <a:off x="576941" y="3856862"/>
            <a:ext cx="5519057" cy="25190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accent1"/>
                </a:solidFill>
              </a:rPr>
              <a:t>B-cell Inhibitors</a:t>
            </a:r>
            <a:endParaRPr lang="en-US" sz="3200" dirty="0">
              <a:solidFill>
                <a:schemeClr val="accent1"/>
              </a:solidFill>
            </a:endParaRPr>
          </a:p>
          <a:p>
            <a:pPr lvl="1"/>
            <a:r>
              <a:rPr lang="en-US" sz="1800" dirty="0"/>
              <a:t>Examples include belimumab (</a:t>
            </a:r>
            <a:r>
              <a:rPr lang="en-US" sz="1800" dirty="0" err="1"/>
              <a:t>Benlysta</a:t>
            </a:r>
            <a:r>
              <a:rPr lang="en-US" sz="1800" dirty="0"/>
              <a:t>) and rituximab (Rituxan).</a:t>
            </a:r>
          </a:p>
          <a:p>
            <a:pPr lvl="1"/>
            <a:r>
              <a:rPr lang="en-US" sz="1800" dirty="0"/>
              <a:t>Interfere with production of abnormal Abs.</a:t>
            </a:r>
          </a:p>
          <a:p>
            <a:pPr lvl="1"/>
            <a:r>
              <a:rPr lang="en-US" sz="1800" dirty="0"/>
              <a:t>2 infusions in a year with relative long term safety</a:t>
            </a:r>
          </a:p>
          <a:p>
            <a:pPr lvl="1"/>
            <a:r>
              <a:rPr lang="en-US" sz="1800" dirty="0"/>
              <a:t>Risks include blood pressure changes, chest pain, difficulty breathing, rash, dizziness and/or flu-like symptoms which need additional control medications.</a:t>
            </a:r>
          </a:p>
          <a:p>
            <a:pPr lvl="1"/>
            <a:endParaRPr lang="en-US" sz="1600" dirty="0"/>
          </a:p>
        </p:txBody>
      </p:sp>
      <p:sp>
        <p:nvSpPr>
          <p:cNvPr id="7" name="Content Placeholder 2">
            <a:extLst>
              <a:ext uri="{FF2B5EF4-FFF2-40B4-BE49-F238E27FC236}">
                <a16:creationId xmlns:a16="http://schemas.microsoft.com/office/drawing/2014/main" id="{9B44C917-7E5B-4B75-8DF2-7D9EDF62A288}"/>
              </a:ext>
            </a:extLst>
          </p:cNvPr>
          <p:cNvSpPr txBox="1">
            <a:spLocks/>
          </p:cNvSpPr>
          <p:nvPr/>
        </p:nvSpPr>
        <p:spPr>
          <a:xfrm>
            <a:off x="6095999" y="3850851"/>
            <a:ext cx="5519057" cy="25190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accent1"/>
                </a:solidFill>
              </a:rPr>
              <a:t>T-cell Inhibitors</a:t>
            </a:r>
            <a:endParaRPr lang="en-US" sz="2000" dirty="0">
              <a:solidFill>
                <a:schemeClr val="accent1"/>
              </a:solidFill>
            </a:endParaRPr>
          </a:p>
          <a:p>
            <a:pPr lvl="1"/>
            <a:r>
              <a:rPr lang="en-US" sz="1800" dirty="0"/>
              <a:t>Also known as Selective Co-stimulation Modulators with examples like Abatacept (</a:t>
            </a:r>
            <a:r>
              <a:rPr lang="en-US" sz="1800" dirty="0" err="1"/>
              <a:t>Orencia</a:t>
            </a:r>
            <a:r>
              <a:rPr lang="en-US" sz="1800" dirty="0"/>
              <a:t>).</a:t>
            </a:r>
          </a:p>
          <a:p>
            <a:pPr lvl="1"/>
            <a:r>
              <a:rPr lang="en-US" sz="1800" dirty="0"/>
              <a:t>Effects are not seen until 4-6 weeks after treatment and is more effective when combined with common drugs.</a:t>
            </a:r>
          </a:p>
          <a:p>
            <a:pPr lvl="1"/>
            <a:r>
              <a:rPr lang="en-US" sz="1800" dirty="0"/>
              <a:t>Leaves susceptible to infections pneumonia, tuberculosis and influenza.</a:t>
            </a:r>
          </a:p>
        </p:txBody>
      </p:sp>
    </p:spTree>
    <p:extLst>
      <p:ext uri="{BB962C8B-B14F-4D97-AF65-F5344CB8AC3E}">
        <p14:creationId xmlns:p14="http://schemas.microsoft.com/office/powerpoint/2010/main" val="2527004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767CBC-C740-48B4-BCBB-95D5322D3684}"/>
              </a:ext>
            </a:extLst>
          </p:cNvPr>
          <p:cNvSpPr>
            <a:spLocks noGrp="1"/>
          </p:cNvSpPr>
          <p:nvPr>
            <p:ph sz="quarter" idx="10"/>
          </p:nvPr>
        </p:nvSpPr>
        <p:spPr/>
        <p:txBody>
          <a:bodyPr/>
          <a:lstStyle/>
          <a:p>
            <a:r>
              <a:rPr lang="en-US" dirty="0"/>
              <a:t>Common Autoimmune Indications</a:t>
            </a:r>
          </a:p>
        </p:txBody>
      </p:sp>
      <p:sp>
        <p:nvSpPr>
          <p:cNvPr id="4" name="Content Placeholder 2">
            <a:extLst>
              <a:ext uri="{FF2B5EF4-FFF2-40B4-BE49-F238E27FC236}">
                <a16:creationId xmlns:a16="http://schemas.microsoft.com/office/drawing/2014/main" id="{51313029-1291-44CC-9151-B1085487FDB8}"/>
              </a:ext>
            </a:extLst>
          </p:cNvPr>
          <p:cNvSpPr>
            <a:spLocks noGrp="1"/>
          </p:cNvSpPr>
          <p:nvPr>
            <p:ph idx="1"/>
          </p:nvPr>
        </p:nvSpPr>
        <p:spPr>
          <a:xfrm>
            <a:off x="838200" y="1343818"/>
            <a:ext cx="5257800" cy="5514182"/>
          </a:xfrm>
        </p:spPr>
        <p:txBody>
          <a:bodyPr>
            <a:normAutofit fontScale="92500"/>
          </a:bodyPr>
          <a:lstStyle/>
          <a:p>
            <a:pPr marL="0" indent="0">
              <a:buNone/>
            </a:pPr>
            <a:r>
              <a:rPr lang="en-US" sz="2500" dirty="0">
                <a:solidFill>
                  <a:schemeClr val="accent1"/>
                </a:solidFill>
              </a:rPr>
              <a:t>Rheumatoid Arthritis:</a:t>
            </a:r>
          </a:p>
          <a:p>
            <a:pPr lvl="1"/>
            <a:r>
              <a:rPr lang="en-US" sz="1800" dirty="0"/>
              <a:t>Inflammation of Joint Linings.</a:t>
            </a:r>
          </a:p>
          <a:p>
            <a:pPr lvl="1"/>
            <a:r>
              <a:rPr lang="en-US" sz="1800" dirty="0"/>
              <a:t>All TNF </a:t>
            </a:r>
            <a:r>
              <a:rPr lang="en-US" sz="1800" dirty="0" err="1"/>
              <a:t>inhibitiors</a:t>
            </a:r>
            <a:r>
              <a:rPr lang="en-US" sz="1800" dirty="0"/>
              <a:t> and Adalimumab-</a:t>
            </a:r>
            <a:r>
              <a:rPr lang="en-US" sz="1800" dirty="0" err="1"/>
              <a:t>atto</a:t>
            </a:r>
            <a:r>
              <a:rPr lang="en-US" sz="1800" dirty="0"/>
              <a:t> (</a:t>
            </a:r>
            <a:r>
              <a:rPr lang="en-US" sz="1800" dirty="0" err="1"/>
              <a:t>Amjevita</a:t>
            </a:r>
            <a:r>
              <a:rPr lang="en-US" sz="1800" dirty="0"/>
              <a:t>) a biosimilar to Humira</a:t>
            </a:r>
          </a:p>
          <a:p>
            <a:pPr marL="0" indent="0">
              <a:buNone/>
            </a:pPr>
            <a:r>
              <a:rPr lang="en-US" sz="2500" dirty="0">
                <a:solidFill>
                  <a:schemeClr val="accent1"/>
                </a:solidFill>
              </a:rPr>
              <a:t>Multiple Sclerosis:</a:t>
            </a:r>
          </a:p>
          <a:p>
            <a:pPr lvl="1"/>
            <a:r>
              <a:rPr lang="en-US" sz="1800" dirty="0"/>
              <a:t>Immune system attacks Myelin sheath and deteriorates nerves with potential permanent damage. Affects limbs and cause unknown.</a:t>
            </a:r>
          </a:p>
          <a:p>
            <a:pPr lvl="1"/>
            <a:r>
              <a:rPr lang="en-US" sz="1800" dirty="0"/>
              <a:t>Tysabri (natalizumab) biologic by Novartis in the market with  </a:t>
            </a:r>
            <a:r>
              <a:rPr lang="en-US" sz="1800" dirty="0" err="1"/>
              <a:t>Avonex</a:t>
            </a:r>
            <a:r>
              <a:rPr lang="en-US" sz="1800" dirty="0"/>
              <a:t>(Interferon B) &amp; </a:t>
            </a:r>
            <a:r>
              <a:rPr lang="en-US" sz="1800" dirty="0" err="1"/>
              <a:t>Capaxone</a:t>
            </a:r>
            <a:r>
              <a:rPr lang="en-US" sz="1800" dirty="0"/>
              <a:t> (glatiramer acetate) drugs.</a:t>
            </a:r>
          </a:p>
          <a:p>
            <a:pPr marL="0" indent="0">
              <a:buNone/>
            </a:pPr>
            <a:r>
              <a:rPr lang="en-US" sz="2500" dirty="0">
                <a:solidFill>
                  <a:schemeClr val="accent1"/>
                </a:solidFill>
              </a:rPr>
              <a:t>Lupus:</a:t>
            </a:r>
          </a:p>
          <a:p>
            <a:pPr lvl="1"/>
            <a:r>
              <a:rPr lang="en-US" sz="1800" dirty="0"/>
              <a:t>Immune system attacks tissues and organs and its severity can cause permanent tissue damage.</a:t>
            </a:r>
          </a:p>
          <a:p>
            <a:pPr lvl="1"/>
            <a:r>
              <a:rPr lang="en-US" sz="1800" dirty="0"/>
              <a:t>belimumab (</a:t>
            </a:r>
            <a:r>
              <a:rPr lang="en-US" sz="1800" dirty="0" err="1"/>
              <a:t>Benlysta</a:t>
            </a:r>
            <a:r>
              <a:rPr lang="en-US" sz="1800" dirty="0"/>
              <a:t>) is the first approved biologic for Lupus treatment. Used alongside other immunosuppressive drugs. </a:t>
            </a:r>
          </a:p>
        </p:txBody>
      </p:sp>
      <p:sp>
        <p:nvSpPr>
          <p:cNvPr id="5" name="Content Placeholder 2">
            <a:extLst>
              <a:ext uri="{FF2B5EF4-FFF2-40B4-BE49-F238E27FC236}">
                <a16:creationId xmlns:a16="http://schemas.microsoft.com/office/drawing/2014/main" id="{365A85EA-AA68-4D22-9EB7-F2B24807EB4A}"/>
              </a:ext>
            </a:extLst>
          </p:cNvPr>
          <p:cNvSpPr txBox="1">
            <a:spLocks/>
          </p:cNvSpPr>
          <p:nvPr/>
        </p:nvSpPr>
        <p:spPr>
          <a:xfrm>
            <a:off x="6096000" y="1343818"/>
            <a:ext cx="5257800" cy="55141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a:solidFill>
                  <a:schemeClr val="accent1"/>
                </a:solidFill>
              </a:rPr>
              <a:t>Psoriasis:</a:t>
            </a:r>
          </a:p>
          <a:p>
            <a:pPr lvl="1"/>
            <a:r>
              <a:rPr lang="en-US" sz="1800" dirty="0"/>
              <a:t>Immune reaction on skin resulting in scale formation and discoloration.</a:t>
            </a:r>
          </a:p>
          <a:p>
            <a:pPr lvl="1"/>
            <a:r>
              <a:rPr lang="en-US" sz="1800" dirty="0"/>
              <a:t>Most TNF inhibitors, </a:t>
            </a:r>
            <a:r>
              <a:rPr lang="en-US" sz="1800" dirty="0" err="1"/>
              <a:t>ustekinumab</a:t>
            </a:r>
            <a:r>
              <a:rPr lang="en-US" sz="1800" dirty="0"/>
              <a:t> (</a:t>
            </a:r>
            <a:r>
              <a:rPr lang="en-US" sz="1800" dirty="0" err="1"/>
              <a:t>Stelara</a:t>
            </a:r>
            <a:r>
              <a:rPr lang="en-US" sz="1800" dirty="0"/>
              <a:t>) [IL-12/23 inhibitor], </a:t>
            </a:r>
            <a:r>
              <a:rPr lang="en-US" sz="1800" dirty="0" err="1"/>
              <a:t>secukinumab</a:t>
            </a:r>
            <a:r>
              <a:rPr lang="en-US" sz="1800" dirty="0"/>
              <a:t> (</a:t>
            </a:r>
            <a:r>
              <a:rPr lang="en-US" sz="1800" dirty="0" err="1"/>
              <a:t>Cosentyx</a:t>
            </a:r>
            <a:r>
              <a:rPr lang="en-US" sz="1800" dirty="0"/>
              <a:t>) and </a:t>
            </a:r>
            <a:r>
              <a:rPr lang="en-US" sz="1800" dirty="0" err="1"/>
              <a:t>ixekizumab</a:t>
            </a:r>
            <a:r>
              <a:rPr lang="en-US" sz="1800" dirty="0"/>
              <a:t> (</a:t>
            </a:r>
            <a:r>
              <a:rPr lang="en-US" sz="1800" dirty="0" err="1"/>
              <a:t>Taltz</a:t>
            </a:r>
            <a:r>
              <a:rPr lang="en-US" sz="1800" dirty="0"/>
              <a:t>) [IL-17 inhibitors], </a:t>
            </a:r>
            <a:r>
              <a:rPr lang="en-US" sz="1800" dirty="0" err="1"/>
              <a:t>guselkumab</a:t>
            </a:r>
            <a:r>
              <a:rPr lang="en-US" sz="1800" dirty="0"/>
              <a:t> (</a:t>
            </a:r>
            <a:r>
              <a:rPr lang="en-US" sz="1800" dirty="0" err="1"/>
              <a:t>Tremfya</a:t>
            </a:r>
            <a:r>
              <a:rPr lang="en-US" sz="1800" dirty="0"/>
              <a:t>) and </a:t>
            </a:r>
            <a:r>
              <a:rPr lang="en-US" sz="1800" dirty="0" err="1"/>
              <a:t>tildrakizumab-asmn</a:t>
            </a:r>
            <a:r>
              <a:rPr lang="en-US" sz="1800" dirty="0"/>
              <a:t> (</a:t>
            </a:r>
            <a:r>
              <a:rPr lang="en-US" sz="1800" dirty="0" err="1"/>
              <a:t>Ilumya</a:t>
            </a:r>
            <a:r>
              <a:rPr lang="en-US" sz="1800" dirty="0"/>
              <a:t>) [T-cell inhibitor]. </a:t>
            </a:r>
          </a:p>
          <a:p>
            <a:pPr marL="0" indent="0">
              <a:buNone/>
            </a:pPr>
            <a:r>
              <a:rPr lang="en-US" sz="2500" dirty="0">
                <a:solidFill>
                  <a:schemeClr val="accent1"/>
                </a:solidFill>
              </a:rPr>
              <a:t>Type I Diabetes:</a:t>
            </a:r>
          </a:p>
          <a:p>
            <a:pPr lvl="1"/>
            <a:r>
              <a:rPr lang="en-US" sz="1800" dirty="0"/>
              <a:t>Immune system destroys pancreatic beta cells.</a:t>
            </a:r>
          </a:p>
          <a:p>
            <a:pPr lvl="1"/>
            <a:r>
              <a:rPr lang="en-US" sz="1800" dirty="0"/>
              <a:t>Common daily insulin injections for patients.</a:t>
            </a:r>
          </a:p>
          <a:p>
            <a:pPr marL="0" indent="0">
              <a:buNone/>
            </a:pPr>
            <a:r>
              <a:rPr lang="en-US" sz="2500" dirty="0">
                <a:solidFill>
                  <a:schemeClr val="accent1"/>
                </a:solidFill>
              </a:rPr>
              <a:t>Inflammatory Bowel Disease:</a:t>
            </a:r>
          </a:p>
          <a:p>
            <a:pPr lvl="1"/>
            <a:r>
              <a:rPr lang="en-US" sz="2000" dirty="0"/>
              <a:t>Crohn's disease and ulcerative colitis</a:t>
            </a:r>
          </a:p>
          <a:p>
            <a:pPr lvl="1"/>
            <a:r>
              <a:rPr lang="en-US" sz="2000" dirty="0"/>
              <a:t>Most TNF inhibitors can be prescribed.</a:t>
            </a:r>
          </a:p>
          <a:p>
            <a:pPr lvl="1"/>
            <a:r>
              <a:rPr lang="en-US" sz="2100" dirty="0" err="1"/>
              <a:t>ustekinumab</a:t>
            </a:r>
            <a:r>
              <a:rPr lang="en-US" sz="2100" dirty="0"/>
              <a:t>(Crohn’s) and vedolizumab(both) are new biologics.</a:t>
            </a:r>
          </a:p>
          <a:p>
            <a:pPr lvl="1"/>
            <a:endParaRPr lang="en-US" sz="2100" dirty="0"/>
          </a:p>
        </p:txBody>
      </p:sp>
    </p:spTree>
    <p:extLst>
      <p:ext uri="{BB962C8B-B14F-4D97-AF65-F5344CB8AC3E}">
        <p14:creationId xmlns:p14="http://schemas.microsoft.com/office/powerpoint/2010/main" val="2230046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sz="5000" dirty="0"/>
              <a:t>Aim &amp; Objectives</a:t>
            </a:r>
          </a:p>
        </p:txBody>
      </p:sp>
    </p:spTree>
    <p:extLst>
      <p:ext uri="{BB962C8B-B14F-4D97-AF65-F5344CB8AC3E}">
        <p14:creationId xmlns:p14="http://schemas.microsoft.com/office/powerpoint/2010/main" val="4023787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09600" y="1600202"/>
            <a:ext cx="11379200" cy="1142998"/>
          </a:xfrm>
        </p:spPr>
        <p:txBody>
          <a:bodyPr>
            <a:normAutofit/>
          </a:bodyPr>
          <a:lstStyle/>
          <a:p>
            <a:r>
              <a:rPr lang="en-IN" dirty="0">
                <a:solidFill>
                  <a:srgbClr val="00B050"/>
                </a:solidFill>
              </a:rPr>
              <a:t>AIM: 	</a:t>
            </a:r>
            <a:r>
              <a:rPr lang="en-US" dirty="0"/>
              <a:t>Develop an algorithm to identify indication based on transaction-level data with robustness to update.</a:t>
            </a:r>
            <a:endParaRPr lang="en-IN" dirty="0">
              <a:solidFill>
                <a:srgbClr val="00B050"/>
              </a:solidFill>
            </a:endParaRPr>
          </a:p>
        </p:txBody>
      </p:sp>
      <p:sp>
        <p:nvSpPr>
          <p:cNvPr id="3" name="Content Placeholder 2"/>
          <p:cNvSpPr>
            <a:spLocks noGrp="1"/>
          </p:cNvSpPr>
          <p:nvPr>
            <p:ph sz="half" idx="2"/>
          </p:nvPr>
        </p:nvSpPr>
        <p:spPr>
          <a:xfrm>
            <a:off x="609600" y="2651759"/>
            <a:ext cx="11379200" cy="4362995"/>
          </a:xfrm>
        </p:spPr>
        <p:txBody>
          <a:bodyPr>
            <a:normAutofit fontScale="92500" lnSpcReduction="20000"/>
          </a:bodyPr>
          <a:lstStyle/>
          <a:p>
            <a:r>
              <a:rPr lang="en-IN" dirty="0">
                <a:solidFill>
                  <a:srgbClr val="00B0F0"/>
                </a:solidFill>
              </a:rPr>
              <a:t>OBJECTIVES:</a:t>
            </a:r>
          </a:p>
          <a:p>
            <a:endParaRPr lang="en-IN" dirty="0">
              <a:solidFill>
                <a:srgbClr val="00B0F0"/>
              </a:solidFill>
            </a:endParaRPr>
          </a:p>
          <a:p>
            <a:pPr marL="971550" lvl="1" indent="-571500">
              <a:buFont typeface="+mj-lt"/>
              <a:buAutoNum type="romanUcPeriod"/>
            </a:pPr>
            <a:r>
              <a:rPr lang="en-IN" sz="2800" dirty="0">
                <a:latin typeface="+mn-lt"/>
              </a:rPr>
              <a:t>Prescription-level Assignment of Doctor Specialization</a:t>
            </a:r>
          </a:p>
          <a:p>
            <a:pPr marL="971550" lvl="1" indent="-571500">
              <a:buFont typeface="+mj-lt"/>
              <a:buAutoNum type="romanUcPeriod"/>
            </a:pPr>
            <a:endParaRPr lang="en-IN" sz="2800" dirty="0">
              <a:latin typeface="+mn-lt"/>
            </a:endParaRPr>
          </a:p>
          <a:p>
            <a:pPr marL="971550" lvl="1" indent="-571500">
              <a:buFont typeface="+mj-lt"/>
              <a:buAutoNum type="romanUcPeriod"/>
            </a:pPr>
            <a:r>
              <a:rPr lang="en-IN" sz="2800" dirty="0">
                <a:latin typeface="+mn-lt"/>
              </a:rPr>
              <a:t>Patient-level Assignment of Doctor Specialization and Classification</a:t>
            </a:r>
          </a:p>
          <a:p>
            <a:pPr marL="971550" lvl="1" indent="-571500">
              <a:buFont typeface="+mj-lt"/>
              <a:buAutoNum type="romanUcPeriod"/>
            </a:pPr>
            <a:endParaRPr lang="en-IN" sz="2800" dirty="0">
              <a:latin typeface="+mn-lt"/>
            </a:endParaRPr>
          </a:p>
          <a:p>
            <a:pPr marL="971550" lvl="1" indent="-571500">
              <a:buFont typeface="+mj-lt"/>
              <a:buAutoNum type="romanUcPeriod"/>
            </a:pPr>
            <a:r>
              <a:rPr lang="en-IN" sz="2800" dirty="0">
                <a:latin typeface="+mn-lt"/>
              </a:rPr>
              <a:t>Indication Split: Dermatology Patients into Hidradenitis Suppurative and Psoriasis.</a:t>
            </a:r>
          </a:p>
          <a:p>
            <a:pPr marL="971550" lvl="1" indent="-571500">
              <a:buFont typeface="+mj-lt"/>
              <a:buAutoNum type="romanUcPeriod"/>
            </a:pPr>
            <a:endParaRPr lang="en-IN" sz="2800" dirty="0">
              <a:latin typeface="+mn-lt"/>
            </a:endParaRPr>
          </a:p>
          <a:p>
            <a:pPr marL="971550" lvl="1" indent="-571500">
              <a:buFont typeface="+mj-lt"/>
              <a:buAutoNum type="romanUcPeriod"/>
            </a:pPr>
            <a:r>
              <a:rPr lang="en-IN" sz="2800" dirty="0">
                <a:latin typeface="+mn-lt"/>
              </a:rPr>
              <a:t>Therapy Duration Calculation per dosage unit and Assignment.</a:t>
            </a:r>
          </a:p>
          <a:p>
            <a:r>
              <a:rPr lang="en-IN" dirty="0">
                <a:solidFill>
                  <a:srgbClr val="00B0F0"/>
                </a:solidFill>
              </a:rPr>
              <a:t>	</a:t>
            </a:r>
          </a:p>
        </p:txBody>
      </p:sp>
      <p:sp>
        <p:nvSpPr>
          <p:cNvPr id="4" name="Content Placeholder 3"/>
          <p:cNvSpPr>
            <a:spLocks noGrp="1"/>
          </p:cNvSpPr>
          <p:nvPr>
            <p:ph sz="quarter" idx="10"/>
          </p:nvPr>
        </p:nvSpPr>
        <p:spPr/>
        <p:txBody>
          <a:bodyPr/>
          <a:lstStyle/>
          <a:p>
            <a:r>
              <a:rPr lang="en-IN" dirty="0"/>
              <a:t>Aim &amp; Objectives</a:t>
            </a:r>
          </a:p>
        </p:txBody>
      </p:sp>
    </p:spTree>
    <p:extLst>
      <p:ext uri="{BB962C8B-B14F-4D97-AF65-F5344CB8AC3E}">
        <p14:creationId xmlns:p14="http://schemas.microsoft.com/office/powerpoint/2010/main" val="699156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PS-II End-sem Presentation - Sandeep V K</Template>
  <TotalTime>739</TotalTime>
  <Words>1715</Words>
  <Application>Microsoft Office PowerPoint</Application>
  <PresentationFormat>Widescreen</PresentationFormat>
  <Paragraphs>187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Courier New</vt:lpstr>
      <vt:lpstr>Wingdings</vt:lpstr>
      <vt:lpstr>Office Theme</vt:lpstr>
      <vt:lpstr>Development of an Algorithm to Identify Indications based on Transaction-level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 Kollipara</dc:creator>
  <cp:lastModifiedBy>Sandeep, Kollipara Venkata EX1</cp:lastModifiedBy>
  <cp:revision>72</cp:revision>
  <dcterms:created xsi:type="dcterms:W3CDTF">2018-12-03T16:28:54Z</dcterms:created>
  <dcterms:modified xsi:type="dcterms:W3CDTF">2019-03-14T14:00:07Z</dcterms:modified>
</cp:coreProperties>
</file>