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QgVjbugcq7gbijIru6XKL7JtW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28E91E-6730-470E-8C36-3CB0CED9ADC5}">
  <a:tblStyle styleId="{D128E91E-6730-470E-8C36-3CB0CED9AD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00615df81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a00615df81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0615df8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a00615df8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0615df8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a00615df8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00615df81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00615df8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0615df8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a00615df8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0615df81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a00615df8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0615df81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a00615df81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0615df81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00615df81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31"/>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1"/>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1"/>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1"/>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1"/>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1"/>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1"/>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1"/>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1"/>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1"/>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1"/>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40"/>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5" name="Google Shape;65;p40"/>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3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3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9" name="Google Shape;29;p3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0" name="Google Shape;30;p3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34"/>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5" name="Google Shape;35;p34"/>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pic>
        <p:nvPicPr>
          <p:cNvPr id="37" name="Google Shape;37;p35"/>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8" name="Google Shape;38;p35"/>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9" name="Google Shape;39;p35"/>
          <p:cNvGrpSpPr/>
          <p:nvPr/>
        </p:nvGrpSpPr>
        <p:grpSpPr>
          <a:xfrm>
            <a:off x="3839646" y="782918"/>
            <a:ext cx="1464573" cy="842707"/>
            <a:chOff x="3593400" y="1729675"/>
            <a:chExt cx="1957200" cy="1123610"/>
          </a:xfrm>
        </p:grpSpPr>
        <p:sp>
          <p:nvSpPr>
            <p:cNvPr id="40" name="Google Shape;40;p35"/>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41" name="Google Shape;41;p3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 name="Google Shape;43;p35"/>
          <p:cNvCxnSpPr>
            <a:endCxn id="41"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44" name="Google Shape;44;p35"/>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45" name="Google Shape;45;p35"/>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46" name="Google Shape;46;p35"/>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7" name="Shape 47"/>
        <p:cNvGrpSpPr/>
        <p:nvPr/>
      </p:nvGrpSpPr>
      <p:grpSpPr>
        <a:xfrm>
          <a:off x="0" y="0"/>
          <a:ext cx="0" cy="0"/>
          <a:chOff x="0" y="0"/>
          <a:chExt cx="0" cy="0"/>
        </a:xfrm>
      </p:grpSpPr>
      <p:sp>
        <p:nvSpPr>
          <p:cNvPr id="48" name="Google Shape;48;p3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3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50" name="Google Shape;50;p3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3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37"/>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37"/>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37"/>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3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3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9"/>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30"/>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3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data-seattlecitygis.opendata.arcgis.com/datasets/5b5c745e0f1f48e7a53acec63a0022ab_0/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1704348" y="1464300"/>
            <a:ext cx="67671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 sz="3000">
                <a:latin typeface="Roboto"/>
                <a:ea typeface="Roboto"/>
                <a:cs typeface="Roboto"/>
                <a:sym typeface="Roboto"/>
              </a:rPr>
              <a:t>Car Accident Severity Prediction</a:t>
            </a:r>
            <a:endParaRPr sz="3000">
              <a:latin typeface="Roboto"/>
              <a:ea typeface="Roboto"/>
              <a:cs typeface="Roboto"/>
              <a:sym typeface="Roboto"/>
            </a:endParaRPr>
          </a:p>
        </p:txBody>
      </p:sp>
      <p:sp>
        <p:nvSpPr>
          <p:cNvPr id="71" name="Google Shape;71;p1"/>
          <p:cNvSpPr txBox="1"/>
          <p:nvPr/>
        </p:nvSpPr>
        <p:spPr>
          <a:xfrm>
            <a:off x="2363800" y="2624100"/>
            <a:ext cx="4788300" cy="7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Source Sans Pro"/>
                <a:ea typeface="Source Sans Pro"/>
                <a:cs typeface="Source Sans Pro"/>
                <a:sym typeface="Source Sans Pro"/>
              </a:rPr>
              <a:t>IBM Applied  Data Science Capstone</a:t>
            </a:r>
            <a:endParaRPr sz="1800">
              <a:solidFill>
                <a:schemeClr val="accen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300">
                <a:latin typeface="Roboto"/>
                <a:ea typeface="Roboto"/>
                <a:cs typeface="Roboto"/>
                <a:sym typeface="Roboto"/>
              </a:rPr>
              <a:t>Results and Evaluations</a:t>
            </a:r>
            <a:endParaRPr sz="2300">
              <a:latin typeface="Roboto"/>
              <a:ea typeface="Roboto"/>
              <a:cs typeface="Roboto"/>
              <a:sym typeface="Roboto"/>
            </a:endParaRPr>
          </a:p>
        </p:txBody>
      </p:sp>
      <p:sp>
        <p:nvSpPr>
          <p:cNvPr id="143" name="Google Shape;143;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144" name="Google Shape;144;p2"/>
          <p:cNvGraphicFramePr/>
          <p:nvPr/>
        </p:nvGraphicFramePr>
        <p:xfrm>
          <a:off x="952500" y="1297450"/>
          <a:ext cx="3000000" cy="3000000"/>
        </p:xfrm>
        <a:graphic>
          <a:graphicData uri="http://schemas.openxmlformats.org/drawingml/2006/table">
            <a:tbl>
              <a:tblPr>
                <a:noFill/>
                <a:tableStyleId>{D128E91E-6730-470E-8C36-3CB0CED9ADC5}</a:tableStyleId>
              </a:tblPr>
              <a:tblGrid>
                <a:gridCol w="2022775"/>
                <a:gridCol w="1596725"/>
                <a:gridCol w="1809750"/>
                <a:gridCol w="1809750"/>
              </a:tblGrid>
              <a:tr h="391150">
                <a:tc>
                  <a:txBody>
                    <a:bodyPr/>
                    <a:lstStyle/>
                    <a:p>
                      <a:pPr indent="0" lvl="0" marL="0" rtl="0" algn="ctr">
                        <a:spcBef>
                          <a:spcPts val="0"/>
                        </a:spcBef>
                        <a:spcAft>
                          <a:spcPts val="0"/>
                        </a:spcAft>
                        <a:buNone/>
                      </a:pPr>
                      <a:r>
                        <a:rPr b="1" lang="en"/>
                        <a:t>ML Model</a:t>
                      </a:r>
                      <a:endParaRPr b="1"/>
                    </a:p>
                  </a:txBody>
                  <a:tcPr marT="91425" marB="91425" marR="91425" marL="91425"/>
                </a:tc>
                <a:tc>
                  <a:txBody>
                    <a:bodyPr/>
                    <a:lstStyle/>
                    <a:p>
                      <a:pPr indent="0" lvl="0" marL="0" rtl="0" algn="ctr">
                        <a:spcBef>
                          <a:spcPts val="0"/>
                        </a:spcBef>
                        <a:spcAft>
                          <a:spcPts val="0"/>
                        </a:spcAft>
                        <a:buNone/>
                      </a:pPr>
                      <a:r>
                        <a:rPr b="1" lang="en"/>
                        <a:t>F1-Score</a:t>
                      </a:r>
                      <a:endParaRPr b="1"/>
                    </a:p>
                  </a:txBody>
                  <a:tcPr marT="91425" marB="91425" marR="91425" marL="91425"/>
                </a:tc>
                <a:tc>
                  <a:txBody>
                    <a:bodyPr/>
                    <a:lstStyle/>
                    <a:p>
                      <a:pPr indent="0" lvl="0" marL="0" rtl="0" algn="ctr">
                        <a:spcBef>
                          <a:spcPts val="0"/>
                        </a:spcBef>
                        <a:spcAft>
                          <a:spcPts val="0"/>
                        </a:spcAft>
                        <a:buNone/>
                      </a:pPr>
                      <a:r>
                        <a:rPr b="1" lang="en"/>
                        <a:t>Accuracy</a:t>
                      </a:r>
                      <a:endParaRPr b="1"/>
                    </a:p>
                  </a:txBody>
                  <a:tcPr marT="91425" marB="91425" marR="91425" marL="91425"/>
                </a:tc>
                <a:tc>
                  <a:txBody>
                    <a:bodyPr/>
                    <a:lstStyle/>
                    <a:p>
                      <a:pPr indent="0" lvl="0" marL="0" rtl="0" algn="ctr">
                        <a:spcBef>
                          <a:spcPts val="0"/>
                        </a:spcBef>
                        <a:spcAft>
                          <a:spcPts val="0"/>
                        </a:spcAft>
                        <a:buNone/>
                      </a:pPr>
                      <a:r>
                        <a:rPr b="1" lang="en"/>
                        <a:t>Log Loss</a:t>
                      </a:r>
                      <a:endParaRPr b="1"/>
                    </a:p>
                  </a:txBody>
                  <a:tcPr marT="91425" marB="91425" marR="91425" marL="91425"/>
                </a:tc>
              </a:tr>
              <a:tr h="391150">
                <a:tc>
                  <a:txBody>
                    <a:bodyPr/>
                    <a:lstStyle/>
                    <a:p>
                      <a:pPr indent="0" lvl="0" marL="0" rtl="0" algn="ctr">
                        <a:spcBef>
                          <a:spcPts val="0"/>
                        </a:spcBef>
                        <a:spcAft>
                          <a:spcPts val="0"/>
                        </a:spcAft>
                        <a:buNone/>
                      </a:pPr>
                      <a:r>
                        <a:rPr b="1" lang="en"/>
                        <a:t>KNN</a:t>
                      </a:r>
                      <a:endParaRPr b="1"/>
                    </a:p>
                  </a:txBody>
                  <a:tcPr marT="91425" marB="91425" marR="91425" marL="91425"/>
                </a:tc>
                <a:tc>
                  <a:txBody>
                    <a:bodyPr/>
                    <a:lstStyle/>
                    <a:p>
                      <a:pPr indent="0" lvl="0" marL="0" rtl="0" algn="ctr">
                        <a:spcBef>
                          <a:spcPts val="0"/>
                        </a:spcBef>
                        <a:spcAft>
                          <a:spcPts val="0"/>
                        </a:spcAft>
                        <a:buNone/>
                      </a:pPr>
                      <a:r>
                        <a:rPr lang="en"/>
                        <a:t>0.99</a:t>
                      </a:r>
                      <a:endParaRPr/>
                    </a:p>
                  </a:txBody>
                  <a:tcPr marT="91425" marB="91425" marR="91425" marL="91425"/>
                </a:tc>
                <a:tc>
                  <a:txBody>
                    <a:bodyPr/>
                    <a:lstStyle/>
                    <a:p>
                      <a:pPr indent="0" lvl="0" marL="0" rtl="0" algn="ctr">
                        <a:spcBef>
                          <a:spcPts val="0"/>
                        </a:spcBef>
                        <a:spcAft>
                          <a:spcPts val="0"/>
                        </a:spcAft>
                        <a:buNone/>
                      </a:pPr>
                      <a:r>
                        <a:rPr lang="en"/>
                        <a:t>0.993</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r h="391150">
                <a:tc>
                  <a:txBody>
                    <a:bodyPr/>
                    <a:lstStyle/>
                    <a:p>
                      <a:pPr indent="0" lvl="0" marL="0" rtl="0" algn="ctr">
                        <a:spcBef>
                          <a:spcPts val="0"/>
                        </a:spcBef>
                        <a:spcAft>
                          <a:spcPts val="0"/>
                        </a:spcAft>
                        <a:buNone/>
                      </a:pPr>
                      <a:r>
                        <a:rPr b="1" lang="en"/>
                        <a:t>Desicion Tree</a:t>
                      </a:r>
                      <a:endParaRPr b="1"/>
                    </a:p>
                  </a:txBody>
                  <a:tcPr marT="91425" marB="91425" marR="91425" marL="91425"/>
                </a:tc>
                <a:tc>
                  <a:txBody>
                    <a:bodyPr/>
                    <a:lstStyle/>
                    <a:p>
                      <a:pPr indent="0" lvl="0" marL="0" rtl="0" algn="ctr">
                        <a:spcBef>
                          <a:spcPts val="0"/>
                        </a:spcBef>
                        <a:spcAft>
                          <a:spcPts val="0"/>
                        </a:spcAft>
                        <a:buNone/>
                      </a:pPr>
                      <a:r>
                        <a:rPr lang="en"/>
                        <a:t>0.99</a:t>
                      </a:r>
                      <a:endParaRPr/>
                    </a:p>
                  </a:txBody>
                  <a:tcPr marT="91425" marB="91425" marR="91425" marL="91425"/>
                </a:tc>
                <a:tc>
                  <a:txBody>
                    <a:bodyPr/>
                    <a:lstStyle/>
                    <a:p>
                      <a:pPr indent="0" lvl="0" marL="0" rtl="0" algn="ctr">
                        <a:spcBef>
                          <a:spcPts val="0"/>
                        </a:spcBef>
                        <a:spcAft>
                          <a:spcPts val="0"/>
                        </a:spcAft>
                        <a:buNone/>
                      </a:pPr>
                      <a:r>
                        <a:rPr lang="en"/>
                        <a:t>0.993</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r h="391150">
                <a:tc>
                  <a:txBody>
                    <a:bodyPr/>
                    <a:lstStyle/>
                    <a:p>
                      <a:pPr indent="0" lvl="0" marL="0" rtl="0" algn="ctr">
                        <a:spcBef>
                          <a:spcPts val="0"/>
                        </a:spcBef>
                        <a:spcAft>
                          <a:spcPts val="0"/>
                        </a:spcAft>
                        <a:buNone/>
                      </a:pPr>
                      <a:r>
                        <a:rPr b="1" lang="en"/>
                        <a:t>Logistic Regression</a:t>
                      </a:r>
                      <a:endParaRPr b="1"/>
                    </a:p>
                  </a:txBody>
                  <a:tcPr marT="91425" marB="91425" marR="91425" marL="91425"/>
                </a:tc>
                <a:tc>
                  <a:txBody>
                    <a:bodyPr/>
                    <a:lstStyle/>
                    <a:p>
                      <a:pPr indent="0" lvl="0" marL="0" rtl="0" algn="ctr">
                        <a:spcBef>
                          <a:spcPts val="0"/>
                        </a:spcBef>
                        <a:spcAft>
                          <a:spcPts val="0"/>
                        </a:spcAft>
                        <a:buNone/>
                      </a:pPr>
                      <a:r>
                        <a:rPr lang="en"/>
                        <a:t>0.99</a:t>
                      </a:r>
                      <a:endParaRPr/>
                    </a:p>
                  </a:txBody>
                  <a:tcPr marT="91425" marB="91425" marR="91425" marL="91425"/>
                </a:tc>
                <a:tc>
                  <a:txBody>
                    <a:bodyPr/>
                    <a:lstStyle/>
                    <a:p>
                      <a:pPr indent="0" lvl="0" marL="0" rtl="0" algn="ctr">
                        <a:spcBef>
                          <a:spcPts val="0"/>
                        </a:spcBef>
                        <a:spcAft>
                          <a:spcPts val="0"/>
                        </a:spcAft>
                        <a:buNone/>
                      </a:pPr>
                      <a:r>
                        <a:rPr lang="en"/>
                        <a:t>0.990</a:t>
                      </a:r>
                      <a:endParaRPr/>
                    </a:p>
                  </a:txBody>
                  <a:tcPr marT="91425" marB="91425" marR="91425" marL="91425"/>
                </a:tc>
                <a:tc>
                  <a:txBody>
                    <a:bodyPr/>
                    <a:lstStyle/>
                    <a:p>
                      <a:pPr indent="0" lvl="0" marL="0" rtl="0" algn="ctr">
                        <a:spcBef>
                          <a:spcPts val="0"/>
                        </a:spcBef>
                        <a:spcAft>
                          <a:spcPts val="0"/>
                        </a:spcAft>
                        <a:buNone/>
                      </a:pPr>
                      <a:r>
                        <a:rPr lang="en"/>
                        <a:t>0.004</a:t>
                      </a:r>
                      <a:endParaRPr/>
                    </a:p>
                  </a:txBody>
                  <a:tcPr marT="91425" marB="91425" marR="91425" marL="91425"/>
                </a:tc>
              </a:tr>
            </a:tbl>
          </a:graphicData>
        </a:graphic>
      </p:graphicFrame>
      <p:sp>
        <p:nvSpPr>
          <p:cNvPr id="145" name="Google Shape;145;p2"/>
          <p:cNvSpPr txBox="1"/>
          <p:nvPr/>
        </p:nvSpPr>
        <p:spPr>
          <a:xfrm>
            <a:off x="1024650" y="3489875"/>
            <a:ext cx="7466700" cy="91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607D8B"/>
                </a:solidFill>
                <a:latin typeface="Roboto"/>
                <a:ea typeface="Roboto"/>
                <a:cs typeface="Roboto"/>
                <a:sym typeface="Roboto"/>
              </a:rPr>
              <a:t>Based on the dataset provided for this capstone from weather, road, light conditions, etc. pointing to certain classes, we can conclude that particular conditions have a somewhat impact on whether or not travel could result in property damage or injury.</a:t>
            </a:r>
            <a:endParaRPr sz="1500">
              <a:solidFill>
                <a:srgbClr val="607D8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00615df81_0_9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300">
                <a:latin typeface="Roboto"/>
                <a:ea typeface="Roboto"/>
                <a:cs typeface="Roboto"/>
                <a:sym typeface="Roboto"/>
              </a:rPr>
              <a:t>Conclusion</a:t>
            </a:r>
            <a:endParaRPr sz="2300">
              <a:latin typeface="Roboto"/>
              <a:ea typeface="Roboto"/>
              <a:cs typeface="Roboto"/>
              <a:sym typeface="Roboto"/>
            </a:endParaRPr>
          </a:p>
        </p:txBody>
      </p:sp>
      <p:sp>
        <p:nvSpPr>
          <p:cNvPr id="151" name="Google Shape;151;ga00615df81_0_9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2" name="Google Shape;152;ga00615df81_0_99"/>
          <p:cNvSpPr txBox="1"/>
          <p:nvPr/>
        </p:nvSpPr>
        <p:spPr>
          <a:xfrm>
            <a:off x="838650" y="1592775"/>
            <a:ext cx="7466700" cy="150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607D8B"/>
                </a:solidFill>
                <a:latin typeface="Roboto"/>
                <a:ea typeface="Roboto"/>
                <a:cs typeface="Roboto"/>
                <a:sym typeface="Roboto"/>
              </a:rPr>
              <a:t>                  Based on the dataset provided for this capstone from weather, road, light conditions, etc. pointing to certain classes, we can conclude that particular conditions have a somewhat impact on whether or not travel could result in property damage or injury. These models can be very helpful to reduce the economic and social impact of car accidents.</a:t>
            </a:r>
            <a:endParaRPr sz="1500">
              <a:solidFill>
                <a:srgbClr val="607D8B"/>
              </a:solidFill>
              <a:latin typeface="Roboto"/>
              <a:ea typeface="Roboto"/>
              <a:cs typeface="Roboto"/>
              <a:sym typeface="Roboto"/>
            </a:endParaRPr>
          </a:p>
          <a:p>
            <a:pPr indent="0" lvl="0" marL="0" rtl="0" algn="just">
              <a:spcBef>
                <a:spcPts val="0"/>
              </a:spcBef>
              <a:spcAft>
                <a:spcPts val="0"/>
              </a:spcAft>
              <a:buNone/>
            </a:pPr>
            <a:r>
              <a:t/>
            </a:r>
            <a:endParaRPr sz="1500">
              <a:solidFill>
                <a:srgbClr val="607D8B"/>
              </a:solidFill>
              <a:latin typeface="Roboto"/>
              <a:ea typeface="Roboto"/>
              <a:cs typeface="Roboto"/>
              <a:sym typeface="Roboto"/>
            </a:endParaRPr>
          </a:p>
          <a:p>
            <a:pPr indent="0" lvl="0" marL="0" rtl="0" algn="just">
              <a:spcBef>
                <a:spcPts val="0"/>
              </a:spcBef>
              <a:spcAft>
                <a:spcPts val="0"/>
              </a:spcAft>
              <a:buNone/>
            </a:pPr>
            <a:r>
              <a:t/>
            </a:r>
            <a:endParaRPr sz="1500">
              <a:solidFill>
                <a:srgbClr val="607D8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Introduction</a:t>
            </a:r>
            <a:endParaRPr sz="2400">
              <a:latin typeface="Roboto"/>
              <a:ea typeface="Roboto"/>
              <a:cs typeface="Roboto"/>
              <a:sym typeface="Roboto"/>
            </a:endParaRPr>
          </a:p>
        </p:txBody>
      </p:sp>
      <p:sp>
        <p:nvSpPr>
          <p:cNvPr id="77" name="Google Shape;77;p6"/>
          <p:cNvSpPr txBox="1"/>
          <p:nvPr>
            <p:ph idx="1" type="body"/>
          </p:nvPr>
        </p:nvSpPr>
        <p:spPr>
          <a:xfrm>
            <a:off x="786150" y="1261700"/>
            <a:ext cx="5655900" cy="2483100"/>
          </a:xfrm>
          <a:prstGeom prst="rect">
            <a:avLst/>
          </a:prstGeom>
          <a:noFill/>
          <a:ln>
            <a:noFill/>
          </a:ln>
        </p:spPr>
        <p:txBody>
          <a:bodyPr anchorCtr="0" anchor="t" bIns="91425" lIns="91425" spcFirstLastPara="1" rIns="91425" wrap="square" tIns="91425">
            <a:noAutofit/>
          </a:bodyPr>
          <a:lstStyle/>
          <a:p>
            <a:pPr indent="-336550" lvl="0" marL="457200" rtl="0" algn="just">
              <a:spcBef>
                <a:spcPts val="600"/>
              </a:spcBef>
              <a:spcAft>
                <a:spcPts val="0"/>
              </a:spcAft>
              <a:buClr>
                <a:srgbClr val="607D8B"/>
              </a:buClr>
              <a:buSzPts val="1700"/>
              <a:buChar char="◎"/>
            </a:pPr>
            <a:r>
              <a:rPr lang="en" sz="1700">
                <a:solidFill>
                  <a:srgbClr val="607D8B"/>
                </a:solidFill>
              </a:rPr>
              <a:t>Road accidents constitute a major problem in our societies around the world. The World Health Organization (WHO) estimated that 1.25 million deaths were related to road traffic injuries in the year 2010. For the year 2016, the USA alone had recorded 37, 461 motor vehicle crash-related deaths, averaging around 102 people per day. In Europe, the statistics also indicate that each minute, there are 50 road deaths recorded in the year 2017.</a:t>
            </a:r>
            <a:endParaRPr sz="1700">
              <a:solidFill>
                <a:srgbClr val="607D8B"/>
              </a:solidFill>
            </a:endParaRPr>
          </a:p>
          <a:p>
            <a:pPr indent="0" lvl="0" marL="0" rtl="0" algn="just">
              <a:spcBef>
                <a:spcPts val="600"/>
              </a:spcBef>
              <a:spcAft>
                <a:spcPts val="0"/>
              </a:spcAft>
              <a:buSzPts val="2400"/>
              <a:buNone/>
            </a:pPr>
            <a:r>
              <a:t/>
            </a:r>
            <a:endParaRPr sz="1700"/>
          </a:p>
          <a:p>
            <a:pPr indent="0" lvl="0" marL="0" rtl="0" algn="just">
              <a:lnSpc>
                <a:spcPct val="100000"/>
              </a:lnSpc>
              <a:spcBef>
                <a:spcPts val="600"/>
              </a:spcBef>
              <a:spcAft>
                <a:spcPts val="0"/>
              </a:spcAft>
              <a:buSzPts val="2400"/>
              <a:buNone/>
            </a:pPr>
            <a:r>
              <a:t/>
            </a:r>
            <a:endParaRPr sz="1700"/>
          </a:p>
        </p:txBody>
      </p:sp>
      <p:sp>
        <p:nvSpPr>
          <p:cNvPr id="78" name="Google Shape;78;p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79" name="Google Shape;79;p6"/>
          <p:cNvPicPr preferRelativeResize="0"/>
          <p:nvPr/>
        </p:nvPicPr>
        <p:blipFill>
          <a:blip r:embed="rId3">
            <a:alphaModFix/>
          </a:blip>
          <a:stretch>
            <a:fillRect/>
          </a:stretch>
        </p:blipFill>
        <p:spPr>
          <a:xfrm>
            <a:off x="6388525" y="1275725"/>
            <a:ext cx="2526875" cy="1662425"/>
          </a:xfrm>
          <a:prstGeom prst="rect">
            <a:avLst/>
          </a:prstGeom>
          <a:noFill/>
          <a:ln>
            <a:noFill/>
          </a:ln>
        </p:spPr>
      </p:pic>
      <p:sp>
        <p:nvSpPr>
          <p:cNvPr id="80" name="Google Shape;80;p6"/>
          <p:cNvSpPr txBox="1"/>
          <p:nvPr/>
        </p:nvSpPr>
        <p:spPr>
          <a:xfrm>
            <a:off x="786150" y="3976825"/>
            <a:ext cx="7867500" cy="953700"/>
          </a:xfrm>
          <a:prstGeom prst="rect">
            <a:avLst/>
          </a:prstGeom>
          <a:noFill/>
          <a:ln>
            <a:noFill/>
          </a:ln>
        </p:spPr>
        <p:txBody>
          <a:bodyPr anchorCtr="0" anchor="t" bIns="91425" lIns="91425" spcFirstLastPara="1" rIns="91425" wrap="square" tIns="91425">
            <a:noAutofit/>
          </a:bodyPr>
          <a:lstStyle/>
          <a:p>
            <a:pPr indent="-342900" lvl="0" marL="457200" rtl="0" algn="just">
              <a:spcBef>
                <a:spcPts val="60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Can machine learning help us understand the causes and the factors that affect car crash severity?</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a00615df81_0_1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Predicting Car Accident Severity is Very Important</a:t>
            </a:r>
            <a:endParaRPr sz="2400">
              <a:latin typeface="Roboto"/>
              <a:ea typeface="Roboto"/>
              <a:cs typeface="Roboto"/>
              <a:sym typeface="Roboto"/>
            </a:endParaRPr>
          </a:p>
        </p:txBody>
      </p:sp>
      <p:sp>
        <p:nvSpPr>
          <p:cNvPr id="86" name="Google Shape;86;ga00615df81_0_14"/>
          <p:cNvSpPr txBox="1"/>
          <p:nvPr>
            <p:ph idx="1" type="body"/>
          </p:nvPr>
        </p:nvSpPr>
        <p:spPr>
          <a:xfrm>
            <a:off x="608700" y="1261700"/>
            <a:ext cx="7902900" cy="3770100"/>
          </a:xfrm>
          <a:prstGeom prst="rect">
            <a:avLst/>
          </a:prstGeom>
          <a:noFill/>
          <a:ln>
            <a:noFill/>
          </a:ln>
        </p:spPr>
        <p:txBody>
          <a:bodyPr anchorCtr="0" anchor="t" bIns="91425" lIns="91425" spcFirstLastPara="1" rIns="91425" wrap="square" tIns="91425">
            <a:noAutofit/>
          </a:bodyPr>
          <a:lstStyle/>
          <a:p>
            <a:pPr indent="-336550" lvl="0" marL="457200" rtl="0" algn="just">
              <a:spcBef>
                <a:spcPts val="600"/>
              </a:spcBef>
              <a:spcAft>
                <a:spcPts val="0"/>
              </a:spcAft>
              <a:buClr>
                <a:srgbClr val="607D8B"/>
              </a:buClr>
              <a:buSzPts val="1700"/>
              <a:buChar char="◎"/>
            </a:pPr>
            <a:r>
              <a:rPr lang="en" sz="1700">
                <a:solidFill>
                  <a:srgbClr val="607D8B"/>
                </a:solidFill>
              </a:rPr>
              <a:t>Local government, police, rescue groups, and last but not least, car insurance institutes can get useful information from the model regarding the severity of an accident, to make insightful decisions for reducing the number of accidents and injuries.</a:t>
            </a:r>
            <a:endParaRPr sz="1700">
              <a:solidFill>
                <a:srgbClr val="607D8B"/>
              </a:solidFill>
            </a:endParaRPr>
          </a:p>
          <a:p>
            <a:pPr indent="0" lvl="0" marL="0" rtl="0" algn="just">
              <a:spcBef>
                <a:spcPts val="600"/>
              </a:spcBef>
              <a:spcAft>
                <a:spcPts val="0"/>
              </a:spcAft>
              <a:buSzPts val="2400"/>
              <a:buNone/>
            </a:pPr>
            <a:r>
              <a:t/>
            </a:r>
            <a:endParaRPr sz="1700">
              <a:solidFill>
                <a:srgbClr val="607D8B"/>
              </a:solidFill>
            </a:endParaRPr>
          </a:p>
          <a:p>
            <a:pPr indent="-336550" lvl="0" marL="457200" rtl="0" algn="just">
              <a:lnSpc>
                <a:spcPct val="100000"/>
              </a:lnSpc>
              <a:spcBef>
                <a:spcPts val="600"/>
              </a:spcBef>
              <a:spcAft>
                <a:spcPts val="0"/>
              </a:spcAft>
              <a:buClr>
                <a:srgbClr val="607D8B"/>
              </a:buClr>
              <a:buSzPts val="1700"/>
              <a:buChar char="◎"/>
            </a:pPr>
            <a:r>
              <a:rPr lang="en" sz="1700">
                <a:solidFill>
                  <a:srgbClr val="607D8B"/>
                </a:solidFill>
              </a:rPr>
              <a:t>In most cases, not paying enough attention during driving, abusing drugs and alcohol or driving at very high speed are the main causes of occurring accidents that can be prevented by enacting harsher regulations. Besides the aforementioned reasons, weather, visibility, or road conditions are the major uncontrollable factors that can be prevented by revealing hidden patterns in the data and announcing warning to the local government, police and drivers on the targeted roads.</a:t>
            </a:r>
            <a:endParaRPr sz="1700">
              <a:solidFill>
                <a:srgbClr val="607D8B"/>
              </a:solidFill>
            </a:endParaRPr>
          </a:p>
          <a:p>
            <a:pPr indent="0" lvl="0" marL="0" rtl="0" algn="just">
              <a:lnSpc>
                <a:spcPct val="100000"/>
              </a:lnSpc>
              <a:spcBef>
                <a:spcPts val="600"/>
              </a:spcBef>
              <a:spcAft>
                <a:spcPts val="0"/>
              </a:spcAft>
              <a:buNone/>
            </a:pPr>
            <a:r>
              <a:t/>
            </a:r>
            <a:endParaRPr sz="1700"/>
          </a:p>
          <a:p>
            <a:pPr indent="0" lvl="0" marL="0" rtl="0" algn="just">
              <a:lnSpc>
                <a:spcPct val="100000"/>
              </a:lnSpc>
              <a:spcBef>
                <a:spcPts val="600"/>
              </a:spcBef>
              <a:spcAft>
                <a:spcPts val="0"/>
              </a:spcAft>
              <a:buSzPts val="2400"/>
              <a:buNone/>
            </a:pPr>
            <a:r>
              <a:t/>
            </a:r>
            <a:endParaRPr sz="1700"/>
          </a:p>
        </p:txBody>
      </p:sp>
      <p:sp>
        <p:nvSpPr>
          <p:cNvPr id="87" name="Google Shape;87;ga00615df81_0_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00615df81_0_2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Data Acquisition and Cleaning</a:t>
            </a:r>
            <a:endParaRPr sz="2400">
              <a:latin typeface="Roboto"/>
              <a:ea typeface="Roboto"/>
              <a:cs typeface="Roboto"/>
              <a:sym typeface="Roboto"/>
            </a:endParaRPr>
          </a:p>
        </p:txBody>
      </p:sp>
      <p:sp>
        <p:nvSpPr>
          <p:cNvPr id="93" name="Google Shape;93;ga00615df81_0_26"/>
          <p:cNvSpPr txBox="1"/>
          <p:nvPr>
            <p:ph idx="1" type="body"/>
          </p:nvPr>
        </p:nvSpPr>
        <p:spPr>
          <a:xfrm>
            <a:off x="608700" y="1261700"/>
            <a:ext cx="7902900" cy="3770100"/>
          </a:xfrm>
          <a:prstGeom prst="rect">
            <a:avLst/>
          </a:prstGeom>
          <a:noFill/>
          <a:ln>
            <a:noFill/>
          </a:ln>
        </p:spPr>
        <p:txBody>
          <a:bodyPr anchorCtr="0" anchor="t" bIns="91425" lIns="91425" spcFirstLastPara="1" rIns="91425" wrap="square" tIns="91425">
            <a:noAutofit/>
          </a:bodyPr>
          <a:lstStyle/>
          <a:p>
            <a:pPr indent="-336550" lvl="0" marL="457200" rtl="0" algn="l">
              <a:spcBef>
                <a:spcPts val="600"/>
              </a:spcBef>
              <a:spcAft>
                <a:spcPts val="0"/>
              </a:spcAft>
              <a:buClr>
                <a:srgbClr val="607D8B"/>
              </a:buClr>
              <a:buSzPts val="1700"/>
              <a:buChar char="◎"/>
            </a:pPr>
            <a:r>
              <a:rPr lang="en" sz="1700">
                <a:solidFill>
                  <a:srgbClr val="607D8B"/>
                </a:solidFill>
              </a:rPr>
              <a:t>Car accident severity data scraped from </a:t>
            </a:r>
            <a:r>
              <a:rPr lang="en" sz="1700" u="sng">
                <a:solidFill>
                  <a:schemeClr val="hlink"/>
                </a:solidFill>
                <a:hlinkClick r:id="rId3"/>
              </a:rPr>
              <a:t>https://data-seattlecitygis.opendata.arcgis.com/datasets/5b5c745e0f1f48e7a53acec63a0022ab_0/data</a:t>
            </a:r>
            <a:endParaRPr sz="1700">
              <a:solidFill>
                <a:srgbClr val="607D8B"/>
              </a:solidFill>
            </a:endParaRPr>
          </a:p>
          <a:p>
            <a:pPr indent="0" lvl="0" marL="0" rtl="0" algn="just">
              <a:spcBef>
                <a:spcPts val="600"/>
              </a:spcBef>
              <a:spcAft>
                <a:spcPts val="0"/>
              </a:spcAft>
              <a:buSzPts val="2400"/>
              <a:buNone/>
            </a:pPr>
            <a:r>
              <a:t/>
            </a:r>
            <a:endParaRPr sz="1700">
              <a:solidFill>
                <a:srgbClr val="607D8B"/>
              </a:solidFill>
            </a:endParaRPr>
          </a:p>
          <a:p>
            <a:pPr indent="-336550" lvl="0" marL="457200" rtl="0" algn="just">
              <a:lnSpc>
                <a:spcPct val="100000"/>
              </a:lnSpc>
              <a:spcBef>
                <a:spcPts val="600"/>
              </a:spcBef>
              <a:spcAft>
                <a:spcPts val="0"/>
              </a:spcAft>
              <a:buClr>
                <a:srgbClr val="607D8B"/>
              </a:buClr>
              <a:buSzPts val="1700"/>
              <a:buChar char="◎"/>
            </a:pPr>
            <a:r>
              <a:rPr lang="en" sz="1700">
                <a:solidFill>
                  <a:srgbClr val="607D8B"/>
                </a:solidFill>
              </a:rPr>
              <a:t>The data consists of 39 independent variables and 221525 rows.</a:t>
            </a:r>
            <a:endParaRPr sz="1700">
              <a:solidFill>
                <a:srgbClr val="607D8B"/>
              </a:solidFill>
            </a:endParaRPr>
          </a:p>
          <a:p>
            <a:pPr indent="0" lvl="0" marL="457200" rtl="0" algn="just">
              <a:lnSpc>
                <a:spcPct val="100000"/>
              </a:lnSpc>
              <a:spcBef>
                <a:spcPts val="600"/>
              </a:spcBef>
              <a:spcAft>
                <a:spcPts val="0"/>
              </a:spcAft>
              <a:buNone/>
            </a:pPr>
            <a:r>
              <a:t/>
            </a:r>
            <a:endParaRPr sz="1700">
              <a:solidFill>
                <a:srgbClr val="607D8B"/>
              </a:solidFill>
            </a:endParaRPr>
          </a:p>
          <a:p>
            <a:pPr indent="-336550" lvl="0" marL="457200" rtl="0" algn="just">
              <a:lnSpc>
                <a:spcPct val="100000"/>
              </a:lnSpc>
              <a:spcBef>
                <a:spcPts val="600"/>
              </a:spcBef>
              <a:spcAft>
                <a:spcPts val="0"/>
              </a:spcAft>
              <a:buClr>
                <a:srgbClr val="607D8B"/>
              </a:buClr>
              <a:buSzPts val="1700"/>
              <a:buChar char="◎"/>
            </a:pPr>
            <a:r>
              <a:rPr lang="en" sz="1700">
                <a:solidFill>
                  <a:srgbClr val="607D8B"/>
                </a:solidFill>
              </a:rPr>
              <a:t>The dependent variable, “SEVERITYCODE”, contains codes that correspond to different levels of severity caused by an accident.</a:t>
            </a:r>
            <a:endParaRPr sz="1700">
              <a:solidFill>
                <a:srgbClr val="607D8B"/>
              </a:solidFill>
            </a:endParaRPr>
          </a:p>
          <a:p>
            <a:pPr indent="0" lvl="0" marL="457200" rtl="0" algn="just">
              <a:lnSpc>
                <a:spcPct val="100000"/>
              </a:lnSpc>
              <a:spcBef>
                <a:spcPts val="600"/>
              </a:spcBef>
              <a:spcAft>
                <a:spcPts val="0"/>
              </a:spcAft>
              <a:buNone/>
            </a:pPr>
            <a:r>
              <a:t/>
            </a:r>
            <a:endParaRPr sz="1700">
              <a:solidFill>
                <a:srgbClr val="607D8B"/>
              </a:solidFill>
            </a:endParaRPr>
          </a:p>
          <a:p>
            <a:pPr indent="-336550" lvl="0" marL="457200" rtl="0" algn="just">
              <a:lnSpc>
                <a:spcPct val="100000"/>
              </a:lnSpc>
              <a:spcBef>
                <a:spcPts val="600"/>
              </a:spcBef>
              <a:spcAft>
                <a:spcPts val="0"/>
              </a:spcAft>
              <a:buClr>
                <a:srgbClr val="607D8B"/>
              </a:buClr>
              <a:buSzPts val="1700"/>
              <a:buChar char="◎"/>
            </a:pPr>
            <a:r>
              <a:rPr lang="en" sz="1700">
                <a:solidFill>
                  <a:srgbClr val="607D8B"/>
                </a:solidFill>
              </a:rPr>
              <a:t>Cleaned data contains 13 features and the target variable.</a:t>
            </a:r>
            <a:endParaRPr sz="1700">
              <a:solidFill>
                <a:srgbClr val="607D8B"/>
              </a:solidFill>
            </a:endParaRPr>
          </a:p>
          <a:p>
            <a:pPr indent="0" lvl="0" marL="0" rtl="0" algn="just">
              <a:lnSpc>
                <a:spcPct val="100000"/>
              </a:lnSpc>
              <a:spcBef>
                <a:spcPts val="600"/>
              </a:spcBef>
              <a:spcAft>
                <a:spcPts val="0"/>
              </a:spcAft>
              <a:buSzPts val="2400"/>
              <a:buNone/>
            </a:pPr>
            <a:r>
              <a:t/>
            </a:r>
            <a:endParaRPr sz="1700"/>
          </a:p>
        </p:txBody>
      </p:sp>
      <p:sp>
        <p:nvSpPr>
          <p:cNvPr id="94" name="Google Shape;94;ga00615df81_0_2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a00615df81_0_3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Exploratory Data Analysis</a:t>
            </a:r>
            <a:endParaRPr sz="2400">
              <a:latin typeface="Roboto"/>
              <a:ea typeface="Roboto"/>
              <a:cs typeface="Roboto"/>
              <a:sym typeface="Roboto"/>
            </a:endParaRPr>
          </a:p>
        </p:txBody>
      </p:sp>
      <p:sp>
        <p:nvSpPr>
          <p:cNvPr id="100" name="Google Shape;100;ga00615df81_0_3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01" name="Google Shape;101;ga00615df81_0_37"/>
          <p:cNvPicPr preferRelativeResize="0"/>
          <p:nvPr/>
        </p:nvPicPr>
        <p:blipFill>
          <a:blip r:embed="rId3">
            <a:alphaModFix/>
          </a:blip>
          <a:stretch>
            <a:fillRect/>
          </a:stretch>
        </p:blipFill>
        <p:spPr>
          <a:xfrm>
            <a:off x="476825" y="1772150"/>
            <a:ext cx="3848925" cy="2672900"/>
          </a:xfrm>
          <a:prstGeom prst="rect">
            <a:avLst/>
          </a:prstGeom>
          <a:noFill/>
          <a:ln>
            <a:noFill/>
          </a:ln>
        </p:spPr>
      </p:pic>
      <p:pic>
        <p:nvPicPr>
          <p:cNvPr id="102" name="Google Shape;102;ga00615df81_0_37"/>
          <p:cNvPicPr preferRelativeResize="0"/>
          <p:nvPr/>
        </p:nvPicPr>
        <p:blipFill>
          <a:blip r:embed="rId4">
            <a:alphaModFix/>
          </a:blip>
          <a:stretch>
            <a:fillRect/>
          </a:stretch>
        </p:blipFill>
        <p:spPr>
          <a:xfrm>
            <a:off x="4598525" y="1772150"/>
            <a:ext cx="4038475" cy="2672900"/>
          </a:xfrm>
          <a:prstGeom prst="rect">
            <a:avLst/>
          </a:prstGeom>
          <a:noFill/>
          <a:ln>
            <a:noFill/>
          </a:ln>
        </p:spPr>
      </p:pic>
      <p:sp>
        <p:nvSpPr>
          <p:cNvPr id="103" name="Google Shape;103;ga00615df81_0_37"/>
          <p:cNvSpPr txBox="1"/>
          <p:nvPr/>
        </p:nvSpPr>
        <p:spPr>
          <a:xfrm>
            <a:off x="598550" y="1055075"/>
            <a:ext cx="7263900" cy="702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Source Sans Pro"/>
              <a:buChar char="●"/>
            </a:pPr>
            <a:r>
              <a:rPr lang="en" sz="1500">
                <a:solidFill>
                  <a:schemeClr val="dk2"/>
                </a:solidFill>
                <a:latin typeface="Source Sans Pro"/>
                <a:ea typeface="Source Sans Pro"/>
                <a:cs typeface="Source Sans Pro"/>
                <a:sym typeface="Source Sans Pro"/>
              </a:rPr>
              <a:t>Catplot representing relation </a:t>
            </a:r>
            <a:r>
              <a:rPr lang="en" sz="1500">
                <a:solidFill>
                  <a:schemeClr val="dk2"/>
                </a:solidFill>
                <a:latin typeface="Source Sans Pro"/>
                <a:ea typeface="Source Sans Pro"/>
                <a:cs typeface="Source Sans Pro"/>
                <a:sym typeface="Source Sans Pro"/>
              </a:rPr>
              <a:t>between</a:t>
            </a:r>
            <a:r>
              <a:rPr lang="en" sz="1500">
                <a:solidFill>
                  <a:schemeClr val="dk2"/>
                </a:solidFill>
                <a:latin typeface="Source Sans Pro"/>
                <a:ea typeface="Source Sans Pro"/>
                <a:cs typeface="Source Sans Pro"/>
                <a:sym typeface="Source Sans Pro"/>
              </a:rPr>
              <a:t> different features.</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00615df81_0_4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Exploratory Data Analysis (Contd..)</a:t>
            </a:r>
            <a:endParaRPr sz="2400">
              <a:latin typeface="Roboto"/>
              <a:ea typeface="Roboto"/>
              <a:cs typeface="Roboto"/>
              <a:sym typeface="Roboto"/>
            </a:endParaRPr>
          </a:p>
        </p:txBody>
      </p:sp>
      <p:sp>
        <p:nvSpPr>
          <p:cNvPr id="109" name="Google Shape;109;ga00615df81_0_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10" name="Google Shape;110;ga00615df81_0_48"/>
          <p:cNvPicPr preferRelativeResize="0"/>
          <p:nvPr/>
        </p:nvPicPr>
        <p:blipFill>
          <a:blip r:embed="rId3">
            <a:alphaModFix/>
          </a:blip>
          <a:stretch>
            <a:fillRect/>
          </a:stretch>
        </p:blipFill>
        <p:spPr>
          <a:xfrm>
            <a:off x="351096" y="1742900"/>
            <a:ext cx="4173550" cy="3006950"/>
          </a:xfrm>
          <a:prstGeom prst="rect">
            <a:avLst/>
          </a:prstGeom>
          <a:noFill/>
          <a:ln>
            <a:noFill/>
          </a:ln>
        </p:spPr>
      </p:pic>
      <p:pic>
        <p:nvPicPr>
          <p:cNvPr id="111" name="Google Shape;111;ga00615df81_0_48"/>
          <p:cNvPicPr preferRelativeResize="0"/>
          <p:nvPr/>
        </p:nvPicPr>
        <p:blipFill>
          <a:blip r:embed="rId4">
            <a:alphaModFix/>
          </a:blip>
          <a:stretch>
            <a:fillRect/>
          </a:stretch>
        </p:blipFill>
        <p:spPr>
          <a:xfrm>
            <a:off x="4615900" y="1742903"/>
            <a:ext cx="4108751" cy="2766646"/>
          </a:xfrm>
          <a:prstGeom prst="rect">
            <a:avLst/>
          </a:prstGeom>
          <a:noFill/>
          <a:ln>
            <a:noFill/>
          </a:ln>
        </p:spPr>
      </p:pic>
      <p:sp>
        <p:nvSpPr>
          <p:cNvPr id="112" name="Google Shape;112;ga00615df81_0_48"/>
          <p:cNvSpPr txBox="1"/>
          <p:nvPr/>
        </p:nvSpPr>
        <p:spPr>
          <a:xfrm>
            <a:off x="821750" y="1136225"/>
            <a:ext cx="6645000" cy="46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Catplot representing </a:t>
            </a:r>
            <a:r>
              <a:rPr lang="en">
                <a:solidFill>
                  <a:schemeClr val="dk2"/>
                </a:solidFill>
                <a:latin typeface="Roboto"/>
                <a:ea typeface="Roboto"/>
                <a:cs typeface="Roboto"/>
                <a:sym typeface="Roboto"/>
              </a:rPr>
              <a:t>relation</a:t>
            </a:r>
            <a:r>
              <a:rPr lang="en">
                <a:solidFill>
                  <a:schemeClr val="dk2"/>
                </a:solidFill>
                <a:latin typeface="Roboto"/>
                <a:ea typeface="Roboto"/>
                <a:cs typeface="Roboto"/>
                <a:sym typeface="Roboto"/>
              </a:rPr>
              <a:t> between different features</a:t>
            </a:r>
            <a:endParaRPr>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a00615df81_0_6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KNN Model to Predict Severity</a:t>
            </a:r>
            <a:endParaRPr sz="2400">
              <a:latin typeface="Roboto"/>
              <a:ea typeface="Roboto"/>
              <a:cs typeface="Roboto"/>
              <a:sym typeface="Roboto"/>
            </a:endParaRPr>
          </a:p>
        </p:txBody>
      </p:sp>
      <p:sp>
        <p:nvSpPr>
          <p:cNvPr id="118" name="Google Shape;118;ga00615df81_0_6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9" name="Google Shape;119;ga00615df81_0_62"/>
          <p:cNvSpPr txBox="1"/>
          <p:nvPr/>
        </p:nvSpPr>
        <p:spPr>
          <a:xfrm>
            <a:off x="1460900" y="4179725"/>
            <a:ext cx="66450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KNN accuracy is best with K = 5</a:t>
            </a:r>
            <a:endParaRPr>
              <a:solidFill>
                <a:schemeClr val="dk2"/>
              </a:solidFill>
              <a:latin typeface="Roboto"/>
              <a:ea typeface="Roboto"/>
              <a:cs typeface="Roboto"/>
              <a:sym typeface="Roboto"/>
            </a:endParaRPr>
          </a:p>
          <a:p>
            <a:pPr indent="0" lvl="0" marL="0" rtl="0" algn="ctr">
              <a:spcBef>
                <a:spcPts val="0"/>
              </a:spcBef>
              <a:spcAft>
                <a:spcPts val="0"/>
              </a:spcAft>
              <a:buNone/>
            </a:pPr>
            <a:r>
              <a:rPr lang="en">
                <a:solidFill>
                  <a:schemeClr val="dk2"/>
                </a:solidFill>
                <a:latin typeface="Roboto"/>
                <a:ea typeface="Roboto"/>
                <a:cs typeface="Roboto"/>
                <a:sym typeface="Roboto"/>
              </a:rPr>
              <a:t>KNN accuracy: 0.993  and   F1-Score : 0.99</a:t>
            </a:r>
            <a:endParaRPr>
              <a:solidFill>
                <a:schemeClr val="dk2"/>
              </a:solidFill>
              <a:latin typeface="Roboto"/>
              <a:ea typeface="Roboto"/>
              <a:cs typeface="Roboto"/>
              <a:sym typeface="Roboto"/>
            </a:endParaRPr>
          </a:p>
        </p:txBody>
      </p:sp>
      <p:pic>
        <p:nvPicPr>
          <p:cNvPr id="120" name="Google Shape;120;ga00615df81_0_62"/>
          <p:cNvPicPr preferRelativeResize="0"/>
          <p:nvPr/>
        </p:nvPicPr>
        <p:blipFill>
          <a:blip r:embed="rId3">
            <a:alphaModFix/>
          </a:blip>
          <a:stretch>
            <a:fillRect/>
          </a:stretch>
        </p:blipFill>
        <p:spPr>
          <a:xfrm>
            <a:off x="390475" y="1057875"/>
            <a:ext cx="4085450" cy="2986425"/>
          </a:xfrm>
          <a:prstGeom prst="rect">
            <a:avLst/>
          </a:prstGeom>
          <a:noFill/>
          <a:ln>
            <a:noFill/>
          </a:ln>
        </p:spPr>
      </p:pic>
      <p:pic>
        <p:nvPicPr>
          <p:cNvPr id="121" name="Google Shape;121;ga00615df81_0_62"/>
          <p:cNvPicPr preferRelativeResize="0"/>
          <p:nvPr/>
        </p:nvPicPr>
        <p:blipFill>
          <a:blip r:embed="rId4">
            <a:alphaModFix/>
          </a:blip>
          <a:stretch>
            <a:fillRect/>
          </a:stretch>
        </p:blipFill>
        <p:spPr>
          <a:xfrm>
            <a:off x="4628325" y="1022975"/>
            <a:ext cx="4287075" cy="292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00615df81_0_7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Decision Tree</a:t>
            </a:r>
            <a:r>
              <a:rPr lang="en" sz="2400">
                <a:latin typeface="Roboto"/>
                <a:ea typeface="Roboto"/>
                <a:cs typeface="Roboto"/>
                <a:sym typeface="Roboto"/>
              </a:rPr>
              <a:t> Model to Predict Severity</a:t>
            </a:r>
            <a:endParaRPr sz="2400">
              <a:latin typeface="Roboto"/>
              <a:ea typeface="Roboto"/>
              <a:cs typeface="Roboto"/>
              <a:sym typeface="Roboto"/>
            </a:endParaRPr>
          </a:p>
        </p:txBody>
      </p:sp>
      <p:sp>
        <p:nvSpPr>
          <p:cNvPr id="127" name="Google Shape;127;ga00615df81_0_7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8" name="Google Shape;128;ga00615df81_0_76"/>
          <p:cNvSpPr txBox="1"/>
          <p:nvPr/>
        </p:nvSpPr>
        <p:spPr>
          <a:xfrm>
            <a:off x="5009875" y="2140600"/>
            <a:ext cx="3943200" cy="46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Decision Tree</a:t>
            </a:r>
            <a:r>
              <a:rPr lang="en">
                <a:solidFill>
                  <a:schemeClr val="dk2"/>
                </a:solidFill>
                <a:latin typeface="Roboto"/>
                <a:ea typeface="Roboto"/>
                <a:cs typeface="Roboto"/>
                <a:sym typeface="Roboto"/>
              </a:rPr>
              <a:t> accuracy : 0.993</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Decision Tree F1-Score: 0.99</a:t>
            </a:r>
            <a:endParaRPr>
              <a:solidFill>
                <a:schemeClr val="dk2"/>
              </a:solidFill>
              <a:latin typeface="Roboto"/>
              <a:ea typeface="Roboto"/>
              <a:cs typeface="Roboto"/>
              <a:sym typeface="Roboto"/>
            </a:endParaRPr>
          </a:p>
        </p:txBody>
      </p:sp>
      <p:pic>
        <p:nvPicPr>
          <p:cNvPr id="129" name="Google Shape;129;ga00615df81_0_76"/>
          <p:cNvPicPr preferRelativeResize="0"/>
          <p:nvPr/>
        </p:nvPicPr>
        <p:blipFill>
          <a:blip r:embed="rId3">
            <a:alphaModFix/>
          </a:blip>
          <a:stretch>
            <a:fillRect/>
          </a:stretch>
        </p:blipFill>
        <p:spPr>
          <a:xfrm>
            <a:off x="466675" y="1132450"/>
            <a:ext cx="4222425" cy="30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00615df81_0_85"/>
          <p:cNvSpPr txBox="1"/>
          <p:nvPr>
            <p:ph type="title"/>
          </p:nvPr>
        </p:nvSpPr>
        <p:spPr>
          <a:xfrm>
            <a:off x="1080350" y="22697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latin typeface="Roboto"/>
                <a:ea typeface="Roboto"/>
                <a:cs typeface="Roboto"/>
                <a:sym typeface="Roboto"/>
              </a:rPr>
              <a:t>Logistic Regression </a:t>
            </a:r>
            <a:r>
              <a:rPr lang="en" sz="2400">
                <a:latin typeface="Roboto"/>
                <a:ea typeface="Roboto"/>
                <a:cs typeface="Roboto"/>
                <a:sym typeface="Roboto"/>
              </a:rPr>
              <a:t>Model to Predict Severity</a:t>
            </a:r>
            <a:endParaRPr sz="2400">
              <a:latin typeface="Roboto"/>
              <a:ea typeface="Roboto"/>
              <a:cs typeface="Roboto"/>
              <a:sym typeface="Roboto"/>
            </a:endParaRPr>
          </a:p>
        </p:txBody>
      </p:sp>
      <p:sp>
        <p:nvSpPr>
          <p:cNvPr id="135" name="Google Shape;135;ga00615df81_0_8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6" name="Google Shape;136;ga00615df81_0_85"/>
          <p:cNvSpPr txBox="1"/>
          <p:nvPr/>
        </p:nvSpPr>
        <p:spPr>
          <a:xfrm>
            <a:off x="5009875" y="2140600"/>
            <a:ext cx="3943200" cy="81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Logistic Regression accuracy: 0.993</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F1-Score : 0.99</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Log Loss: 0.04</a:t>
            </a:r>
            <a:endParaRPr>
              <a:solidFill>
                <a:schemeClr val="dk2"/>
              </a:solidFill>
              <a:latin typeface="Roboto"/>
              <a:ea typeface="Roboto"/>
              <a:cs typeface="Roboto"/>
              <a:sym typeface="Roboto"/>
            </a:endParaRPr>
          </a:p>
        </p:txBody>
      </p:sp>
      <p:pic>
        <p:nvPicPr>
          <p:cNvPr id="137" name="Google Shape;137;ga00615df81_0_85"/>
          <p:cNvPicPr preferRelativeResize="0"/>
          <p:nvPr/>
        </p:nvPicPr>
        <p:blipFill>
          <a:blip r:embed="rId3">
            <a:alphaModFix/>
          </a:blip>
          <a:stretch>
            <a:fillRect/>
          </a:stretch>
        </p:blipFill>
        <p:spPr>
          <a:xfrm>
            <a:off x="334775" y="1100775"/>
            <a:ext cx="4341026" cy="364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