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-156" y="-7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03B1D-2A7F-490E-8DD1-E579F371C396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A52AD-E39A-4152-8722-C596179AEC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25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1488" rtl="0" eaLnBrk="1" latinLnBrk="0" hangingPunct="1">
      <a:defRPr sz="1433" kern="1200">
        <a:solidFill>
          <a:schemeClr val="tx1"/>
        </a:solidFill>
        <a:latin typeface="+mn-lt"/>
        <a:ea typeface="+mn-ea"/>
        <a:cs typeface="+mn-cs"/>
      </a:defRPr>
    </a:lvl1pPr>
    <a:lvl2pPr marL="545746" algn="l" defTabSz="1091488" rtl="0" eaLnBrk="1" latinLnBrk="0" hangingPunct="1">
      <a:defRPr sz="1433" kern="1200">
        <a:solidFill>
          <a:schemeClr val="tx1"/>
        </a:solidFill>
        <a:latin typeface="+mn-lt"/>
        <a:ea typeface="+mn-ea"/>
        <a:cs typeface="+mn-cs"/>
      </a:defRPr>
    </a:lvl2pPr>
    <a:lvl3pPr marL="1091488" algn="l" defTabSz="1091488" rtl="0" eaLnBrk="1" latinLnBrk="0" hangingPunct="1">
      <a:defRPr sz="1433" kern="1200">
        <a:solidFill>
          <a:schemeClr val="tx1"/>
        </a:solidFill>
        <a:latin typeface="+mn-lt"/>
        <a:ea typeface="+mn-ea"/>
        <a:cs typeface="+mn-cs"/>
      </a:defRPr>
    </a:lvl3pPr>
    <a:lvl4pPr marL="1637233" algn="l" defTabSz="1091488" rtl="0" eaLnBrk="1" latinLnBrk="0" hangingPunct="1">
      <a:defRPr sz="1433" kern="1200">
        <a:solidFill>
          <a:schemeClr val="tx1"/>
        </a:solidFill>
        <a:latin typeface="+mn-lt"/>
        <a:ea typeface="+mn-ea"/>
        <a:cs typeface="+mn-cs"/>
      </a:defRPr>
    </a:lvl4pPr>
    <a:lvl5pPr marL="2182976" algn="l" defTabSz="1091488" rtl="0" eaLnBrk="1" latinLnBrk="0" hangingPunct="1">
      <a:defRPr sz="1433" kern="1200">
        <a:solidFill>
          <a:schemeClr val="tx1"/>
        </a:solidFill>
        <a:latin typeface="+mn-lt"/>
        <a:ea typeface="+mn-ea"/>
        <a:cs typeface="+mn-cs"/>
      </a:defRPr>
    </a:lvl5pPr>
    <a:lvl6pPr marL="2728722" algn="l" defTabSz="1091488" rtl="0" eaLnBrk="1" latinLnBrk="0" hangingPunct="1">
      <a:defRPr sz="1433" kern="1200">
        <a:solidFill>
          <a:schemeClr val="tx1"/>
        </a:solidFill>
        <a:latin typeface="+mn-lt"/>
        <a:ea typeface="+mn-ea"/>
        <a:cs typeface="+mn-cs"/>
      </a:defRPr>
    </a:lvl6pPr>
    <a:lvl7pPr marL="3274464" algn="l" defTabSz="1091488" rtl="0" eaLnBrk="1" latinLnBrk="0" hangingPunct="1">
      <a:defRPr sz="1433" kern="1200">
        <a:solidFill>
          <a:schemeClr val="tx1"/>
        </a:solidFill>
        <a:latin typeface="+mn-lt"/>
        <a:ea typeface="+mn-ea"/>
        <a:cs typeface="+mn-cs"/>
      </a:defRPr>
    </a:lvl7pPr>
    <a:lvl8pPr marL="3820209" algn="l" defTabSz="1091488" rtl="0" eaLnBrk="1" latinLnBrk="0" hangingPunct="1">
      <a:defRPr sz="1433" kern="1200">
        <a:solidFill>
          <a:schemeClr val="tx1"/>
        </a:solidFill>
        <a:latin typeface="+mn-lt"/>
        <a:ea typeface="+mn-ea"/>
        <a:cs typeface="+mn-cs"/>
      </a:defRPr>
    </a:lvl8pPr>
    <a:lvl9pPr marL="4365953" algn="l" defTabSz="1091488" rtl="0" eaLnBrk="1" latinLnBrk="0" hangingPunct="1">
      <a:defRPr sz="14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270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807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77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244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228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46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49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90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798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159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657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D9452-8791-4A19-9E92-F469119F283B}" type="datetimeFigureOut">
              <a:rPr lang="hr-HR" smtClean="0"/>
              <a:t>16.10.2022.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73E4-8B4D-4E6E-AFF0-F51D176EBF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11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hyperlink" Target="mailto:icbb@apaset.org" TargetMode="Externa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4" Type="http://schemas.openxmlformats.org/officeDocument/2006/relationships/hyperlink" Target="mailto:icbb@apaset.edu.pl" TargetMode="External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66614" y="507510"/>
            <a:ext cx="27260612" cy="5852027"/>
          </a:xfrm>
          <a:prstGeom prst="roundRect">
            <a:avLst/>
          </a:prstGeom>
          <a:solidFill>
            <a:srgbClr val="004B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808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25533" y="7265780"/>
            <a:ext cx="12784692" cy="833343"/>
          </a:xfrm>
          <a:prstGeom prst="roundRect">
            <a:avLst/>
          </a:prstGeom>
          <a:solidFill>
            <a:srgbClr val="004B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80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Title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05022" y="15215507"/>
            <a:ext cx="12990312" cy="830496"/>
          </a:xfrm>
          <a:prstGeom prst="roundRect">
            <a:avLst/>
          </a:prstGeom>
          <a:solidFill>
            <a:srgbClr val="004B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80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Title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79671" y="18849273"/>
            <a:ext cx="13119756" cy="844182"/>
          </a:xfrm>
          <a:prstGeom prst="roundRect">
            <a:avLst/>
          </a:prstGeom>
          <a:solidFill>
            <a:srgbClr val="004B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80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Title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202627" y="7265780"/>
            <a:ext cx="12875313" cy="833343"/>
          </a:xfrm>
          <a:prstGeom prst="roundRect">
            <a:avLst/>
          </a:prstGeom>
          <a:solidFill>
            <a:srgbClr val="004B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80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Title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202627" y="32173156"/>
            <a:ext cx="12875313" cy="953597"/>
          </a:xfrm>
          <a:prstGeom prst="roundRect">
            <a:avLst/>
          </a:prstGeom>
          <a:solidFill>
            <a:srgbClr val="004B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80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61478" y="40772449"/>
            <a:ext cx="27416461" cy="1666888"/>
          </a:xfrm>
          <a:prstGeom prst="roundRect">
            <a:avLst/>
          </a:prstGeom>
          <a:solidFill>
            <a:srgbClr val="004B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2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https://www.icbb.apaset.edu.pl/</a:t>
            </a:r>
          </a:p>
          <a:p>
            <a:r>
              <a:rPr lang="en-US" sz="332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</a:t>
            </a:r>
            <a:r>
              <a:rPr lang="en-US" sz="33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Biotechnology and </a:t>
            </a:r>
            <a:r>
              <a:rPr lang="en-US" sz="332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Bioengineering</a:t>
            </a:r>
            <a:endParaRPr lang="en-US" sz="237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6028052" y="798711"/>
            <a:ext cx="22200024" cy="2864277"/>
          </a:xfrm>
          <a:prstGeom prst="rect">
            <a:avLst/>
          </a:prstGeom>
        </p:spPr>
        <p:txBody>
          <a:bodyPr vert="horz" lIns="108708" tIns="54354" rIns="108708" bIns="54354" rtlCol="0" anchor="b">
            <a:normAutofit/>
          </a:bodyPr>
          <a:lstStyle>
            <a:lvl1pPr algn="ctr" defTabSz="252036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sr-Latn-RS" sz="7965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poster with the title, which extends through the two lines</a:t>
            </a:r>
            <a:endParaRPr lang="hr-HR" altLang="sr-Latn-RS" sz="7965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446793" y="3712017"/>
            <a:ext cx="21322055" cy="164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535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Name Surname 1, Name Surname 2, Name surname 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47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Affiliation of authors</a:t>
            </a:r>
            <a:endParaRPr lang="hr-HR" altLang="sr-Latn-RS" sz="4755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179674" y="8095652"/>
            <a:ext cx="13000449" cy="612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example of research poster and should be used for posters. </a:t>
            </a:r>
            <a:endParaRPr lang="en-US" altLang="sr-Latn-RS" sz="3566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sr-Latn-RS" sz="35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r-HR" altLang="sr-Latn-RS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prepearin poster one should: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a lot of text,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illustration, graphics,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letters should be size 30pt or more,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poster should be visible from 2  meter distance.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sr-Latn-RS" sz="3566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sr-Latn-RS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work, motivation and other background information you can </a:t>
            </a: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</a:t>
            </a:r>
            <a:r>
              <a:rPr lang="en-US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pictures or illustrations on the scenic and lucid </a:t>
            </a: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e</a:t>
            </a:r>
            <a:r>
              <a:rPr lang="en-US" altLang="sr-Latn-RS" sz="356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xplain</a:t>
            </a: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it was</a:t>
            </a: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</a:t>
            </a:r>
            <a:r>
              <a:rPr lang="en-US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r-HR" altLang="sr-Latn-RS" sz="35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128110" y="16244948"/>
            <a:ext cx="13222894" cy="228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template is provided by the </a:t>
            </a:r>
            <a:r>
              <a:rPr lang="en-US" altLang="sr-Latn-RS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ICBB</a:t>
            </a:r>
            <a:r>
              <a:rPr lang="hr-HR" altLang="sr-Latn-RS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organisers for poster preparation</a:t>
            </a:r>
            <a:r>
              <a:rPr lang="hr-HR" altLang="sr-Latn-RS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sr-Latn-RS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 </a:t>
            </a:r>
            <a:r>
              <a:rPr lang="en-US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or delete subtitles if necessary.  </a:t>
            </a: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sr-Latn-RS" sz="3566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sr-Latn-RS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 is requested to send back to the s</a:t>
            </a:r>
            <a:r>
              <a:rPr lang="en-US" altLang="zh-CN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ecretariat at </a:t>
            </a:r>
            <a:r>
              <a:rPr lang="en-US" altLang="zh-CN" sz="3566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icbb@apaset.org</a:t>
            </a:r>
            <a:r>
              <a:rPr lang="en-US" altLang="zh-CN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and/or </a:t>
            </a:r>
            <a:r>
              <a:rPr lang="en-US" altLang="zh-CN" sz="3566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icbb@apaset.edu.pl</a:t>
            </a:r>
            <a:r>
              <a:rPr lang="en-US" altLang="zh-CN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66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Sept. 1, 2021</a:t>
            </a:r>
            <a:r>
              <a:rPr lang="en-US" altLang="zh-CN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r-HR" altLang="sr-Latn-RS" sz="35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125536" y="19839225"/>
            <a:ext cx="13322103" cy="228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your text here!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hr-HR" altLang="sr-Latn-RS" sz="35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way of data presentation given below!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sr-Latn-RS" sz="35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33"/>
          <p:cNvGrpSpPr>
            <a:grpSpLocks/>
          </p:cNvGrpSpPr>
          <p:nvPr/>
        </p:nvGrpSpPr>
        <p:grpSpPr bwMode="auto">
          <a:xfrm>
            <a:off x="2337420" y="24621209"/>
            <a:ext cx="3926097" cy="14977542"/>
            <a:chOff x="1009" y="15433"/>
            <a:chExt cx="2499" cy="9435"/>
          </a:xfrm>
        </p:grpSpPr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009" y="16647"/>
              <a:ext cx="2313" cy="832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lIns="91032" tIns="45516" rIns="91032" bIns="45516" anchor="ctr"/>
            <a:lstStyle>
              <a:lvl1pPr algn="l" defTabSz="3497263" eaLnBrk="0" hangingPunct="0">
                <a:spcBef>
                  <a:spcPct val="20000"/>
                </a:spcBef>
                <a:buChar char="•"/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82588" indent="-1093788" algn="l" defTabSz="3497263" eaLnBrk="0" hangingPunct="0">
                <a:spcBef>
                  <a:spcPct val="20000"/>
                </a:spcBef>
                <a:buChar char="–"/>
                <a:defRPr sz="10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65175" indent="-874713" algn="l" defTabSz="3497263" eaLnBrk="0" hangingPunct="0">
                <a:spcBef>
                  <a:spcPct val="20000"/>
                </a:spcBef>
                <a:buChar char="•"/>
                <a:defRPr sz="9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149350" indent="-874713" algn="l" defTabSz="3497263" eaLnBrk="0" hangingPunct="0">
                <a:spcBef>
                  <a:spcPct val="20000"/>
                </a:spcBef>
                <a:buChar char="–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531938" indent="-874713" algn="l" defTabSz="3497263" eaLnBrk="0" hangingPunct="0">
                <a:spcBef>
                  <a:spcPct val="20000"/>
                </a:spcBef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891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4463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9035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3607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416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Generating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416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idea for solution</a:t>
              </a: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009" y="15433"/>
              <a:ext cx="2313" cy="832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lIns="91032" tIns="45516" rIns="91032" bIns="45516" anchor="ctr"/>
            <a:lstStyle>
              <a:lvl1pPr algn="l" defTabSz="3497263" eaLnBrk="0" hangingPunct="0">
                <a:spcBef>
                  <a:spcPct val="20000"/>
                </a:spcBef>
                <a:buChar char="•"/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82588" indent="-1093788" algn="l" defTabSz="3497263" eaLnBrk="0" hangingPunct="0">
                <a:spcBef>
                  <a:spcPct val="20000"/>
                </a:spcBef>
                <a:buChar char="–"/>
                <a:defRPr sz="10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65175" indent="-874713" algn="l" defTabSz="3497263" eaLnBrk="0" hangingPunct="0">
                <a:spcBef>
                  <a:spcPct val="20000"/>
                </a:spcBef>
                <a:buChar char="•"/>
                <a:defRPr sz="9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149350" indent="-874713" algn="l" defTabSz="3497263" eaLnBrk="0" hangingPunct="0">
                <a:spcBef>
                  <a:spcPct val="20000"/>
                </a:spcBef>
                <a:buChar char="–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531938" indent="-874713" algn="l" defTabSz="3497263" eaLnBrk="0" hangingPunct="0">
                <a:spcBef>
                  <a:spcPct val="20000"/>
                </a:spcBef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891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4463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9035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3607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416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009" y="19076"/>
              <a:ext cx="2313" cy="832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lIns="91032" tIns="45516" rIns="91032" bIns="45516" anchor="ctr"/>
            <a:lstStyle>
              <a:lvl1pPr algn="l" defTabSz="3497263" eaLnBrk="0" hangingPunct="0">
                <a:spcBef>
                  <a:spcPct val="20000"/>
                </a:spcBef>
                <a:buChar char="•"/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82588" indent="-1093788" algn="l" defTabSz="3497263" eaLnBrk="0" hangingPunct="0">
                <a:spcBef>
                  <a:spcPct val="20000"/>
                </a:spcBef>
                <a:buChar char="–"/>
                <a:defRPr sz="10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65175" indent="-874713" algn="l" defTabSz="3497263" eaLnBrk="0" hangingPunct="0">
                <a:spcBef>
                  <a:spcPct val="20000"/>
                </a:spcBef>
                <a:buChar char="•"/>
                <a:defRPr sz="9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149350" indent="-874713" algn="l" defTabSz="3497263" eaLnBrk="0" hangingPunct="0">
                <a:spcBef>
                  <a:spcPct val="20000"/>
                </a:spcBef>
                <a:buChar char="–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531938" indent="-874713" algn="l" defTabSz="3497263" eaLnBrk="0" hangingPunct="0">
                <a:spcBef>
                  <a:spcPct val="20000"/>
                </a:spcBef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891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4463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9035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3607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r-HR" altLang="sr-Latn-RS" sz="380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38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Steps for solving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38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problem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r-HR" altLang="sr-Latn-RS" sz="380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1009" y="17862"/>
              <a:ext cx="2313" cy="832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lIns="91032" tIns="45516" rIns="91032" bIns="45516" anchor="ctr"/>
            <a:lstStyle>
              <a:lvl1pPr algn="l" defTabSz="3497263" eaLnBrk="0" hangingPunct="0">
                <a:spcBef>
                  <a:spcPct val="20000"/>
                </a:spcBef>
                <a:buChar char="•"/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82588" indent="-1093788" algn="l" defTabSz="3497263" eaLnBrk="0" hangingPunct="0">
                <a:spcBef>
                  <a:spcPct val="20000"/>
                </a:spcBef>
                <a:buChar char="–"/>
                <a:defRPr sz="10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65175" indent="-874713" algn="l" defTabSz="3497263" eaLnBrk="0" hangingPunct="0">
                <a:spcBef>
                  <a:spcPct val="20000"/>
                </a:spcBef>
                <a:buChar char="•"/>
                <a:defRPr sz="9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149350" indent="-874713" algn="l" defTabSz="3497263" eaLnBrk="0" hangingPunct="0">
                <a:spcBef>
                  <a:spcPct val="20000"/>
                </a:spcBef>
                <a:buChar char="–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531938" indent="-874713" algn="l" defTabSz="3497263" eaLnBrk="0" hangingPunct="0">
                <a:spcBef>
                  <a:spcPct val="20000"/>
                </a:spcBef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891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4463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9035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3607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38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Steps for solving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38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problem</a:t>
              </a: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1009" y="20291"/>
              <a:ext cx="2313" cy="832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lIns="91032" tIns="45516" rIns="91032" bIns="45516" anchor="ctr"/>
            <a:lstStyle>
              <a:lvl1pPr algn="l" defTabSz="3497263" eaLnBrk="0" hangingPunct="0">
                <a:spcBef>
                  <a:spcPct val="20000"/>
                </a:spcBef>
                <a:buChar char="•"/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82588" indent="-1093788" algn="l" defTabSz="3497263" eaLnBrk="0" hangingPunct="0">
                <a:spcBef>
                  <a:spcPct val="20000"/>
                </a:spcBef>
                <a:buChar char="–"/>
                <a:defRPr sz="10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65175" indent="-874713" algn="l" defTabSz="3497263" eaLnBrk="0" hangingPunct="0">
                <a:spcBef>
                  <a:spcPct val="20000"/>
                </a:spcBef>
                <a:buChar char="•"/>
                <a:defRPr sz="9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149350" indent="-874713" algn="l" defTabSz="3497263" eaLnBrk="0" hangingPunct="0">
                <a:spcBef>
                  <a:spcPct val="20000"/>
                </a:spcBef>
                <a:buChar char="–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531938" indent="-874713" algn="l" defTabSz="3497263" eaLnBrk="0" hangingPunct="0">
                <a:spcBef>
                  <a:spcPct val="20000"/>
                </a:spcBef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891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4463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9035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3607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416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1388" y="21505"/>
              <a:ext cx="1554" cy="9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lIns="91032" tIns="45516" rIns="91032" bIns="45516" anchor="ctr"/>
            <a:lstStyle>
              <a:lvl1pPr algn="l" defTabSz="3497263" eaLnBrk="0" hangingPunct="0">
                <a:spcBef>
                  <a:spcPct val="20000"/>
                </a:spcBef>
                <a:buChar char="•"/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82588" indent="-1093788" algn="l" defTabSz="3497263" eaLnBrk="0" hangingPunct="0">
                <a:spcBef>
                  <a:spcPct val="20000"/>
                </a:spcBef>
                <a:buChar char="–"/>
                <a:defRPr sz="10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65175" indent="-874713" algn="l" defTabSz="3497263" eaLnBrk="0" hangingPunct="0">
                <a:spcBef>
                  <a:spcPct val="20000"/>
                </a:spcBef>
                <a:buChar char="•"/>
                <a:defRPr sz="9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149350" indent="-874713" algn="l" defTabSz="3497263" eaLnBrk="0" hangingPunct="0">
                <a:spcBef>
                  <a:spcPct val="20000"/>
                </a:spcBef>
                <a:buChar char="–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531938" indent="-874713" algn="l" defTabSz="3497263" eaLnBrk="0" hangingPunct="0">
                <a:spcBef>
                  <a:spcPct val="20000"/>
                </a:spcBef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891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4463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9035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3607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26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OK</a:t>
              </a:r>
            </a:p>
          </p:txBody>
        </p:sp>
        <p:sp>
          <p:nvSpPr>
            <p:cNvPr id="25" name="AutoShape 20"/>
            <p:cNvSpPr>
              <a:spLocks noChangeArrowheads="1"/>
            </p:cNvSpPr>
            <p:nvPr/>
          </p:nvSpPr>
          <p:spPr bwMode="auto">
            <a:xfrm>
              <a:off x="1009" y="22821"/>
              <a:ext cx="2313" cy="832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lIns="91032" tIns="45516" rIns="91032" bIns="45516" anchor="ctr"/>
            <a:lstStyle>
              <a:lvl1pPr algn="l" defTabSz="3497263" eaLnBrk="0" hangingPunct="0">
                <a:spcBef>
                  <a:spcPct val="20000"/>
                </a:spcBef>
                <a:buChar char="•"/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82588" indent="-1093788" algn="l" defTabSz="3497263" eaLnBrk="0" hangingPunct="0">
                <a:spcBef>
                  <a:spcPct val="20000"/>
                </a:spcBef>
                <a:buChar char="–"/>
                <a:defRPr sz="10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65175" indent="-874713" algn="l" defTabSz="3497263" eaLnBrk="0" hangingPunct="0">
                <a:spcBef>
                  <a:spcPct val="20000"/>
                </a:spcBef>
                <a:buChar char="•"/>
                <a:defRPr sz="9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149350" indent="-874713" algn="l" defTabSz="3497263" eaLnBrk="0" hangingPunct="0">
                <a:spcBef>
                  <a:spcPct val="20000"/>
                </a:spcBef>
                <a:buChar char="–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531938" indent="-874713" algn="l" defTabSz="3497263" eaLnBrk="0" hangingPunct="0">
                <a:spcBef>
                  <a:spcPct val="20000"/>
                </a:spcBef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891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4463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9035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3607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416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26" name="AutoShape 21"/>
            <p:cNvSpPr>
              <a:spLocks noChangeArrowheads="1"/>
            </p:cNvSpPr>
            <p:nvPr/>
          </p:nvSpPr>
          <p:spPr bwMode="auto">
            <a:xfrm>
              <a:off x="1009" y="24036"/>
              <a:ext cx="2313" cy="832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lIns="91032" tIns="45516" rIns="91032" bIns="45516" anchor="ctr"/>
            <a:lstStyle>
              <a:lvl1pPr algn="l" defTabSz="3497263" eaLnBrk="0" hangingPunct="0">
                <a:spcBef>
                  <a:spcPct val="20000"/>
                </a:spcBef>
                <a:buChar char="•"/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82588" indent="-1093788" algn="l" defTabSz="3497263" eaLnBrk="0" hangingPunct="0">
                <a:spcBef>
                  <a:spcPct val="20000"/>
                </a:spcBef>
                <a:buChar char="–"/>
                <a:defRPr sz="10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65175" indent="-874713" algn="l" defTabSz="3497263" eaLnBrk="0" hangingPunct="0">
                <a:spcBef>
                  <a:spcPct val="20000"/>
                </a:spcBef>
                <a:buChar char="•"/>
                <a:defRPr sz="9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149350" indent="-874713" algn="l" defTabSz="3497263" eaLnBrk="0" hangingPunct="0">
                <a:spcBef>
                  <a:spcPct val="20000"/>
                </a:spcBef>
                <a:buChar char="–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531938" indent="-874713" algn="l" defTabSz="3497263" eaLnBrk="0" hangingPunct="0">
                <a:spcBef>
                  <a:spcPct val="20000"/>
                </a:spcBef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891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4463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9035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3607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416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Discussion</a:t>
              </a:r>
            </a:p>
          </p:txBody>
        </p:sp>
        <p:cxnSp>
          <p:nvCxnSpPr>
            <p:cNvPr id="27" name="AutoShape 23"/>
            <p:cNvCxnSpPr>
              <a:cxnSpLocks noChangeShapeType="1"/>
              <a:stCxn id="20" idx="2"/>
              <a:endCxn id="19" idx="0"/>
            </p:cNvCxnSpPr>
            <p:nvPr/>
          </p:nvCxnSpPr>
          <p:spPr bwMode="auto">
            <a:xfrm>
              <a:off x="2166" y="16265"/>
              <a:ext cx="0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4"/>
            <p:cNvCxnSpPr>
              <a:cxnSpLocks noChangeShapeType="1"/>
              <a:stCxn id="19" idx="2"/>
              <a:endCxn id="22" idx="0"/>
            </p:cNvCxnSpPr>
            <p:nvPr/>
          </p:nvCxnSpPr>
          <p:spPr bwMode="auto">
            <a:xfrm>
              <a:off x="2166" y="17479"/>
              <a:ext cx="0" cy="3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5"/>
            <p:cNvCxnSpPr>
              <a:cxnSpLocks noChangeShapeType="1"/>
              <a:stCxn id="22" idx="2"/>
              <a:endCxn id="21" idx="0"/>
            </p:cNvCxnSpPr>
            <p:nvPr/>
          </p:nvCxnSpPr>
          <p:spPr bwMode="auto">
            <a:xfrm>
              <a:off x="2166" y="18694"/>
              <a:ext cx="0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6"/>
            <p:cNvCxnSpPr>
              <a:cxnSpLocks noChangeShapeType="1"/>
              <a:stCxn id="21" idx="2"/>
              <a:endCxn id="23" idx="0"/>
            </p:cNvCxnSpPr>
            <p:nvPr/>
          </p:nvCxnSpPr>
          <p:spPr bwMode="auto">
            <a:xfrm>
              <a:off x="2166" y="19908"/>
              <a:ext cx="0" cy="3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7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flipH="1">
              <a:off x="2165" y="21123"/>
              <a:ext cx="1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28"/>
            <p:cNvCxnSpPr>
              <a:cxnSpLocks noChangeShapeType="1"/>
              <a:stCxn id="24" idx="2"/>
              <a:endCxn id="25" idx="0"/>
            </p:cNvCxnSpPr>
            <p:nvPr/>
          </p:nvCxnSpPr>
          <p:spPr bwMode="auto">
            <a:xfrm>
              <a:off x="2165" y="22438"/>
              <a:ext cx="1" cy="3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29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>
              <a:off x="2166" y="23653"/>
              <a:ext cx="0" cy="3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30"/>
            <p:cNvCxnSpPr>
              <a:cxnSpLocks noChangeShapeType="1"/>
              <a:stCxn id="24" idx="3"/>
              <a:endCxn id="20" idx="3"/>
            </p:cNvCxnSpPr>
            <p:nvPr/>
          </p:nvCxnSpPr>
          <p:spPr bwMode="auto">
            <a:xfrm flipV="1">
              <a:off x="2942" y="15849"/>
              <a:ext cx="380" cy="6123"/>
            </a:xfrm>
            <a:prstGeom prst="bentConnector3">
              <a:avLst>
                <a:gd name="adj1" fmla="val 17525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193" y="22237"/>
              <a:ext cx="758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lIns="91032" tIns="45516" rIns="91032" bIns="45516">
              <a:spAutoFit/>
            </a:bodyPr>
            <a:lstStyle>
              <a:lvl1pPr algn="l" defTabSz="3497263" eaLnBrk="0" hangingPunct="0">
                <a:spcBef>
                  <a:spcPct val="20000"/>
                </a:spcBef>
                <a:buChar char="•"/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82588" indent="-1093788" algn="l" defTabSz="3497263" eaLnBrk="0" hangingPunct="0">
                <a:spcBef>
                  <a:spcPct val="20000"/>
                </a:spcBef>
                <a:buChar char="–"/>
                <a:defRPr sz="10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65175" indent="-874713" algn="l" defTabSz="3497263" eaLnBrk="0" hangingPunct="0">
                <a:spcBef>
                  <a:spcPct val="20000"/>
                </a:spcBef>
                <a:buChar char="•"/>
                <a:defRPr sz="9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149350" indent="-874713" algn="l" defTabSz="3497263" eaLnBrk="0" hangingPunct="0">
                <a:spcBef>
                  <a:spcPct val="20000"/>
                </a:spcBef>
                <a:buChar char="–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531938" indent="-874713" algn="l" defTabSz="3497263" eaLnBrk="0" hangingPunct="0">
                <a:spcBef>
                  <a:spcPct val="20000"/>
                </a:spcBef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891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4463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9035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3607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416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2901" y="21465"/>
              <a:ext cx="60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lIns="91032" tIns="45516" rIns="91032" bIns="45516">
              <a:spAutoFit/>
            </a:bodyPr>
            <a:lstStyle>
              <a:lvl1pPr algn="l" defTabSz="3497263" eaLnBrk="0" hangingPunct="0">
                <a:spcBef>
                  <a:spcPct val="20000"/>
                </a:spcBef>
                <a:buChar char="•"/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82588" indent="-1093788" algn="l" defTabSz="3497263" eaLnBrk="0" hangingPunct="0">
                <a:spcBef>
                  <a:spcPct val="20000"/>
                </a:spcBef>
                <a:buChar char="–"/>
                <a:defRPr sz="10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65175" indent="-874713" algn="l" defTabSz="3497263" eaLnBrk="0" hangingPunct="0">
                <a:spcBef>
                  <a:spcPct val="20000"/>
                </a:spcBef>
                <a:buChar char="•"/>
                <a:defRPr sz="9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149350" indent="-874713" algn="l" defTabSz="3497263" eaLnBrk="0" hangingPunct="0">
                <a:spcBef>
                  <a:spcPct val="20000"/>
                </a:spcBef>
                <a:buChar char="–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531938" indent="-874713" algn="l" defTabSz="3497263" eaLnBrk="0" hangingPunct="0">
                <a:spcBef>
                  <a:spcPct val="20000"/>
                </a:spcBef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891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4463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9035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360738" indent="-874713" defTabSz="349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7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r-HR" altLang="sr-Latn-RS" sz="416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40" name="AutoShape 109"/>
          <p:cNvSpPr>
            <a:spLocks noChangeArrowheads="1"/>
          </p:cNvSpPr>
          <p:nvPr/>
        </p:nvSpPr>
        <p:spPr bwMode="auto">
          <a:xfrm>
            <a:off x="8214190" y="29883536"/>
            <a:ext cx="6554561" cy="2808289"/>
          </a:xfrm>
          <a:prstGeom prst="wedgeRoundRectCallout">
            <a:avLst>
              <a:gd name="adj1" fmla="val -88527"/>
              <a:gd name="adj2" fmla="val -21498"/>
              <a:gd name="adj3" fmla="val 16667"/>
            </a:avLst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lIns="91032" tIns="45516" rIns="91032" bIns="45516"/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41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explain parts of dlowchart like this</a:t>
            </a:r>
          </a:p>
        </p:txBody>
      </p:sp>
      <p:sp>
        <p:nvSpPr>
          <p:cNvPr id="41" name="AutoShape 108"/>
          <p:cNvSpPr>
            <a:spLocks noChangeArrowheads="1"/>
          </p:cNvSpPr>
          <p:nvPr/>
        </p:nvSpPr>
        <p:spPr bwMode="auto">
          <a:xfrm>
            <a:off x="7939611" y="33698959"/>
            <a:ext cx="7411393" cy="45370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762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lIns="91032" tIns="45516" rIns="91032" bIns="45516" anchor="ctr"/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55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46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emphasise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46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using this boxes</a:t>
            </a:r>
          </a:p>
        </p:txBody>
      </p:sp>
      <p:graphicFrame>
        <p:nvGraphicFramePr>
          <p:cNvPr id="42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782487"/>
              </p:ext>
            </p:extLst>
          </p:nvPr>
        </p:nvGraphicFramePr>
        <p:xfrm>
          <a:off x="7649979" y="23834562"/>
          <a:ext cx="6580984" cy="5376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Chart" r:id="rId5" imgW="11791760" imgH="11791885" progId="MSGraph.Chart.8">
                  <p:embed followColorScheme="full"/>
                </p:oleObj>
              </mc:Choice>
              <mc:Fallback>
                <p:oleObj name="Chart" r:id="rId5" imgW="11791760" imgH="117918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979" y="23834562"/>
                        <a:ext cx="6580984" cy="5376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8001844" y="28701204"/>
            <a:ext cx="6415035" cy="60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33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figure must have explination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16267227" y="33626972"/>
            <a:ext cx="13039294" cy="64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your text here!</a:t>
            </a:r>
            <a:endParaRPr lang="en-US" altLang="sr-Latn-RS" sz="35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Group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60885"/>
              </p:ext>
            </p:extLst>
          </p:nvPr>
        </p:nvGraphicFramePr>
        <p:xfrm>
          <a:off x="16226720" y="27917757"/>
          <a:ext cx="12399503" cy="3801007"/>
        </p:xfrm>
        <a:graphic>
          <a:graphicData uri="http://schemas.openxmlformats.org/drawingml/2006/table">
            <a:tbl>
              <a:tblPr/>
              <a:tblGrid>
                <a:gridCol w="2479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7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4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817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0579">
                <a:tc gridSpan="5"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Numerical results</a:t>
                      </a:r>
                    </a:p>
                  </a:txBody>
                  <a:tcPr marL="91032" marR="91032" marT="45516" marB="455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0579"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</a:t>
                      </a:r>
                    </a:p>
                  </a:txBody>
                  <a:tcPr marL="91032" marR="91032" marT="45516" marB="455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8691"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</a:t>
                      </a:r>
                    </a:p>
                  </a:txBody>
                  <a:tcPr marL="91032" marR="91032" marT="45516" marB="455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6.6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7.7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0579"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8.8</a:t>
                      </a:r>
                    </a:p>
                  </a:txBody>
                  <a:tcPr marL="91032" marR="91032" marT="45516" marB="455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9.9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0579"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91032" marR="91032" marT="45516" marB="455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497263">
                        <a:spcBef>
                          <a:spcPct val="20000"/>
                        </a:spcBef>
                        <a:defRPr sz="111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47838" algn="l" defTabSz="3497263">
                        <a:spcBef>
                          <a:spcPct val="20000"/>
                        </a:spcBef>
                        <a:defRPr sz="97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3497263" algn="l" defTabSz="3497263">
                        <a:spcBef>
                          <a:spcPct val="20000"/>
                        </a:spcBef>
                        <a:defRPr sz="8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5245100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6994525" algn="l" defTabSz="3497263">
                        <a:spcBef>
                          <a:spcPct val="20000"/>
                        </a:spcBef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74517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79089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83661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8823325" defTabSz="349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7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349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3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L="91032" marR="91032" marT="45516" marB="45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9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305219"/>
              </p:ext>
            </p:extLst>
          </p:nvPr>
        </p:nvGraphicFramePr>
        <p:xfrm>
          <a:off x="15838812" y="12618427"/>
          <a:ext cx="6626280" cy="464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Chart" r:id="rId7" imgW="11791760" imgH="11791885" progId="MSGraph.Chart.8">
                  <p:embed followColorScheme="full"/>
                </p:oleObj>
              </mc:Choice>
              <mc:Fallback>
                <p:oleObj name="Chart" r:id="rId7" imgW="11791760" imgH="117918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8812" y="12618427"/>
                        <a:ext cx="6626280" cy="4642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18699212" y="17749219"/>
            <a:ext cx="7503473" cy="60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33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with 2 graphs</a:t>
            </a:r>
          </a:p>
        </p:txBody>
      </p:sp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18531552" y="26577451"/>
            <a:ext cx="7405627" cy="111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33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sr-Latn-RS" sz="33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hr-HR" altLang="sr-Latn-RS" sz="33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altLang="sr-Latn-RS" sz="33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endParaRPr lang="hr-HR" altLang="sr-Latn-RS" sz="332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sr-Latn-RS" sz="33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results</a:t>
            </a:r>
            <a:r>
              <a:rPr lang="hr-HR" altLang="sr-Latn-RS" sz="33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hr-HR" altLang="sr-Latn-RS" sz="3329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708976"/>
              </p:ext>
            </p:extLst>
          </p:nvPr>
        </p:nvGraphicFramePr>
        <p:xfrm>
          <a:off x="22465091" y="12695815"/>
          <a:ext cx="6841430" cy="445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Chart" r:id="rId9" imgW="11791760" imgH="11791885" progId="MSGraph.Chart.8">
                  <p:embed followColorScheme="full"/>
                </p:oleObj>
              </mc:Choice>
              <mc:Fallback>
                <p:oleObj name="Chart" r:id="rId9" imgW="11791760" imgH="117918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5091" y="12695815"/>
                        <a:ext cx="6841430" cy="4457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49450"/>
              </p:ext>
            </p:extLst>
          </p:nvPr>
        </p:nvGraphicFramePr>
        <p:xfrm>
          <a:off x="17337314" y="19457972"/>
          <a:ext cx="10759447" cy="544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Chart" r:id="rId11" imgW="11791760" imgH="11791885" progId="MSGraph.Chart.8">
                  <p:embed followColorScheme="full"/>
                </p:oleObj>
              </mc:Choice>
              <mc:Fallback>
                <p:oleObj name="Chart" r:id="rId11" imgW="11791760" imgH="117918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314" y="19457972"/>
                        <a:ext cx="10759447" cy="5442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8001625" y="5409485"/>
            <a:ext cx="18202096" cy="53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28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name.surname@example.com, name.surname@example.com, name.surname@example.com</a:t>
            </a:r>
          </a:p>
        </p:txBody>
      </p: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18012850" y="24856008"/>
            <a:ext cx="8160063" cy="60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33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 </a:t>
            </a:r>
            <a:r>
              <a:rPr lang="en-US" altLang="sr-Latn-RS" sz="33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graphical representation </a:t>
            </a:r>
            <a:endParaRPr lang="hr-HR" altLang="sr-Latn-RS" sz="332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6251908" y="38471068"/>
            <a:ext cx="12875313" cy="953597"/>
          </a:xfrm>
          <a:prstGeom prst="roundRect">
            <a:avLst/>
          </a:prstGeom>
          <a:solidFill>
            <a:srgbClr val="004B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80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16226719" y="39561667"/>
            <a:ext cx="13039294" cy="64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......................</a:t>
            </a:r>
            <a:endParaRPr lang="en-US" altLang="sr-Latn-RS" sz="35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6267227" y="9120352"/>
            <a:ext cx="13039294" cy="228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your text here</a:t>
            </a:r>
            <a:r>
              <a:rPr lang="hr-HR" altLang="sr-Latn-RS" sz="356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hr-HR" altLang="sr-Latn-RS" sz="35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hr-HR" altLang="sr-Latn-RS" sz="35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r-HR" altLang="sr-Latn-RS" sz="35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way of data presentation given below!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sr-Latn-RS" sz="35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531723" y="2187908"/>
            <a:ext cx="4522550" cy="304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lIns="91032" tIns="45516" rIns="91032" bIns="45516">
            <a:spAutoFit/>
          </a:bodyPr>
          <a:lstStyle>
            <a:lvl1pPr algn="l" defTabSz="3497263" eaLnBrk="0" hangingPunct="0">
              <a:spcBef>
                <a:spcPct val="20000"/>
              </a:spcBef>
              <a:buChar char="•"/>
              <a:defRPr sz="1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093788" algn="l" defTabSz="3497263" eaLnBrk="0" hangingPunct="0">
              <a:spcBef>
                <a:spcPct val="20000"/>
              </a:spcBef>
              <a:buChar char="–"/>
              <a:defRPr sz="10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5175" indent="-874713" algn="l" defTabSz="3497263" eaLnBrk="0" hangingPunct="0">
              <a:spcBef>
                <a:spcPct val="20000"/>
              </a:spcBef>
              <a:buChar char="•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9350" indent="-874713" algn="l" defTabSz="3497263" eaLnBrk="0" hangingPunct="0">
              <a:spcBef>
                <a:spcPct val="20000"/>
              </a:spcBef>
              <a:buChar char="–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31938" indent="-874713" algn="l" defTabSz="3497263" eaLnBrk="0" hangingPunct="0">
              <a:spcBef>
                <a:spcPct val="20000"/>
              </a:spcBef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891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463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035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0738" indent="-874713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sr-Latn-RS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NBC-2022</a:t>
            </a:r>
            <a:endParaRPr lang="en-US" altLang="sr-Latn-RS" sz="7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sr-Latn-R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sr-Latn-R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logo can also be placed</a:t>
            </a:r>
            <a:endParaRPr lang="hr-HR" altLang="sr-Latn-R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318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Chart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Akhtar Ali</dc:creator>
  <cp:lastModifiedBy>TIIR-CC</cp:lastModifiedBy>
  <cp:revision>47</cp:revision>
  <dcterms:created xsi:type="dcterms:W3CDTF">2016-01-10T09:33:00Z</dcterms:created>
  <dcterms:modified xsi:type="dcterms:W3CDTF">2022-10-16T04:26:38Z</dcterms:modified>
</cp:coreProperties>
</file>