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57" r:id="rId5"/>
    <p:sldId id="260" r:id="rId6"/>
    <p:sldId id="261" r:id="rId7"/>
    <p:sldId id="264" r:id="rId8"/>
    <p:sldId id="265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282E3-371C-4739-84DA-5870125D66BE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B3810-635B-4002-B404-DAED5246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92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E818AB-F34F-4032-AFB1-9692E3D89A96}" type="slidenum">
              <a:rPr lang="en-US" altLang="en-US" sz="1200" b="0" baseline="0" smtClean="0">
                <a:latin typeface="Times New Roman" panose="02020603050405020304" pitchFamily="18" charset="0"/>
              </a:rPr>
              <a:pPr/>
              <a:t>2</a:t>
            </a:fld>
            <a:endParaRPr lang="en-US" altLang="en-US" sz="1200" b="0" baseline="0" smtClean="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35453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F3E8C7-0B59-42BC-95C1-718FD7FE30DB}" type="slidenum">
              <a:rPr lang="en-US" altLang="en-US" sz="1200" b="0" baseline="0" smtClean="0">
                <a:latin typeface="Times New Roman" panose="02020603050405020304" pitchFamily="18" charset="0"/>
              </a:rPr>
              <a:pPr/>
              <a:t>3</a:t>
            </a:fld>
            <a:endParaRPr lang="en-US" altLang="en-US" sz="1200" b="0" baseline="0" smtClean="0">
              <a:latin typeface="Times New Roman" panose="02020603050405020304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31208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F6B0-1283-4684-945A-8BF4A139030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DBC8-4700-490A-8F9E-06B67E80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2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F6B0-1283-4684-945A-8BF4A139030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DBC8-4700-490A-8F9E-06B67E80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F6B0-1283-4684-945A-8BF4A139030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DBC8-4700-490A-8F9E-06B67E80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9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F6B0-1283-4684-945A-8BF4A139030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DBC8-4700-490A-8F9E-06B67E80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F6B0-1283-4684-945A-8BF4A139030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DBC8-4700-490A-8F9E-06B67E80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F6B0-1283-4684-945A-8BF4A139030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DBC8-4700-490A-8F9E-06B67E80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1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F6B0-1283-4684-945A-8BF4A139030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DBC8-4700-490A-8F9E-06B67E80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8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F6B0-1283-4684-945A-8BF4A139030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DBC8-4700-490A-8F9E-06B67E80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5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F6B0-1283-4684-945A-8BF4A139030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DBC8-4700-490A-8F9E-06B67E80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7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F6B0-1283-4684-945A-8BF4A139030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DBC8-4700-490A-8F9E-06B67E80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3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F6B0-1283-4684-945A-8BF4A139030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DBC8-4700-490A-8F9E-06B67E80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6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7F6B0-1283-4684-945A-8BF4A139030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0DBC8-4700-490A-8F9E-06B67E80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9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Fixed Length Subnet Mask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47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4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aseline="0">
                <a:solidFill>
                  <a:schemeClr val="bg2"/>
                </a:solidFill>
              </a:rPr>
              <a:t>19.</a:t>
            </a:r>
            <a:fld id="{8AC3E751-913E-4658-B481-727BFCA4D859}" type="slidenum">
              <a:rPr lang="en-US" altLang="en-US" sz="2000" baseline="0">
                <a:solidFill>
                  <a:schemeClr val="bg2"/>
                </a:solidFill>
              </a:rPr>
              <a:pPr/>
              <a:t>2</a:t>
            </a:fld>
            <a:endParaRPr lang="en-US" altLang="en-US" sz="2000" baseline="0">
              <a:solidFill>
                <a:schemeClr val="bg2"/>
              </a:solidFill>
            </a:endParaRPr>
          </a:p>
        </p:txBody>
      </p:sp>
      <p:sp>
        <p:nvSpPr>
          <p:cNvPr id="65539" name="Line 2"/>
          <p:cNvSpPr>
            <a:spLocks noChangeShapeType="1"/>
          </p:cNvSpPr>
          <p:nvPr/>
        </p:nvSpPr>
        <p:spPr bwMode="auto">
          <a:xfrm>
            <a:off x="1676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0" name="Line 3"/>
          <p:cNvSpPr>
            <a:spLocks noChangeShapeType="1"/>
          </p:cNvSpPr>
          <p:nvPr/>
        </p:nvSpPr>
        <p:spPr bwMode="auto">
          <a:xfrm>
            <a:off x="1676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1" name="Text Box 4"/>
          <p:cNvSpPr txBox="1">
            <a:spLocks noChangeArrowheads="1"/>
          </p:cNvSpPr>
          <p:nvPr/>
        </p:nvSpPr>
        <p:spPr bwMode="auto">
          <a:xfrm>
            <a:off x="1828801" y="381000"/>
            <a:ext cx="726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aseline="0">
                <a:solidFill>
                  <a:schemeClr val="folHlink"/>
                </a:solidFill>
                <a:latin typeface="Times New Roman" panose="02020603050405020304" pitchFamily="18" charset="0"/>
              </a:rPr>
              <a:t>Figure 19.7  </a:t>
            </a:r>
            <a:r>
              <a:rPr lang="en-US" altLang="en-US" sz="2000" i="1" baseline="0">
                <a:latin typeface="Times New Roman" panose="02020603050405020304" pitchFamily="18" charset="0"/>
              </a:rPr>
              <a:t>Configuration and addresses in a subnetted network</a:t>
            </a:r>
          </a:p>
        </p:txBody>
      </p:sp>
      <p:sp>
        <p:nvSpPr>
          <p:cNvPr id="65542" name="Line 5"/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554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228600"/>
            <a:ext cx="71628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11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aseline="0">
                <a:solidFill>
                  <a:schemeClr val="bg2"/>
                </a:solidFill>
              </a:rPr>
              <a:t>19.</a:t>
            </a:r>
            <a:fld id="{FEB430EC-B4FD-4DB8-9AB1-43511DDCA9FB}" type="slidenum">
              <a:rPr lang="en-US" altLang="en-US" sz="2000" baseline="0">
                <a:solidFill>
                  <a:schemeClr val="bg2"/>
                </a:solidFill>
              </a:rPr>
              <a:pPr/>
              <a:t>3</a:t>
            </a:fld>
            <a:endParaRPr lang="en-US" altLang="en-US" sz="2000" baseline="0">
              <a:solidFill>
                <a:schemeClr val="bg2"/>
              </a:solidFill>
            </a:endParaRPr>
          </a:p>
        </p:txBody>
      </p:sp>
      <p:sp>
        <p:nvSpPr>
          <p:cNvPr id="104451" name="Line 2"/>
          <p:cNvSpPr>
            <a:spLocks noChangeShapeType="1"/>
          </p:cNvSpPr>
          <p:nvPr/>
        </p:nvSpPr>
        <p:spPr bwMode="auto">
          <a:xfrm>
            <a:off x="1676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2" name="Line 3"/>
          <p:cNvSpPr>
            <a:spLocks noChangeShapeType="1"/>
          </p:cNvSpPr>
          <p:nvPr/>
        </p:nvSpPr>
        <p:spPr bwMode="auto">
          <a:xfrm>
            <a:off x="1676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3" name="Text Box 4"/>
          <p:cNvSpPr txBox="1">
            <a:spLocks noChangeArrowheads="1"/>
          </p:cNvSpPr>
          <p:nvPr/>
        </p:nvSpPr>
        <p:spPr bwMode="auto">
          <a:xfrm>
            <a:off x="1828800" y="381000"/>
            <a:ext cx="6084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aseline="0">
                <a:solidFill>
                  <a:schemeClr val="folHlink"/>
                </a:solidFill>
                <a:latin typeface="Times New Roman" panose="02020603050405020304" pitchFamily="18" charset="0"/>
              </a:rPr>
              <a:t>Figure 19.8  </a:t>
            </a:r>
            <a:r>
              <a:rPr lang="en-US" altLang="en-US" sz="2000" i="1" baseline="0">
                <a:latin typeface="Times New Roman" panose="02020603050405020304" pitchFamily="18" charset="0"/>
              </a:rPr>
              <a:t>Three-level hierarchy in an IPv4 address</a:t>
            </a:r>
          </a:p>
        </p:txBody>
      </p:sp>
      <p:sp>
        <p:nvSpPr>
          <p:cNvPr id="104454" name="Line 5"/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445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600325"/>
            <a:ext cx="8299450" cy="167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889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IP address </a:t>
            </a:r>
          </a:p>
          <a:p>
            <a:pPr marL="0" indent="0">
              <a:buNone/>
            </a:pPr>
            <a:r>
              <a:rPr lang="en-US" dirty="0" smtClean="0"/>
              <a:t>192.168.10.0    ------   Class C</a:t>
            </a:r>
          </a:p>
          <a:p>
            <a:pPr marL="0" indent="0">
              <a:buNone/>
            </a:pPr>
            <a:r>
              <a:rPr lang="en-US" dirty="0" smtClean="0"/>
              <a:t>Divide into 4 Subnetwork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11111111 . 11111111 . 11111111 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FF0000"/>
                </a:solidFill>
              </a:rPr>
              <a:t>11</a:t>
            </a:r>
            <a:r>
              <a:rPr lang="en-US" dirty="0" smtClean="0"/>
              <a:t>000000 </a:t>
            </a:r>
          </a:p>
          <a:p>
            <a:pPr marL="0" indent="0">
              <a:buNone/>
            </a:pPr>
            <a:r>
              <a:rPr lang="en-US" dirty="0" smtClean="0"/>
              <a:t>Step1. Calculate Subnet bit required</a:t>
            </a:r>
          </a:p>
          <a:p>
            <a:pPr marL="0" indent="0">
              <a:buNone/>
            </a:pPr>
            <a:r>
              <a:rPr lang="en-US" dirty="0" smtClean="0"/>
              <a:t>Step2. Calculate updated subnet mask (255.255.255.192)</a:t>
            </a:r>
          </a:p>
          <a:p>
            <a:pPr marL="0" indent="0">
              <a:buNone/>
            </a:pPr>
            <a:r>
              <a:rPr lang="en-US" dirty="0" smtClean="0"/>
              <a:t>Step3. Find Range</a:t>
            </a:r>
          </a:p>
          <a:p>
            <a:pPr marL="0" indent="0">
              <a:buNone/>
            </a:pPr>
            <a:r>
              <a:rPr lang="en-US" dirty="0" smtClean="0"/>
              <a:t> Max subnet mask – updated subnet mask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7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192.168.10.0    ------   Class C</a:t>
            </a: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11111111 . 11111111 . 11111111 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FF0000"/>
                </a:solidFill>
              </a:rPr>
              <a:t>11</a:t>
            </a:r>
            <a:r>
              <a:rPr lang="en-US" dirty="0" smtClean="0"/>
              <a:t>000000 </a:t>
            </a:r>
          </a:p>
          <a:p>
            <a:pPr marL="0" indent="0">
              <a:buNone/>
            </a:pPr>
            <a:r>
              <a:rPr lang="en-US" dirty="0" smtClean="0"/>
              <a:t>Step1. Calculate Subnet bit required</a:t>
            </a:r>
          </a:p>
          <a:p>
            <a:pPr marL="0" indent="0">
              <a:buNone/>
            </a:pPr>
            <a:r>
              <a:rPr lang="en-US" dirty="0" smtClean="0"/>
              <a:t>Step2. Calculate updated subnet mask (255.255.255.192)</a:t>
            </a:r>
          </a:p>
          <a:p>
            <a:pPr marL="0" indent="0">
              <a:buNone/>
            </a:pPr>
            <a:r>
              <a:rPr lang="en-US" dirty="0" smtClean="0"/>
              <a:t>Step3. Find Range</a:t>
            </a:r>
          </a:p>
          <a:p>
            <a:pPr marL="0" indent="0">
              <a:buNone/>
            </a:pPr>
            <a:r>
              <a:rPr lang="en-US" dirty="0" smtClean="0"/>
              <a:t> Max subnet mask – updated subnet mask</a:t>
            </a:r>
          </a:p>
          <a:p>
            <a:pPr marL="0" indent="0">
              <a:buNone/>
            </a:pPr>
            <a:r>
              <a:rPr lang="en-US" dirty="0" smtClean="0"/>
              <a:t>255.255.255.255</a:t>
            </a:r>
          </a:p>
          <a:p>
            <a:pPr marL="0" indent="0">
              <a:buNone/>
            </a:pPr>
            <a:r>
              <a:rPr lang="en-US" dirty="0" smtClean="0"/>
              <a:t>255.255.255.192</a:t>
            </a:r>
          </a:p>
          <a:p>
            <a:pPr marL="0" indent="0">
              <a:buNone/>
            </a:pPr>
            <a:r>
              <a:rPr lang="en-US" dirty="0" smtClean="0"/>
              <a:t>------------------------</a:t>
            </a:r>
          </a:p>
          <a:p>
            <a:pPr marL="0" indent="0">
              <a:buNone/>
            </a:pPr>
            <a:r>
              <a:rPr lang="en-US" dirty="0" smtClean="0"/>
              <a:t>0    0     0     63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28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192.168.10.0    ------   Class C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/>
              <a:t>Max subnet mask – updated subnet mask</a:t>
            </a:r>
          </a:p>
          <a:p>
            <a:pPr marL="0" indent="0">
              <a:buNone/>
            </a:pPr>
            <a:r>
              <a:rPr lang="en-US" dirty="0" smtClean="0"/>
              <a:t>255.255.255.255</a:t>
            </a:r>
          </a:p>
          <a:p>
            <a:pPr marL="0" indent="0">
              <a:buNone/>
            </a:pPr>
            <a:r>
              <a:rPr lang="en-US" dirty="0" smtClean="0"/>
              <a:t>255.255.255.192</a:t>
            </a:r>
          </a:p>
          <a:p>
            <a:pPr marL="0" indent="0">
              <a:buNone/>
            </a:pPr>
            <a:r>
              <a:rPr lang="en-US" dirty="0" smtClean="0"/>
              <a:t>------------------------</a:t>
            </a:r>
          </a:p>
          <a:p>
            <a:pPr marL="0" indent="0">
              <a:buNone/>
            </a:pPr>
            <a:r>
              <a:rPr lang="en-US" dirty="0" smtClean="0"/>
              <a:t>0    0     0     63</a:t>
            </a:r>
          </a:p>
          <a:p>
            <a:pPr marL="0" indent="0">
              <a:buNone/>
            </a:pPr>
            <a:r>
              <a:rPr lang="en-US" dirty="0" smtClean="0"/>
              <a:t>192.168.10.0 --------------192.168.10.63</a:t>
            </a:r>
          </a:p>
          <a:p>
            <a:pPr marL="0" indent="0">
              <a:buNone/>
            </a:pPr>
            <a:r>
              <a:rPr lang="en-US" dirty="0" smtClean="0"/>
              <a:t>192.168.10.64-------------192.168.10.127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.128-----------                     .191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.192                ----               .255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44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192.168.10.0    ------   Class C</a:t>
            </a: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11111111 . 11111111 . 11111111 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FF0000"/>
                </a:solidFill>
              </a:rPr>
              <a:t>111</a:t>
            </a:r>
            <a:r>
              <a:rPr lang="en-US" dirty="0" smtClean="0"/>
              <a:t>00000 </a:t>
            </a:r>
          </a:p>
          <a:p>
            <a:pPr marL="0" indent="0">
              <a:buNone/>
            </a:pPr>
            <a:r>
              <a:rPr lang="en-US" dirty="0" smtClean="0"/>
              <a:t>Step1. Calculate Subnet bit required</a:t>
            </a:r>
          </a:p>
          <a:p>
            <a:pPr marL="0" indent="0">
              <a:buNone/>
            </a:pPr>
            <a:r>
              <a:rPr lang="en-US" dirty="0" smtClean="0"/>
              <a:t>Step2. Calculate updated subnet mask (255.255.255.224)</a:t>
            </a:r>
          </a:p>
          <a:p>
            <a:pPr marL="0" indent="0">
              <a:buNone/>
            </a:pPr>
            <a:r>
              <a:rPr lang="en-US" dirty="0" smtClean="0"/>
              <a:t>Step3. Find Range</a:t>
            </a:r>
          </a:p>
          <a:p>
            <a:pPr marL="0" indent="0">
              <a:buNone/>
            </a:pPr>
            <a:r>
              <a:rPr lang="en-US" dirty="0" smtClean="0"/>
              <a:t> Max subnet mask – updated subnet mask</a:t>
            </a:r>
          </a:p>
          <a:p>
            <a:pPr marL="0" indent="0">
              <a:buNone/>
            </a:pPr>
            <a:r>
              <a:rPr lang="en-US" dirty="0" smtClean="0"/>
              <a:t>255.255.255.255</a:t>
            </a:r>
          </a:p>
          <a:p>
            <a:pPr marL="0" indent="0">
              <a:buNone/>
            </a:pPr>
            <a:r>
              <a:rPr lang="en-US" dirty="0" smtClean="0"/>
              <a:t>255.255.255.224</a:t>
            </a:r>
          </a:p>
          <a:p>
            <a:pPr marL="0" indent="0">
              <a:buNone/>
            </a:pPr>
            <a:r>
              <a:rPr lang="en-US" dirty="0" smtClean="0"/>
              <a:t>------------------------</a:t>
            </a:r>
          </a:p>
          <a:p>
            <a:pPr marL="0" indent="0">
              <a:buNone/>
            </a:pPr>
            <a:r>
              <a:rPr lang="en-US" dirty="0" smtClean="0"/>
              <a:t>0    0     0     31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48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192.168.10.0    ------   Class C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11111111 . 11111111 . 11111111 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FF0000"/>
                </a:solidFill>
              </a:rPr>
              <a:t>111</a:t>
            </a:r>
            <a:r>
              <a:rPr lang="en-US" dirty="0" smtClean="0"/>
              <a:t>00000 </a:t>
            </a:r>
          </a:p>
          <a:p>
            <a:pPr marL="0" indent="0">
              <a:buNone/>
            </a:pPr>
            <a:r>
              <a:rPr lang="en-US" dirty="0" smtClean="0"/>
              <a:t>Max subnet mask – updated subnet mask</a:t>
            </a:r>
          </a:p>
          <a:p>
            <a:pPr marL="0" indent="0">
              <a:buNone/>
            </a:pPr>
            <a:r>
              <a:rPr lang="en-US" dirty="0" smtClean="0"/>
              <a:t>255.255.255.255</a:t>
            </a:r>
          </a:p>
          <a:p>
            <a:pPr marL="0" indent="0">
              <a:buNone/>
            </a:pPr>
            <a:r>
              <a:rPr lang="en-US" dirty="0" smtClean="0"/>
              <a:t>255.255.255.224</a:t>
            </a:r>
          </a:p>
          <a:p>
            <a:pPr marL="0" indent="0">
              <a:buNone/>
            </a:pPr>
            <a:r>
              <a:rPr lang="en-US" dirty="0" smtClean="0"/>
              <a:t>------------------------</a:t>
            </a:r>
          </a:p>
          <a:p>
            <a:pPr marL="0" indent="0">
              <a:buNone/>
            </a:pPr>
            <a:r>
              <a:rPr lang="en-US" dirty="0" smtClean="0"/>
              <a:t>0    0     0     31</a:t>
            </a:r>
          </a:p>
          <a:p>
            <a:pPr marL="0" indent="0">
              <a:buNone/>
            </a:pPr>
            <a:r>
              <a:rPr lang="en-US" dirty="0" smtClean="0"/>
              <a:t>192.168.10.0 -------</a:t>
            </a:r>
            <a:r>
              <a:rPr lang="en-US" dirty="0" smtClean="0"/>
              <a:t>192.168.10.31       Gateway Address 192.168.10.1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192.168.10.32 -------</a:t>
            </a:r>
            <a:r>
              <a:rPr lang="en-US" dirty="0" smtClean="0">
                <a:solidFill>
                  <a:srgbClr val="FF0000"/>
                </a:solidFill>
              </a:rPr>
              <a:t>192.168.10.63     </a:t>
            </a:r>
            <a:r>
              <a:rPr lang="en-US" dirty="0"/>
              <a:t>Gateway Address </a:t>
            </a:r>
            <a:r>
              <a:rPr lang="en-US" dirty="0" smtClean="0"/>
              <a:t>192.168.10.33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192.168.10.64 -------</a:t>
            </a:r>
            <a:r>
              <a:rPr lang="en-US" dirty="0"/>
              <a:t>192.168.10.95     Gateway Address </a:t>
            </a:r>
            <a:r>
              <a:rPr lang="en-US" dirty="0" smtClean="0"/>
              <a:t>192.168.10.65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192.168.10.96 -------192.168.96.127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………………………………………….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8802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35" y="640081"/>
            <a:ext cx="11349119" cy="521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17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248</Words>
  <Application>Microsoft Office PowerPoint</Application>
  <PresentationFormat>Widescreen</PresentationFormat>
  <Paragraphs>66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FLMS</vt:lpstr>
      <vt:lpstr>PowerPoint Presentation</vt:lpstr>
      <vt:lpstr>PowerPoint Presentation</vt:lpstr>
      <vt:lpstr>Problem</vt:lpstr>
      <vt:lpstr>Problem</vt:lpstr>
      <vt:lpstr>Problem</vt:lpstr>
      <vt:lpstr>Problem</vt:lpstr>
      <vt:lpstr>Problem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FLMS</dc:title>
  <dc:creator>vipin kumar</dc:creator>
  <cp:lastModifiedBy>vipin kumar</cp:lastModifiedBy>
  <cp:revision>7</cp:revision>
  <dcterms:created xsi:type="dcterms:W3CDTF">2022-03-03T06:19:08Z</dcterms:created>
  <dcterms:modified xsi:type="dcterms:W3CDTF">2022-03-11T11:18:09Z</dcterms:modified>
</cp:coreProperties>
</file>