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7" r:id="rId9"/>
    <p:sldId id="256" r:id="rId10"/>
    <p:sldId id="257" r:id="rId11"/>
    <p:sldId id="258" r:id="rId12"/>
    <p:sldId id="266"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2" d="100"/>
          <a:sy n="82" d="100"/>
        </p:scale>
        <p:origin x="720"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5509-119D-5478-4C7C-517E3F1B9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C61A4C-F77E-9B8B-E9AC-B2379F05A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1A7312-1441-BB01-90B3-114DCBA9E83A}"/>
              </a:ext>
            </a:extLst>
          </p:cNvPr>
          <p:cNvSpPr>
            <a:spLocks noGrp="1"/>
          </p:cNvSpPr>
          <p:nvPr>
            <p:ph type="dt" sz="half" idx="10"/>
          </p:nvPr>
        </p:nvSpPr>
        <p:spPr/>
        <p:txBody>
          <a:bodyPr/>
          <a:lstStyle/>
          <a:p>
            <a:fld id="{2C0EFD61-8FAE-4464-83A6-D034E34C8535}" type="datetimeFigureOut">
              <a:rPr lang="en-IN" smtClean="0"/>
              <a:t>10-05-2022</a:t>
            </a:fld>
            <a:endParaRPr lang="en-IN"/>
          </a:p>
        </p:txBody>
      </p:sp>
      <p:sp>
        <p:nvSpPr>
          <p:cNvPr id="5" name="Footer Placeholder 4">
            <a:extLst>
              <a:ext uri="{FF2B5EF4-FFF2-40B4-BE49-F238E27FC236}">
                <a16:creationId xmlns:a16="http://schemas.microsoft.com/office/drawing/2014/main" id="{03E3DA1E-4A73-915D-57ED-A4F932D16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A7EDB-E1B5-CC44-5506-05E3BA23688E}"/>
              </a:ext>
            </a:extLst>
          </p:cNvPr>
          <p:cNvSpPr>
            <a:spLocks noGrp="1"/>
          </p:cNvSpPr>
          <p:nvPr>
            <p:ph type="sldNum" sz="quarter" idx="12"/>
          </p:nvPr>
        </p:nvSpPr>
        <p:spPr/>
        <p:txBody>
          <a:bodyPr/>
          <a:lstStyle/>
          <a:p>
            <a:fld id="{6DB20C60-CC21-48FE-971B-D1F2A39699EC}" type="slidenum">
              <a:rPr lang="en-IN" smtClean="0"/>
              <a:t>‹#›</a:t>
            </a:fld>
            <a:endParaRPr lang="en-IN"/>
          </a:p>
        </p:txBody>
      </p:sp>
    </p:spTree>
    <p:extLst>
      <p:ext uri="{BB962C8B-B14F-4D97-AF65-F5344CB8AC3E}">
        <p14:creationId xmlns:p14="http://schemas.microsoft.com/office/powerpoint/2010/main" val="79167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C5FA-8D6C-C879-3FC4-8380EC88D8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A89CD6-59C7-690F-BE44-CD6FC54D0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41152F-5079-99ED-C3CA-B87E48F8281B}"/>
              </a:ext>
            </a:extLst>
          </p:cNvPr>
          <p:cNvSpPr>
            <a:spLocks noGrp="1"/>
          </p:cNvSpPr>
          <p:nvPr>
            <p:ph type="dt" sz="half" idx="10"/>
          </p:nvPr>
        </p:nvSpPr>
        <p:spPr/>
        <p:txBody>
          <a:bodyPr/>
          <a:lstStyle/>
          <a:p>
            <a:fld id="{2C0EFD61-8FAE-4464-83A6-D034E34C8535}" type="datetimeFigureOut">
              <a:rPr lang="en-IN" smtClean="0"/>
              <a:t>10-05-2022</a:t>
            </a:fld>
            <a:endParaRPr lang="en-IN"/>
          </a:p>
        </p:txBody>
      </p:sp>
      <p:sp>
        <p:nvSpPr>
          <p:cNvPr id="5" name="Footer Placeholder 4">
            <a:extLst>
              <a:ext uri="{FF2B5EF4-FFF2-40B4-BE49-F238E27FC236}">
                <a16:creationId xmlns:a16="http://schemas.microsoft.com/office/drawing/2014/main" id="{EE674344-FB8A-D1AF-FC4B-E72975E45B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4A272-4742-565E-3619-58B2C40EE07B}"/>
              </a:ext>
            </a:extLst>
          </p:cNvPr>
          <p:cNvSpPr>
            <a:spLocks noGrp="1"/>
          </p:cNvSpPr>
          <p:nvPr>
            <p:ph type="sldNum" sz="quarter" idx="12"/>
          </p:nvPr>
        </p:nvSpPr>
        <p:spPr/>
        <p:txBody>
          <a:bodyPr/>
          <a:lstStyle/>
          <a:p>
            <a:fld id="{6DB20C60-CC21-48FE-971B-D1F2A39699EC}" type="slidenum">
              <a:rPr lang="en-IN" smtClean="0"/>
              <a:t>‹#›</a:t>
            </a:fld>
            <a:endParaRPr lang="en-IN"/>
          </a:p>
        </p:txBody>
      </p:sp>
    </p:spTree>
    <p:extLst>
      <p:ext uri="{BB962C8B-B14F-4D97-AF65-F5344CB8AC3E}">
        <p14:creationId xmlns:p14="http://schemas.microsoft.com/office/powerpoint/2010/main" val="340651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E67F0-8D19-1C03-F242-83DB4D5D56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318A17-0222-3CB0-ECC1-46825AE4D0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BB5D0-70CB-C7E9-ADEE-1B7CA417AE31}"/>
              </a:ext>
            </a:extLst>
          </p:cNvPr>
          <p:cNvSpPr>
            <a:spLocks noGrp="1"/>
          </p:cNvSpPr>
          <p:nvPr>
            <p:ph type="dt" sz="half" idx="10"/>
          </p:nvPr>
        </p:nvSpPr>
        <p:spPr/>
        <p:txBody>
          <a:bodyPr/>
          <a:lstStyle/>
          <a:p>
            <a:fld id="{2C0EFD61-8FAE-4464-83A6-D034E34C8535}" type="datetimeFigureOut">
              <a:rPr lang="en-IN" smtClean="0"/>
              <a:t>10-05-2022</a:t>
            </a:fld>
            <a:endParaRPr lang="en-IN"/>
          </a:p>
        </p:txBody>
      </p:sp>
      <p:sp>
        <p:nvSpPr>
          <p:cNvPr id="5" name="Footer Placeholder 4">
            <a:extLst>
              <a:ext uri="{FF2B5EF4-FFF2-40B4-BE49-F238E27FC236}">
                <a16:creationId xmlns:a16="http://schemas.microsoft.com/office/drawing/2014/main" id="{D6B811A7-2B08-0CAA-BAF8-FCF679F7C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39A7F-568C-CE13-631A-240680BE103F}"/>
              </a:ext>
            </a:extLst>
          </p:cNvPr>
          <p:cNvSpPr>
            <a:spLocks noGrp="1"/>
          </p:cNvSpPr>
          <p:nvPr>
            <p:ph type="sldNum" sz="quarter" idx="12"/>
          </p:nvPr>
        </p:nvSpPr>
        <p:spPr/>
        <p:txBody>
          <a:bodyPr/>
          <a:lstStyle/>
          <a:p>
            <a:fld id="{6DB20C60-CC21-48FE-971B-D1F2A39699EC}" type="slidenum">
              <a:rPr lang="en-IN" smtClean="0"/>
              <a:t>‹#›</a:t>
            </a:fld>
            <a:endParaRPr lang="en-IN"/>
          </a:p>
        </p:txBody>
      </p:sp>
    </p:spTree>
    <p:extLst>
      <p:ext uri="{BB962C8B-B14F-4D97-AF65-F5344CB8AC3E}">
        <p14:creationId xmlns:p14="http://schemas.microsoft.com/office/powerpoint/2010/main" val="420213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20D8-2985-2B03-C1EB-E01E22BC5D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173AF1-7142-B543-B025-BC6FCAA963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5971A-469A-9E72-3786-91D891E2625E}"/>
              </a:ext>
            </a:extLst>
          </p:cNvPr>
          <p:cNvSpPr>
            <a:spLocks noGrp="1"/>
          </p:cNvSpPr>
          <p:nvPr>
            <p:ph type="dt" sz="half" idx="10"/>
          </p:nvPr>
        </p:nvSpPr>
        <p:spPr/>
        <p:txBody>
          <a:bodyPr/>
          <a:lstStyle/>
          <a:p>
            <a:fld id="{2C0EFD61-8FAE-4464-83A6-D034E34C8535}" type="datetimeFigureOut">
              <a:rPr lang="en-IN" smtClean="0"/>
              <a:t>10-05-2022</a:t>
            </a:fld>
            <a:endParaRPr lang="en-IN"/>
          </a:p>
        </p:txBody>
      </p:sp>
      <p:sp>
        <p:nvSpPr>
          <p:cNvPr id="5" name="Footer Placeholder 4">
            <a:extLst>
              <a:ext uri="{FF2B5EF4-FFF2-40B4-BE49-F238E27FC236}">
                <a16:creationId xmlns:a16="http://schemas.microsoft.com/office/drawing/2014/main" id="{09E345C6-853B-1C36-D3DC-C25FC30D6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1E628-D461-81AE-B329-E69FA47F2558}"/>
              </a:ext>
            </a:extLst>
          </p:cNvPr>
          <p:cNvSpPr>
            <a:spLocks noGrp="1"/>
          </p:cNvSpPr>
          <p:nvPr>
            <p:ph type="sldNum" sz="quarter" idx="12"/>
          </p:nvPr>
        </p:nvSpPr>
        <p:spPr/>
        <p:txBody>
          <a:bodyPr/>
          <a:lstStyle/>
          <a:p>
            <a:fld id="{6DB20C60-CC21-48FE-971B-D1F2A39699EC}" type="slidenum">
              <a:rPr lang="en-IN" smtClean="0"/>
              <a:t>‹#›</a:t>
            </a:fld>
            <a:endParaRPr lang="en-IN"/>
          </a:p>
        </p:txBody>
      </p:sp>
    </p:spTree>
    <p:extLst>
      <p:ext uri="{BB962C8B-B14F-4D97-AF65-F5344CB8AC3E}">
        <p14:creationId xmlns:p14="http://schemas.microsoft.com/office/powerpoint/2010/main" val="315087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5427-2AD0-B4A4-857F-6B85689AFE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F14892-E067-29ED-0F19-40A0E02AB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9EDC7-FA1A-B2A1-F737-09D817E56A54}"/>
              </a:ext>
            </a:extLst>
          </p:cNvPr>
          <p:cNvSpPr>
            <a:spLocks noGrp="1"/>
          </p:cNvSpPr>
          <p:nvPr>
            <p:ph type="dt" sz="half" idx="10"/>
          </p:nvPr>
        </p:nvSpPr>
        <p:spPr/>
        <p:txBody>
          <a:bodyPr/>
          <a:lstStyle/>
          <a:p>
            <a:fld id="{2C0EFD61-8FAE-4464-83A6-D034E34C8535}" type="datetimeFigureOut">
              <a:rPr lang="en-IN" smtClean="0"/>
              <a:t>10-05-2022</a:t>
            </a:fld>
            <a:endParaRPr lang="en-IN"/>
          </a:p>
        </p:txBody>
      </p:sp>
      <p:sp>
        <p:nvSpPr>
          <p:cNvPr id="5" name="Footer Placeholder 4">
            <a:extLst>
              <a:ext uri="{FF2B5EF4-FFF2-40B4-BE49-F238E27FC236}">
                <a16:creationId xmlns:a16="http://schemas.microsoft.com/office/drawing/2014/main" id="{EB1D9430-5206-645F-DC29-401591249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416C2-F55C-1D22-67CB-E0C94CF13B95}"/>
              </a:ext>
            </a:extLst>
          </p:cNvPr>
          <p:cNvSpPr>
            <a:spLocks noGrp="1"/>
          </p:cNvSpPr>
          <p:nvPr>
            <p:ph type="sldNum" sz="quarter" idx="12"/>
          </p:nvPr>
        </p:nvSpPr>
        <p:spPr/>
        <p:txBody>
          <a:bodyPr/>
          <a:lstStyle/>
          <a:p>
            <a:fld id="{6DB20C60-CC21-48FE-971B-D1F2A39699EC}" type="slidenum">
              <a:rPr lang="en-IN" smtClean="0"/>
              <a:t>‹#›</a:t>
            </a:fld>
            <a:endParaRPr lang="en-IN"/>
          </a:p>
        </p:txBody>
      </p:sp>
    </p:spTree>
    <p:extLst>
      <p:ext uri="{BB962C8B-B14F-4D97-AF65-F5344CB8AC3E}">
        <p14:creationId xmlns:p14="http://schemas.microsoft.com/office/powerpoint/2010/main" val="391774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1896-81B2-F20B-4B32-983DE31F1B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2DBC0C-08D4-7A52-AD8D-85D19708FE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03BE05-A2D4-44C5-0145-0ED411216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E8CD9A-8690-C49C-4EEF-FD587D4BCA0B}"/>
              </a:ext>
            </a:extLst>
          </p:cNvPr>
          <p:cNvSpPr>
            <a:spLocks noGrp="1"/>
          </p:cNvSpPr>
          <p:nvPr>
            <p:ph type="dt" sz="half" idx="10"/>
          </p:nvPr>
        </p:nvSpPr>
        <p:spPr/>
        <p:txBody>
          <a:bodyPr/>
          <a:lstStyle/>
          <a:p>
            <a:fld id="{2C0EFD61-8FAE-4464-83A6-D034E34C8535}" type="datetimeFigureOut">
              <a:rPr lang="en-IN" smtClean="0"/>
              <a:t>10-05-2022</a:t>
            </a:fld>
            <a:endParaRPr lang="en-IN"/>
          </a:p>
        </p:txBody>
      </p:sp>
      <p:sp>
        <p:nvSpPr>
          <p:cNvPr id="6" name="Footer Placeholder 5">
            <a:extLst>
              <a:ext uri="{FF2B5EF4-FFF2-40B4-BE49-F238E27FC236}">
                <a16:creationId xmlns:a16="http://schemas.microsoft.com/office/drawing/2014/main" id="{777489D5-3E30-2963-3ADC-A6CC45B941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32BB-2CA4-3613-86F2-9D01C0DDD824}"/>
              </a:ext>
            </a:extLst>
          </p:cNvPr>
          <p:cNvSpPr>
            <a:spLocks noGrp="1"/>
          </p:cNvSpPr>
          <p:nvPr>
            <p:ph type="sldNum" sz="quarter" idx="12"/>
          </p:nvPr>
        </p:nvSpPr>
        <p:spPr/>
        <p:txBody>
          <a:bodyPr/>
          <a:lstStyle/>
          <a:p>
            <a:fld id="{6DB20C60-CC21-48FE-971B-D1F2A39699EC}" type="slidenum">
              <a:rPr lang="en-IN" smtClean="0"/>
              <a:t>‹#›</a:t>
            </a:fld>
            <a:endParaRPr lang="en-IN"/>
          </a:p>
        </p:txBody>
      </p:sp>
    </p:spTree>
    <p:extLst>
      <p:ext uri="{BB962C8B-B14F-4D97-AF65-F5344CB8AC3E}">
        <p14:creationId xmlns:p14="http://schemas.microsoft.com/office/powerpoint/2010/main" val="173347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121B-1967-163A-9A76-86659E88EE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C534FD-C447-C6B9-1B5C-A2479726B2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9F560-A56D-6E45-28FD-72A824446B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496AC0-8023-AFD7-4C4E-6818287E3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8E9179-FB75-E74F-D340-1D57EC70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CC123B-8532-E078-FEA4-2932DD08F4FB}"/>
              </a:ext>
            </a:extLst>
          </p:cNvPr>
          <p:cNvSpPr>
            <a:spLocks noGrp="1"/>
          </p:cNvSpPr>
          <p:nvPr>
            <p:ph type="dt" sz="half" idx="10"/>
          </p:nvPr>
        </p:nvSpPr>
        <p:spPr/>
        <p:txBody>
          <a:bodyPr/>
          <a:lstStyle/>
          <a:p>
            <a:fld id="{2C0EFD61-8FAE-4464-83A6-D034E34C8535}" type="datetimeFigureOut">
              <a:rPr lang="en-IN" smtClean="0"/>
              <a:t>10-05-2022</a:t>
            </a:fld>
            <a:endParaRPr lang="en-IN"/>
          </a:p>
        </p:txBody>
      </p:sp>
      <p:sp>
        <p:nvSpPr>
          <p:cNvPr id="8" name="Footer Placeholder 7">
            <a:extLst>
              <a:ext uri="{FF2B5EF4-FFF2-40B4-BE49-F238E27FC236}">
                <a16:creationId xmlns:a16="http://schemas.microsoft.com/office/drawing/2014/main" id="{53A7A71E-D0F2-5F3E-043B-883A732137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78C999-0592-CECB-52B9-B08A2466D218}"/>
              </a:ext>
            </a:extLst>
          </p:cNvPr>
          <p:cNvSpPr>
            <a:spLocks noGrp="1"/>
          </p:cNvSpPr>
          <p:nvPr>
            <p:ph type="sldNum" sz="quarter" idx="12"/>
          </p:nvPr>
        </p:nvSpPr>
        <p:spPr/>
        <p:txBody>
          <a:bodyPr/>
          <a:lstStyle/>
          <a:p>
            <a:fld id="{6DB20C60-CC21-48FE-971B-D1F2A39699EC}" type="slidenum">
              <a:rPr lang="en-IN" smtClean="0"/>
              <a:t>‹#›</a:t>
            </a:fld>
            <a:endParaRPr lang="en-IN"/>
          </a:p>
        </p:txBody>
      </p:sp>
    </p:spTree>
    <p:extLst>
      <p:ext uri="{BB962C8B-B14F-4D97-AF65-F5344CB8AC3E}">
        <p14:creationId xmlns:p14="http://schemas.microsoft.com/office/powerpoint/2010/main" val="142079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8818-031C-ED4B-90A0-337D1B3CE2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3142B8-63E6-5FCA-8E66-BE817D9CADD2}"/>
              </a:ext>
            </a:extLst>
          </p:cNvPr>
          <p:cNvSpPr>
            <a:spLocks noGrp="1"/>
          </p:cNvSpPr>
          <p:nvPr>
            <p:ph type="dt" sz="half" idx="10"/>
          </p:nvPr>
        </p:nvSpPr>
        <p:spPr/>
        <p:txBody>
          <a:bodyPr/>
          <a:lstStyle/>
          <a:p>
            <a:fld id="{2C0EFD61-8FAE-4464-83A6-D034E34C8535}" type="datetimeFigureOut">
              <a:rPr lang="en-IN" smtClean="0"/>
              <a:t>10-05-2022</a:t>
            </a:fld>
            <a:endParaRPr lang="en-IN"/>
          </a:p>
        </p:txBody>
      </p:sp>
      <p:sp>
        <p:nvSpPr>
          <p:cNvPr id="4" name="Footer Placeholder 3">
            <a:extLst>
              <a:ext uri="{FF2B5EF4-FFF2-40B4-BE49-F238E27FC236}">
                <a16:creationId xmlns:a16="http://schemas.microsoft.com/office/drawing/2014/main" id="{FDF074EF-E428-992F-AFC6-5E996EEBF6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DC0CDB-DA38-B35E-5B28-7E738A326504}"/>
              </a:ext>
            </a:extLst>
          </p:cNvPr>
          <p:cNvSpPr>
            <a:spLocks noGrp="1"/>
          </p:cNvSpPr>
          <p:nvPr>
            <p:ph type="sldNum" sz="quarter" idx="12"/>
          </p:nvPr>
        </p:nvSpPr>
        <p:spPr/>
        <p:txBody>
          <a:bodyPr/>
          <a:lstStyle/>
          <a:p>
            <a:fld id="{6DB20C60-CC21-48FE-971B-D1F2A39699EC}" type="slidenum">
              <a:rPr lang="en-IN" smtClean="0"/>
              <a:t>‹#›</a:t>
            </a:fld>
            <a:endParaRPr lang="en-IN"/>
          </a:p>
        </p:txBody>
      </p:sp>
    </p:spTree>
    <p:extLst>
      <p:ext uri="{BB962C8B-B14F-4D97-AF65-F5344CB8AC3E}">
        <p14:creationId xmlns:p14="http://schemas.microsoft.com/office/powerpoint/2010/main" val="224921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96593-BDEB-4581-3067-CA8DF8D8EA53}"/>
              </a:ext>
            </a:extLst>
          </p:cNvPr>
          <p:cNvSpPr>
            <a:spLocks noGrp="1"/>
          </p:cNvSpPr>
          <p:nvPr>
            <p:ph type="dt" sz="half" idx="10"/>
          </p:nvPr>
        </p:nvSpPr>
        <p:spPr/>
        <p:txBody>
          <a:bodyPr/>
          <a:lstStyle/>
          <a:p>
            <a:fld id="{2C0EFD61-8FAE-4464-83A6-D034E34C8535}" type="datetimeFigureOut">
              <a:rPr lang="en-IN" smtClean="0"/>
              <a:t>10-05-2022</a:t>
            </a:fld>
            <a:endParaRPr lang="en-IN"/>
          </a:p>
        </p:txBody>
      </p:sp>
      <p:sp>
        <p:nvSpPr>
          <p:cNvPr id="3" name="Footer Placeholder 2">
            <a:extLst>
              <a:ext uri="{FF2B5EF4-FFF2-40B4-BE49-F238E27FC236}">
                <a16:creationId xmlns:a16="http://schemas.microsoft.com/office/drawing/2014/main" id="{06ADB58A-CD96-04B6-B70D-C78E5D1B47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53ACBA-D103-26E2-90E2-04D7F6CEAC6A}"/>
              </a:ext>
            </a:extLst>
          </p:cNvPr>
          <p:cNvSpPr>
            <a:spLocks noGrp="1"/>
          </p:cNvSpPr>
          <p:nvPr>
            <p:ph type="sldNum" sz="quarter" idx="12"/>
          </p:nvPr>
        </p:nvSpPr>
        <p:spPr/>
        <p:txBody>
          <a:bodyPr/>
          <a:lstStyle/>
          <a:p>
            <a:fld id="{6DB20C60-CC21-48FE-971B-D1F2A39699EC}" type="slidenum">
              <a:rPr lang="en-IN" smtClean="0"/>
              <a:t>‹#›</a:t>
            </a:fld>
            <a:endParaRPr lang="en-IN"/>
          </a:p>
        </p:txBody>
      </p:sp>
    </p:spTree>
    <p:extLst>
      <p:ext uri="{BB962C8B-B14F-4D97-AF65-F5344CB8AC3E}">
        <p14:creationId xmlns:p14="http://schemas.microsoft.com/office/powerpoint/2010/main" val="312635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4C4A-7F88-6A4B-C4E1-6747B7D85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A83B3F-5BB9-7B27-B29E-67A1ACC7AE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7BBDBF-BC99-79A4-D551-BD4AA4C19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F68B5-B03F-0681-85E5-83E92EEDD9B2}"/>
              </a:ext>
            </a:extLst>
          </p:cNvPr>
          <p:cNvSpPr>
            <a:spLocks noGrp="1"/>
          </p:cNvSpPr>
          <p:nvPr>
            <p:ph type="dt" sz="half" idx="10"/>
          </p:nvPr>
        </p:nvSpPr>
        <p:spPr/>
        <p:txBody>
          <a:bodyPr/>
          <a:lstStyle/>
          <a:p>
            <a:fld id="{2C0EFD61-8FAE-4464-83A6-D034E34C8535}" type="datetimeFigureOut">
              <a:rPr lang="en-IN" smtClean="0"/>
              <a:t>10-05-2022</a:t>
            </a:fld>
            <a:endParaRPr lang="en-IN"/>
          </a:p>
        </p:txBody>
      </p:sp>
      <p:sp>
        <p:nvSpPr>
          <p:cNvPr id="6" name="Footer Placeholder 5">
            <a:extLst>
              <a:ext uri="{FF2B5EF4-FFF2-40B4-BE49-F238E27FC236}">
                <a16:creationId xmlns:a16="http://schemas.microsoft.com/office/drawing/2014/main" id="{261EF5DC-3E1A-C0E0-2C5B-913D3493C8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029537-9316-80D7-CED9-43F5D40EE1EE}"/>
              </a:ext>
            </a:extLst>
          </p:cNvPr>
          <p:cNvSpPr>
            <a:spLocks noGrp="1"/>
          </p:cNvSpPr>
          <p:nvPr>
            <p:ph type="sldNum" sz="quarter" idx="12"/>
          </p:nvPr>
        </p:nvSpPr>
        <p:spPr/>
        <p:txBody>
          <a:bodyPr/>
          <a:lstStyle/>
          <a:p>
            <a:fld id="{6DB20C60-CC21-48FE-971B-D1F2A39699EC}" type="slidenum">
              <a:rPr lang="en-IN" smtClean="0"/>
              <a:t>‹#›</a:t>
            </a:fld>
            <a:endParaRPr lang="en-IN"/>
          </a:p>
        </p:txBody>
      </p:sp>
    </p:spTree>
    <p:extLst>
      <p:ext uri="{BB962C8B-B14F-4D97-AF65-F5344CB8AC3E}">
        <p14:creationId xmlns:p14="http://schemas.microsoft.com/office/powerpoint/2010/main" val="2043072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BFAA-094E-8482-9FEC-BF8B401E79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95799E-8097-B98E-2454-C929DDF03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4C3B7E-E42B-3638-6499-0C5747D1E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64F66-015A-23AD-E448-1DF8E53B0FED}"/>
              </a:ext>
            </a:extLst>
          </p:cNvPr>
          <p:cNvSpPr>
            <a:spLocks noGrp="1"/>
          </p:cNvSpPr>
          <p:nvPr>
            <p:ph type="dt" sz="half" idx="10"/>
          </p:nvPr>
        </p:nvSpPr>
        <p:spPr/>
        <p:txBody>
          <a:bodyPr/>
          <a:lstStyle/>
          <a:p>
            <a:fld id="{2C0EFD61-8FAE-4464-83A6-D034E34C8535}" type="datetimeFigureOut">
              <a:rPr lang="en-IN" smtClean="0"/>
              <a:t>10-05-2022</a:t>
            </a:fld>
            <a:endParaRPr lang="en-IN"/>
          </a:p>
        </p:txBody>
      </p:sp>
      <p:sp>
        <p:nvSpPr>
          <p:cNvPr id="6" name="Footer Placeholder 5">
            <a:extLst>
              <a:ext uri="{FF2B5EF4-FFF2-40B4-BE49-F238E27FC236}">
                <a16:creationId xmlns:a16="http://schemas.microsoft.com/office/drawing/2014/main" id="{53414FF6-5EA8-F254-E984-D3ACC6C562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4F5846-72DD-F630-A564-5D807B6B64F0}"/>
              </a:ext>
            </a:extLst>
          </p:cNvPr>
          <p:cNvSpPr>
            <a:spLocks noGrp="1"/>
          </p:cNvSpPr>
          <p:nvPr>
            <p:ph type="sldNum" sz="quarter" idx="12"/>
          </p:nvPr>
        </p:nvSpPr>
        <p:spPr/>
        <p:txBody>
          <a:bodyPr/>
          <a:lstStyle/>
          <a:p>
            <a:fld id="{6DB20C60-CC21-48FE-971B-D1F2A39699EC}" type="slidenum">
              <a:rPr lang="en-IN" smtClean="0"/>
              <a:t>‹#›</a:t>
            </a:fld>
            <a:endParaRPr lang="en-IN"/>
          </a:p>
        </p:txBody>
      </p:sp>
    </p:spTree>
    <p:extLst>
      <p:ext uri="{BB962C8B-B14F-4D97-AF65-F5344CB8AC3E}">
        <p14:creationId xmlns:p14="http://schemas.microsoft.com/office/powerpoint/2010/main" val="383430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7CEB34-F334-CCF5-A34E-B812199C3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E45018-B667-F284-D743-B24454239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29065-7A83-37AF-537F-8DA8B996AE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EFD61-8FAE-4464-83A6-D034E34C8535}" type="datetimeFigureOut">
              <a:rPr lang="en-IN" smtClean="0"/>
              <a:t>10-05-2022</a:t>
            </a:fld>
            <a:endParaRPr lang="en-IN"/>
          </a:p>
        </p:txBody>
      </p:sp>
      <p:sp>
        <p:nvSpPr>
          <p:cNvPr id="5" name="Footer Placeholder 4">
            <a:extLst>
              <a:ext uri="{FF2B5EF4-FFF2-40B4-BE49-F238E27FC236}">
                <a16:creationId xmlns:a16="http://schemas.microsoft.com/office/drawing/2014/main" id="{82CCF859-63D5-EE6F-87C2-2E6DFD2D1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9C9C08-D5E3-AA41-1837-157CBD84E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20C60-CC21-48FE-971B-D1F2A39699EC}" type="slidenum">
              <a:rPr lang="en-IN" smtClean="0"/>
              <a:t>‹#›</a:t>
            </a:fld>
            <a:endParaRPr lang="en-IN"/>
          </a:p>
        </p:txBody>
      </p:sp>
    </p:spTree>
    <p:extLst>
      <p:ext uri="{BB962C8B-B14F-4D97-AF65-F5344CB8AC3E}">
        <p14:creationId xmlns:p14="http://schemas.microsoft.com/office/powerpoint/2010/main" val="4197021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technofaq.org/posts/2018/07/4-ways-blockchain-will-revolutionize-digital-marketin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028F42-C93A-5A9A-D244-9613045CA3D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424127" y="0"/>
            <a:ext cx="5767873" cy="6898439"/>
          </a:xfrm>
          <a:prstGeom prst="rect">
            <a:avLst/>
          </a:prstGeom>
        </p:spPr>
      </p:pic>
      <p:sp>
        <p:nvSpPr>
          <p:cNvPr id="2" name="Title 1">
            <a:extLst>
              <a:ext uri="{FF2B5EF4-FFF2-40B4-BE49-F238E27FC236}">
                <a16:creationId xmlns:a16="http://schemas.microsoft.com/office/drawing/2014/main" id="{F9705E35-4152-F907-4E4A-DADF8717A2E1}"/>
              </a:ext>
            </a:extLst>
          </p:cNvPr>
          <p:cNvSpPr>
            <a:spLocks noGrp="1"/>
          </p:cNvSpPr>
          <p:nvPr>
            <p:ph type="title"/>
          </p:nvPr>
        </p:nvSpPr>
        <p:spPr>
          <a:xfrm>
            <a:off x="502298" y="724671"/>
            <a:ext cx="5767873" cy="1325563"/>
          </a:xfrm>
        </p:spPr>
        <p:txBody>
          <a:bodyPr>
            <a:normAutofit fontScale="90000"/>
          </a:bodyPr>
          <a:lstStyle/>
          <a:p>
            <a:r>
              <a:rPr lang="en-IN" b="1" dirty="0"/>
              <a:t>Crypto-steganographic Hybrid Blockchain Model for Network Security</a:t>
            </a:r>
            <a:br>
              <a:rPr lang="en-IN" dirty="0"/>
            </a:br>
            <a:endParaRPr lang="en-IN" dirty="0"/>
          </a:p>
        </p:txBody>
      </p:sp>
      <p:sp>
        <p:nvSpPr>
          <p:cNvPr id="3" name="Content Placeholder 2">
            <a:extLst>
              <a:ext uri="{FF2B5EF4-FFF2-40B4-BE49-F238E27FC236}">
                <a16:creationId xmlns:a16="http://schemas.microsoft.com/office/drawing/2014/main" id="{81AA37EC-DD9C-94EE-77DA-D9613988B7D0}"/>
              </a:ext>
            </a:extLst>
          </p:cNvPr>
          <p:cNvSpPr>
            <a:spLocks noGrp="1"/>
          </p:cNvSpPr>
          <p:nvPr>
            <p:ph idx="1"/>
          </p:nvPr>
        </p:nvSpPr>
        <p:spPr>
          <a:xfrm>
            <a:off x="707572" y="2239191"/>
            <a:ext cx="10515600" cy="4351338"/>
          </a:xfrm>
        </p:spPr>
        <p:txBody>
          <a:bodyPr>
            <a:normAutofit fontScale="92500" lnSpcReduction="20000"/>
          </a:bodyPr>
          <a:lstStyle/>
          <a:p>
            <a:pPr marL="0" indent="0">
              <a:buNone/>
            </a:pPr>
            <a:r>
              <a:rPr lang="en-US" sz="2000" b="1" dirty="0"/>
              <a:t>Presented By:</a:t>
            </a:r>
          </a:p>
          <a:p>
            <a:pPr marL="0" indent="0">
              <a:buNone/>
            </a:pPr>
            <a:r>
              <a:rPr lang="en-IN" sz="2000" dirty="0"/>
              <a:t>1. Sandeep Shaw(GCECTB-R19-3022)</a:t>
            </a:r>
          </a:p>
          <a:p>
            <a:pPr marL="0" indent="0">
              <a:buNone/>
            </a:pPr>
            <a:r>
              <a:rPr lang="en-IN" sz="2000" dirty="0"/>
              <a:t>2.Akash Kumar Sen(GCECTB-R19-3002)</a:t>
            </a:r>
          </a:p>
          <a:p>
            <a:pPr marL="0" indent="0">
              <a:buNone/>
            </a:pPr>
            <a:r>
              <a:rPr lang="en-IN" sz="2000" dirty="0"/>
              <a:t>3.Surajit </a:t>
            </a:r>
            <a:r>
              <a:rPr lang="en-IN" sz="2000" dirty="0" err="1"/>
              <a:t>Bera</a:t>
            </a:r>
            <a:r>
              <a:rPr lang="en-IN" sz="2000" dirty="0"/>
              <a:t>(GCECTB-R19-3036)</a:t>
            </a:r>
          </a:p>
          <a:p>
            <a:pPr marL="0" indent="0">
              <a:buNone/>
            </a:pPr>
            <a:r>
              <a:rPr lang="en-IN" sz="2000" dirty="0"/>
              <a:t>4.Arijit Mukherjee(GCECTB-R19-3007)</a:t>
            </a:r>
          </a:p>
          <a:p>
            <a:pPr marL="0" indent="0">
              <a:buNone/>
            </a:pPr>
            <a:endParaRPr lang="en-IN" sz="2000" dirty="0"/>
          </a:p>
          <a:p>
            <a:pPr marL="0" indent="0">
              <a:buNone/>
            </a:pPr>
            <a:r>
              <a:rPr lang="it-IT" sz="1700" b="1" dirty="0"/>
              <a:t>Supervised By:</a:t>
            </a:r>
            <a:endParaRPr lang="en-IN" sz="1700" b="1" dirty="0"/>
          </a:p>
          <a:p>
            <a:pPr marL="0" indent="0">
              <a:buNone/>
            </a:pPr>
            <a:r>
              <a:rPr lang="it-IT" sz="1700" dirty="0"/>
              <a:t>Dr. Bijoy Kumar Mondal</a:t>
            </a:r>
          </a:p>
          <a:p>
            <a:pPr marL="0" indent="0">
              <a:buNone/>
            </a:pPr>
            <a:r>
              <a:rPr lang="en-US" sz="1700" dirty="0"/>
              <a:t>Assistant Professor 				                                     	   </a:t>
            </a:r>
          </a:p>
          <a:p>
            <a:pPr marL="0" indent="0">
              <a:buNone/>
            </a:pPr>
            <a:r>
              <a:rPr lang="en-US" sz="1700" dirty="0"/>
              <a:t>Department of Computer Science and Engineering			                		                     </a:t>
            </a:r>
          </a:p>
          <a:p>
            <a:pPr marL="0" indent="0">
              <a:buNone/>
            </a:pPr>
            <a:r>
              <a:rPr lang="en-US" sz="1700" dirty="0"/>
              <a:t>Government College of Engineering and                                               </a:t>
            </a:r>
          </a:p>
          <a:p>
            <a:pPr marL="0" indent="0">
              <a:buNone/>
            </a:pPr>
            <a:r>
              <a:rPr lang="en-US" sz="1700" dirty="0"/>
              <a:t>Ceramic Technology		                                      	   </a:t>
            </a:r>
          </a:p>
          <a:p>
            <a:pPr marL="0" indent="0">
              <a:buNone/>
            </a:pPr>
            <a:r>
              <a:rPr lang="en-US" sz="1700" dirty="0"/>
              <a:t>Kolkata-700010</a:t>
            </a:r>
            <a:r>
              <a:rPr lang="it-IT" sz="1700" dirty="0"/>
              <a:t> </a:t>
            </a:r>
            <a:r>
              <a:rPr lang="it-IT" dirty="0"/>
              <a:t>			</a:t>
            </a:r>
            <a:endParaRPr lang="en-IN" dirty="0"/>
          </a:p>
        </p:txBody>
      </p:sp>
    </p:spTree>
    <p:extLst>
      <p:ext uri="{BB962C8B-B14F-4D97-AF65-F5344CB8AC3E}">
        <p14:creationId xmlns:p14="http://schemas.microsoft.com/office/powerpoint/2010/main" val="3109640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D03576-4C51-DD8A-DBB4-689414CD1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2029"/>
            <a:ext cx="12192000" cy="5213942"/>
          </a:xfrm>
          <a:prstGeom prst="rect">
            <a:avLst/>
          </a:prstGeom>
        </p:spPr>
      </p:pic>
    </p:spTree>
    <p:extLst>
      <p:ext uri="{BB962C8B-B14F-4D97-AF65-F5344CB8AC3E}">
        <p14:creationId xmlns:p14="http://schemas.microsoft.com/office/powerpoint/2010/main" val="14819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0056DE-42DD-A945-0422-641C4BB7E5AB}"/>
              </a:ext>
            </a:extLst>
          </p:cNvPr>
          <p:cNvPicPr>
            <a:picLocks noChangeAspect="1"/>
          </p:cNvPicPr>
          <p:nvPr/>
        </p:nvPicPr>
        <p:blipFill rotWithShape="1">
          <a:blip r:embed="rId2"/>
          <a:srcRect l="8735" t="16941" r="20676" b="18274"/>
          <a:stretch/>
        </p:blipFill>
        <p:spPr>
          <a:xfrm>
            <a:off x="240504" y="406101"/>
            <a:ext cx="11710992" cy="6045798"/>
          </a:xfrm>
          <a:prstGeom prst="rect">
            <a:avLst/>
          </a:prstGeom>
        </p:spPr>
      </p:pic>
    </p:spTree>
    <p:extLst>
      <p:ext uri="{BB962C8B-B14F-4D97-AF65-F5344CB8AC3E}">
        <p14:creationId xmlns:p14="http://schemas.microsoft.com/office/powerpoint/2010/main" val="191512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DBC514-362D-3110-F406-13BDE3BAB54A}"/>
              </a:ext>
            </a:extLst>
          </p:cNvPr>
          <p:cNvPicPr>
            <a:picLocks noChangeAspect="1"/>
          </p:cNvPicPr>
          <p:nvPr/>
        </p:nvPicPr>
        <p:blipFill rotWithShape="1">
          <a:blip r:embed="rId2">
            <a:extLst>
              <a:ext uri="{28A0092B-C50C-407E-A947-70E740481C1C}">
                <a14:useLocalDpi xmlns:a14="http://schemas.microsoft.com/office/drawing/2010/main" val="0"/>
              </a:ext>
            </a:extLst>
          </a:blip>
          <a:srcRect r="2414"/>
          <a:stretch/>
        </p:blipFill>
        <p:spPr>
          <a:xfrm>
            <a:off x="3116424" y="0"/>
            <a:ext cx="6705600" cy="6858000"/>
          </a:xfrm>
          <a:prstGeom prst="rect">
            <a:avLst/>
          </a:prstGeom>
        </p:spPr>
      </p:pic>
    </p:spTree>
    <p:extLst>
      <p:ext uri="{BB962C8B-B14F-4D97-AF65-F5344CB8AC3E}">
        <p14:creationId xmlns:p14="http://schemas.microsoft.com/office/powerpoint/2010/main" val="336111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39B9AF9-16A4-8C56-9E8A-8C690BE72751}"/>
              </a:ext>
            </a:extLst>
          </p:cNvPr>
          <p:cNvSpPr txBox="1">
            <a:spLocks/>
          </p:cNvSpPr>
          <p:nvPr/>
        </p:nvSpPr>
        <p:spPr>
          <a:xfrm>
            <a:off x="1126957" y="3167563"/>
            <a:ext cx="10515600" cy="41476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7200" dirty="0"/>
              <a:t>Thank You !</a:t>
            </a:r>
            <a:endParaRPr lang="en-IN" sz="7200" dirty="0"/>
          </a:p>
        </p:txBody>
      </p:sp>
    </p:spTree>
    <p:extLst>
      <p:ext uri="{BB962C8B-B14F-4D97-AF65-F5344CB8AC3E}">
        <p14:creationId xmlns:p14="http://schemas.microsoft.com/office/powerpoint/2010/main" val="176754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10D93-AFD4-0652-0704-EF6E1BAD59E4}"/>
              </a:ext>
            </a:extLst>
          </p:cNvPr>
          <p:cNvSpPr>
            <a:spLocks noGrp="1"/>
          </p:cNvSpPr>
          <p:nvPr>
            <p:ph idx="1"/>
          </p:nvPr>
        </p:nvSpPr>
        <p:spPr/>
        <p:txBody>
          <a:bodyPr/>
          <a:lstStyle/>
          <a:p>
            <a:r>
              <a:rPr lang="en-US" dirty="0"/>
              <a:t>Core byte substitution</a:t>
            </a:r>
          </a:p>
          <a:p>
            <a:r>
              <a:rPr lang="en-US" dirty="0"/>
              <a:t>Shift Rows</a:t>
            </a:r>
          </a:p>
          <a:p>
            <a:r>
              <a:rPr lang="en-US" dirty="0"/>
              <a:t>Mix Columns</a:t>
            </a:r>
          </a:p>
          <a:p>
            <a:r>
              <a:rPr lang="en-US" dirty="0"/>
              <a:t>Add a round Key</a:t>
            </a:r>
            <a:endParaRPr lang="en-IN" dirty="0"/>
          </a:p>
        </p:txBody>
      </p:sp>
      <p:sp>
        <p:nvSpPr>
          <p:cNvPr id="4" name="Content Placeholder 2">
            <a:extLst>
              <a:ext uri="{FF2B5EF4-FFF2-40B4-BE49-F238E27FC236}">
                <a16:creationId xmlns:a16="http://schemas.microsoft.com/office/drawing/2014/main" id="{F31B8377-7A37-379A-F25E-2C013C259DE1}"/>
              </a:ext>
            </a:extLst>
          </p:cNvPr>
          <p:cNvSpPr txBox="1">
            <a:spLocks/>
          </p:cNvSpPr>
          <p:nvPr/>
        </p:nvSpPr>
        <p:spPr>
          <a:xfrm>
            <a:off x="421105" y="681037"/>
            <a:ext cx="10515600" cy="5722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a:t>Algorithm of AES</a:t>
            </a:r>
            <a:endParaRPr lang="en-IN" sz="6000" dirty="0"/>
          </a:p>
        </p:txBody>
      </p:sp>
    </p:spTree>
    <p:extLst>
      <p:ext uri="{BB962C8B-B14F-4D97-AF65-F5344CB8AC3E}">
        <p14:creationId xmlns:p14="http://schemas.microsoft.com/office/powerpoint/2010/main" val="121889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6C48-8B90-09B4-02B5-A466B92105CA}"/>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DD9DA984-6696-A701-12ED-4DBDE8695078}"/>
              </a:ext>
            </a:extLst>
          </p:cNvPr>
          <p:cNvSpPr>
            <a:spLocks noGrp="1"/>
          </p:cNvSpPr>
          <p:nvPr>
            <p:ph idx="1"/>
          </p:nvPr>
        </p:nvSpPr>
        <p:spPr/>
        <p:txBody>
          <a:bodyPr/>
          <a:lstStyle/>
          <a:p>
            <a:r>
              <a:rPr lang="en-US" dirty="0"/>
              <a:t>Abstract</a:t>
            </a:r>
          </a:p>
          <a:p>
            <a:r>
              <a:rPr lang="en-US" dirty="0"/>
              <a:t>Introduction</a:t>
            </a:r>
          </a:p>
          <a:p>
            <a:r>
              <a:rPr lang="en-US" dirty="0"/>
              <a:t>Literature Survey</a:t>
            </a:r>
          </a:p>
          <a:p>
            <a:r>
              <a:rPr lang="en-US" dirty="0"/>
              <a:t>Proposed Method</a:t>
            </a:r>
          </a:p>
          <a:p>
            <a:r>
              <a:rPr lang="en-US" dirty="0"/>
              <a:t>Control Flow Diagram and Flow Chart</a:t>
            </a:r>
          </a:p>
          <a:p>
            <a:endParaRPr lang="en-US" dirty="0"/>
          </a:p>
          <a:p>
            <a:endParaRPr lang="en-IN" dirty="0"/>
          </a:p>
        </p:txBody>
      </p:sp>
    </p:spTree>
    <p:extLst>
      <p:ext uri="{BB962C8B-B14F-4D97-AF65-F5344CB8AC3E}">
        <p14:creationId xmlns:p14="http://schemas.microsoft.com/office/powerpoint/2010/main" val="215661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BFB9-A41D-178C-AE4F-E6DF97F4670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555A93F-E0BD-57CE-E4FD-6B2B185C299A}"/>
              </a:ext>
            </a:extLst>
          </p:cNvPr>
          <p:cNvSpPr>
            <a:spLocks noGrp="1"/>
          </p:cNvSpPr>
          <p:nvPr>
            <p:ph idx="1"/>
          </p:nvPr>
        </p:nvSpPr>
        <p:spPr/>
        <p:txBody>
          <a:bodyPr>
            <a:noAutofit/>
          </a:bodyPr>
          <a:lstStyle/>
          <a:p>
            <a:pPr marL="0" indent="0">
              <a:buNone/>
            </a:pPr>
            <a:r>
              <a:rPr lang="en-US" sz="2400" dirty="0"/>
              <a:t>The purpose concept of this project work is mainly focused on developing a simple but secure text messaging application that is end-to-end encrypted and provides assurance to the user by securing their data. The idea here is to address two major data security threats that usually make any regular chat application vulnerable, the former is the MITM or Man in the Middle Attack and the latter is an incident of Data Breaching. The Man in the Middle Attack is one of the most common forms of cyber attack the goal of an attack is to steal personal information, such as login credentials, account details, and credit card numbers. In order to tackle this form of cyber vulnerability, we propose to design an algorithm that could easily be used to communicate between the client and server, and even if the data is tapped by any perpetrator it will take billions of years to crack down the information and is safe against any brute force attacks. </a:t>
            </a:r>
            <a:endParaRPr lang="en-IN" sz="2400" dirty="0"/>
          </a:p>
        </p:txBody>
      </p:sp>
    </p:spTree>
    <p:extLst>
      <p:ext uri="{BB962C8B-B14F-4D97-AF65-F5344CB8AC3E}">
        <p14:creationId xmlns:p14="http://schemas.microsoft.com/office/powerpoint/2010/main" val="34405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A2979-88F4-3F69-F970-949A5F74DB8B}"/>
              </a:ext>
            </a:extLst>
          </p:cNvPr>
          <p:cNvSpPr>
            <a:spLocks noGrp="1"/>
          </p:cNvSpPr>
          <p:nvPr>
            <p:ph idx="1"/>
          </p:nvPr>
        </p:nvSpPr>
        <p:spPr>
          <a:xfrm>
            <a:off x="838200" y="718720"/>
            <a:ext cx="10515600" cy="4351338"/>
          </a:xfrm>
        </p:spPr>
        <p:txBody>
          <a:bodyPr>
            <a:normAutofit fontScale="92500" lnSpcReduction="20000"/>
          </a:bodyPr>
          <a:lstStyle/>
          <a:p>
            <a:pPr marL="0" indent="0">
              <a:buNone/>
            </a:pPr>
            <a:r>
              <a:rPr lang="en-US" sz="2800" dirty="0"/>
              <a:t>The other principal motive is to store the encrypted messages in the database server so that the admin who is authorized for such a centralized database can never view the text chat between the sender and the receiver. Even in the case of a Data Breach which is a security violation, in which sensitive, protected, or confidential data is copied, transmitted, viewed, stolen, or used by an individual unauthorized to do so or in other terms are unintentional information disclosure, data leak, information leakage, and data spill, the data is still encrypted and the information can't be decoded very easily. Moreover on the server-side if any unauthorized user made an attempt to modify the data then this activity can easily be identified as the text chat between the sender and receiver is stored in a blockchain manner. Overall, this purpose idea promotes significant improvement over the existing concepts in terms of both security features and data integrity solutions related to the messaging chat application from the perspective of the client and server side.</a:t>
            </a:r>
            <a:endParaRPr lang="en-IN" dirty="0"/>
          </a:p>
        </p:txBody>
      </p:sp>
    </p:spTree>
    <p:extLst>
      <p:ext uri="{BB962C8B-B14F-4D97-AF65-F5344CB8AC3E}">
        <p14:creationId xmlns:p14="http://schemas.microsoft.com/office/powerpoint/2010/main" val="169770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4D88-A3A4-F194-4771-C0E2B1D898A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A22D61E-1A80-080E-A7BB-7D2A5AF55230}"/>
              </a:ext>
            </a:extLst>
          </p:cNvPr>
          <p:cNvSpPr>
            <a:spLocks noGrp="1"/>
          </p:cNvSpPr>
          <p:nvPr>
            <p:ph idx="1"/>
          </p:nvPr>
        </p:nvSpPr>
        <p:spPr/>
        <p:txBody>
          <a:bodyPr>
            <a:normAutofit fontScale="85000" lnSpcReduction="20000"/>
          </a:bodyPr>
          <a:lstStyle/>
          <a:p>
            <a:pPr marL="0" indent="0">
              <a:buNone/>
            </a:pPr>
            <a:r>
              <a:rPr lang="en-US" sz="2800" dirty="0"/>
              <a:t>We are living in the age of computers and internet. The information on every aspects of our lives are being uploaded and transferred through internet . In a more generalized way internet is a form of computer network and as our data is uploaded and transferred through the computer networks every single </a:t>
            </a:r>
            <a:r>
              <a:rPr lang="en-US" sz="2800" dirty="0" err="1"/>
              <a:t>minute.Our</a:t>
            </a:r>
            <a:r>
              <a:rPr lang="en-US" sz="2800" dirty="0"/>
              <a:t> computer networks must be secured in order to prevent and survive all the third party </a:t>
            </a:r>
            <a:r>
              <a:rPr lang="en-US" sz="2800" dirty="0" err="1"/>
              <a:t>attacks.This</a:t>
            </a:r>
            <a:r>
              <a:rPr lang="en-US" sz="2800" dirty="0"/>
              <a:t> is the phase where the role of network security comes into action.</a:t>
            </a:r>
          </a:p>
          <a:p>
            <a:pPr marL="0" indent="0">
              <a:buNone/>
            </a:pPr>
            <a:r>
              <a:rPr lang="en-US" sz="2800" dirty="0"/>
              <a:t>In this project we have proposed to build a Secure text  messaging application using Cryptography and steganography together. </a:t>
            </a:r>
          </a:p>
          <a:p>
            <a:pPr marL="0" indent="0">
              <a:buNone/>
            </a:pPr>
            <a:r>
              <a:rPr lang="en-US" sz="2800" dirty="0"/>
              <a:t>Later on we have also implemented Blockchain technology to store and retrieve the message data in amore secure manner.</a:t>
            </a:r>
          </a:p>
          <a:p>
            <a:pPr marL="0" indent="0">
              <a:buNone/>
            </a:pPr>
            <a:r>
              <a:rPr lang="en-US" sz="2800" dirty="0"/>
              <a:t>In this project we have tried to address two major data security threats that usually make any regular chat application vulnerable, the former is the MITM or Man in the Middle Attack and the latter is an incident of Data Breaching.</a:t>
            </a:r>
            <a:endParaRPr lang="en-IN" dirty="0"/>
          </a:p>
        </p:txBody>
      </p:sp>
    </p:spTree>
    <p:extLst>
      <p:ext uri="{BB962C8B-B14F-4D97-AF65-F5344CB8AC3E}">
        <p14:creationId xmlns:p14="http://schemas.microsoft.com/office/powerpoint/2010/main" val="139138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62B4-A874-192F-6D01-25F4B9AC8FA5}"/>
              </a:ext>
            </a:extLst>
          </p:cNvPr>
          <p:cNvSpPr>
            <a:spLocks noGrp="1"/>
          </p:cNvSpPr>
          <p:nvPr>
            <p:ph type="title"/>
          </p:nvPr>
        </p:nvSpPr>
        <p:spPr>
          <a:xfrm>
            <a:off x="641801" y="1363579"/>
            <a:ext cx="10515600" cy="4636168"/>
          </a:xfrm>
        </p:spPr>
        <p:txBody>
          <a:bodyPr>
            <a:normAutofit fontScale="90000"/>
          </a:bodyPr>
          <a:lstStyle/>
          <a:p>
            <a:r>
              <a:rPr lang="en-US" sz="3100" dirty="0"/>
              <a:t>In this section, we provide a brief literature review on recent crypto-steganography and blockchain techniques with a focus on secure data encryption, effective steganography methods, and block-chained data integrity.</a:t>
            </a:r>
            <a:br>
              <a:rPr lang="en-US" sz="3100" dirty="0"/>
            </a:br>
            <a:br>
              <a:rPr lang="en-US" sz="3100" dirty="0"/>
            </a:br>
            <a:r>
              <a:rPr lang="en-US" sz="2800" dirty="0"/>
              <a:t>1) </a:t>
            </a:r>
            <a:r>
              <a:rPr lang="en-US" sz="2800" kern="100" dirty="0">
                <a:effectLst/>
                <a:latin typeface="Times New Roman" panose="02020603050405020304" pitchFamily="18" charset="0"/>
                <a:ea typeface="宋体" panose="02010600030101010101" pitchFamily="2" charset="-122"/>
              </a:rPr>
              <a:t>LSB steganography is one of the most effective ways to easily embed data to create </a:t>
            </a:r>
            <a:r>
              <a:rPr lang="en-US" sz="2800" kern="100" dirty="0" err="1">
                <a:effectLst/>
                <a:latin typeface="Times New Roman" panose="02020603050405020304" pitchFamily="18" charset="0"/>
                <a:ea typeface="宋体" panose="02010600030101010101" pitchFamily="2" charset="-122"/>
              </a:rPr>
              <a:t>stego</a:t>
            </a:r>
            <a:r>
              <a:rPr lang="en-US" sz="2800" kern="100" dirty="0">
                <a:effectLst/>
                <a:latin typeface="Times New Roman" panose="02020603050405020304" pitchFamily="18" charset="0"/>
                <a:ea typeface="宋体" panose="02010600030101010101" pitchFamily="2" charset="-122"/>
              </a:rPr>
              <a:t>-object. However, this technique comes with a drawback as it is very easy to crack by just obtaining all the least significant bit [1].</a:t>
            </a:r>
            <a:br>
              <a:rPr lang="en-US" sz="2800" kern="100" dirty="0">
                <a:effectLst/>
                <a:latin typeface="Times New Roman" panose="02020603050405020304" pitchFamily="18" charset="0"/>
                <a:ea typeface="宋体" panose="02010600030101010101" pitchFamily="2" charset="-122"/>
              </a:rPr>
            </a:br>
            <a:br>
              <a:rPr lang="en-US" sz="2800" kern="100" dirty="0">
                <a:effectLst/>
                <a:latin typeface="Times New Roman" panose="02020603050405020304" pitchFamily="18" charset="0"/>
                <a:ea typeface="宋体" panose="02010600030101010101" pitchFamily="2" charset="-122"/>
              </a:rPr>
            </a:br>
            <a:r>
              <a:rPr lang="en-US" sz="2800" kern="100" dirty="0">
                <a:effectLst/>
                <a:latin typeface="Times New Roman" panose="02020603050405020304" pitchFamily="18" charset="0"/>
                <a:ea typeface="宋体" panose="02010600030101010101" pitchFamily="2" charset="-122"/>
              </a:rPr>
              <a:t>2) Symmetric encryption is a preferred choice as the encryption process is fast, used when a large amount of data is required to transfer, and resource utilization is low as compared to asymmetric key encryption [2].</a:t>
            </a:r>
            <a:endParaRPr lang="en-IN" dirty="0"/>
          </a:p>
        </p:txBody>
      </p:sp>
      <p:sp>
        <p:nvSpPr>
          <p:cNvPr id="5" name="TextBox 4">
            <a:extLst>
              <a:ext uri="{FF2B5EF4-FFF2-40B4-BE49-F238E27FC236}">
                <a16:creationId xmlns:a16="http://schemas.microsoft.com/office/drawing/2014/main" id="{51F432FE-669F-57F5-8886-1861E41DAE87}"/>
              </a:ext>
            </a:extLst>
          </p:cNvPr>
          <p:cNvSpPr txBox="1"/>
          <p:nvPr/>
        </p:nvSpPr>
        <p:spPr>
          <a:xfrm>
            <a:off x="369085" y="381790"/>
            <a:ext cx="6096000" cy="707886"/>
          </a:xfrm>
          <a:prstGeom prst="rect">
            <a:avLst/>
          </a:prstGeom>
          <a:noFill/>
        </p:spPr>
        <p:txBody>
          <a:bodyPr wrap="square">
            <a:spAutoFit/>
          </a:bodyPr>
          <a:lstStyle/>
          <a:p>
            <a:r>
              <a:rPr lang="en-US" sz="4000" dirty="0"/>
              <a:t>Literature Survey</a:t>
            </a:r>
            <a:endParaRPr lang="en-IN" sz="4000" dirty="0"/>
          </a:p>
        </p:txBody>
      </p:sp>
    </p:spTree>
    <p:extLst>
      <p:ext uri="{BB962C8B-B14F-4D97-AF65-F5344CB8AC3E}">
        <p14:creationId xmlns:p14="http://schemas.microsoft.com/office/powerpoint/2010/main" val="89598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62B4-A874-192F-6D01-25F4B9AC8FA5}"/>
              </a:ext>
            </a:extLst>
          </p:cNvPr>
          <p:cNvSpPr>
            <a:spLocks noGrp="1"/>
          </p:cNvSpPr>
          <p:nvPr>
            <p:ph type="title"/>
          </p:nvPr>
        </p:nvSpPr>
        <p:spPr>
          <a:xfrm>
            <a:off x="838200" y="561474"/>
            <a:ext cx="10515600" cy="3769894"/>
          </a:xfrm>
        </p:spPr>
        <p:txBody>
          <a:bodyPr>
            <a:normAutofit fontScale="90000"/>
          </a:bodyPr>
          <a:lstStyle/>
          <a:p>
            <a:r>
              <a:rPr lang="en-US" sz="3200" dirty="0"/>
              <a:t>3. The weaknesses of a few nonlinear transformations in the key schedule algorithm of ciphers and it can break some reduced-round versions of AES which is its disadvantage [3][4]. In order to overcome this problem, 512 bits symmetric key of the AES algorithm can be used to increase the robustness by keeping the processing time low</a:t>
            </a:r>
            <a:br>
              <a:rPr lang="en-US" sz="3200" dirty="0"/>
            </a:br>
            <a:br>
              <a:rPr lang="en-US" sz="3200" dirty="0"/>
            </a:br>
            <a:r>
              <a:rPr lang="en-US" sz="3200" dirty="0"/>
              <a:t>4. The emergence of creating a hybrid model to store data is the feasible option that balances both data integrity by blockchain and speed by using the traditional database approach </a:t>
            </a:r>
            <a:endParaRPr lang="en-IN" sz="4000" dirty="0"/>
          </a:p>
        </p:txBody>
      </p:sp>
    </p:spTree>
    <p:extLst>
      <p:ext uri="{BB962C8B-B14F-4D97-AF65-F5344CB8AC3E}">
        <p14:creationId xmlns:p14="http://schemas.microsoft.com/office/powerpoint/2010/main" val="8475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0959-716C-F80D-8F3A-D0487C9FD4D8}"/>
              </a:ext>
            </a:extLst>
          </p:cNvPr>
          <p:cNvSpPr>
            <a:spLocks noGrp="1"/>
          </p:cNvSpPr>
          <p:nvPr>
            <p:ph type="title"/>
          </p:nvPr>
        </p:nvSpPr>
        <p:spPr/>
        <p:txBody>
          <a:bodyPr/>
          <a:lstStyle/>
          <a:p>
            <a:r>
              <a:rPr lang="en-US" dirty="0"/>
              <a:t>Proposed Method</a:t>
            </a:r>
            <a:endParaRPr lang="en-IN" dirty="0"/>
          </a:p>
        </p:txBody>
      </p:sp>
      <p:sp>
        <p:nvSpPr>
          <p:cNvPr id="3" name="Content Placeholder 2">
            <a:extLst>
              <a:ext uri="{FF2B5EF4-FFF2-40B4-BE49-F238E27FC236}">
                <a16:creationId xmlns:a16="http://schemas.microsoft.com/office/drawing/2014/main" id="{AB44DAA2-E484-201E-A7EC-1BA6B1DDBE01}"/>
              </a:ext>
            </a:extLst>
          </p:cNvPr>
          <p:cNvSpPr>
            <a:spLocks noGrp="1"/>
          </p:cNvSpPr>
          <p:nvPr>
            <p:ph idx="1"/>
          </p:nvPr>
        </p:nvSpPr>
        <p:spPr>
          <a:xfrm>
            <a:off x="1271337" y="1504450"/>
            <a:ext cx="10515600" cy="5153024"/>
          </a:xfrm>
        </p:spPr>
        <p:txBody>
          <a:bodyPr>
            <a:normAutofit fontScale="85000" lnSpcReduction="20000"/>
          </a:bodyPr>
          <a:lstStyle/>
          <a:p>
            <a:pPr marL="0" indent="0">
              <a:buNone/>
            </a:pPr>
            <a:r>
              <a:rPr lang="en-US" dirty="0"/>
              <a:t>The idea is to build a messaging app system that provides a secure data transfer from the client to the server and stores that particular data inside the database such that the integrity of data is conserved. The methodology in which the design and analysis of the solution is proposed are:</a:t>
            </a:r>
          </a:p>
          <a:p>
            <a:pPr marL="0" indent="0">
              <a:buNone/>
            </a:pPr>
            <a:endParaRPr lang="en-US" dirty="0"/>
          </a:p>
          <a:p>
            <a:pPr marL="514350" indent="-514350">
              <a:buAutoNum type="arabicParenR"/>
            </a:pPr>
            <a:r>
              <a:rPr lang="en-US" dirty="0"/>
              <a:t>The encrypted message is passed as input to our dynamic LSB steganography algorithms. Then the </a:t>
            </a:r>
            <a:r>
              <a:rPr lang="en-US" dirty="0" err="1"/>
              <a:t>Stego</a:t>
            </a:r>
            <a:r>
              <a:rPr lang="en-US" dirty="0"/>
              <a:t>-object is sent to the server via API.</a:t>
            </a:r>
          </a:p>
          <a:p>
            <a:pPr marL="514350" indent="-514350">
              <a:buAutoNum type="arabicParenR"/>
            </a:pPr>
            <a:r>
              <a:rPr lang="en-US" dirty="0"/>
              <a:t>At the server, the message is decoded and the encrypted message is fetched from </a:t>
            </a:r>
            <a:r>
              <a:rPr lang="en-US" dirty="0" err="1"/>
              <a:t>Stego</a:t>
            </a:r>
            <a:r>
              <a:rPr lang="en-US" dirty="0"/>
              <a:t>-object and stored in the database.</a:t>
            </a:r>
          </a:p>
          <a:p>
            <a:pPr marL="514350" indent="-514350">
              <a:buAutoNum type="arabicParenR"/>
            </a:pPr>
            <a:r>
              <a:rPr lang="en-US" dirty="0"/>
              <a:t>Storing the encrypted message in a database, a hybrid model of blockchain and traditional database is used where the current message-id stores the hash (SHA-512) of the previous message-id.</a:t>
            </a:r>
          </a:p>
          <a:p>
            <a:pPr marL="514350" indent="-514350">
              <a:buAutoNum type="arabicParenR"/>
            </a:pPr>
            <a:r>
              <a:rPr lang="en-US" dirty="0"/>
              <a:t>On the client-side who receives this data then loops over all the chat and the chat credentials are extracted and encoded to create a hash and simply apply AES-512 decryption by passing the hashed data and the encrypted data to obtain the message back. </a:t>
            </a:r>
          </a:p>
          <a:p>
            <a:pPr marL="514350" indent="-514350">
              <a:buAutoNum type="arabicParenR"/>
            </a:pPr>
            <a:endParaRPr lang="en-IN" dirty="0"/>
          </a:p>
        </p:txBody>
      </p:sp>
    </p:spTree>
    <p:extLst>
      <p:ext uri="{BB962C8B-B14F-4D97-AF65-F5344CB8AC3E}">
        <p14:creationId xmlns:p14="http://schemas.microsoft.com/office/powerpoint/2010/main" val="370685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9466DBF-05DD-1B48-6CC7-2DF0F6C53DE6}"/>
              </a:ext>
            </a:extLst>
          </p:cNvPr>
          <p:cNvGrpSpPr/>
          <p:nvPr/>
        </p:nvGrpSpPr>
        <p:grpSpPr>
          <a:xfrm>
            <a:off x="161365" y="1067696"/>
            <a:ext cx="11557636" cy="5091939"/>
            <a:chOff x="161365" y="1067696"/>
            <a:chExt cx="11557636" cy="5091939"/>
          </a:xfrm>
        </p:grpSpPr>
        <p:pic>
          <p:nvPicPr>
            <p:cNvPr id="5" name="Picture 4">
              <a:extLst>
                <a:ext uri="{FF2B5EF4-FFF2-40B4-BE49-F238E27FC236}">
                  <a16:creationId xmlns:a16="http://schemas.microsoft.com/office/drawing/2014/main" id="{52910F73-3BB9-502D-7256-6DA05D51A463}"/>
                </a:ext>
              </a:extLst>
            </p:cNvPr>
            <p:cNvPicPr>
              <a:picLocks noChangeAspect="1"/>
            </p:cNvPicPr>
            <p:nvPr/>
          </p:nvPicPr>
          <p:blipFill rotWithShape="1">
            <a:blip r:embed="rId2"/>
            <a:srcRect l="1235" t="18040" r="14764" b="20942"/>
            <a:stretch/>
          </p:blipFill>
          <p:spPr>
            <a:xfrm>
              <a:off x="161365" y="1067696"/>
              <a:ext cx="11557636" cy="4722607"/>
            </a:xfrm>
            <a:prstGeom prst="rect">
              <a:avLst/>
            </a:prstGeom>
          </p:spPr>
        </p:pic>
        <p:sp>
          <p:nvSpPr>
            <p:cNvPr id="6" name="TextBox 5">
              <a:extLst>
                <a:ext uri="{FF2B5EF4-FFF2-40B4-BE49-F238E27FC236}">
                  <a16:creationId xmlns:a16="http://schemas.microsoft.com/office/drawing/2014/main" id="{C5326519-FC0C-F1E3-12DA-95370C5AA8C6}"/>
                </a:ext>
              </a:extLst>
            </p:cNvPr>
            <p:cNvSpPr txBox="1"/>
            <p:nvPr/>
          </p:nvSpPr>
          <p:spPr>
            <a:xfrm>
              <a:off x="3971534" y="5790303"/>
              <a:ext cx="3937298" cy="369332"/>
            </a:xfrm>
            <a:prstGeom prst="rect">
              <a:avLst/>
            </a:prstGeom>
            <a:noFill/>
          </p:spPr>
          <p:txBody>
            <a:bodyPr wrap="square" rtlCol="0">
              <a:spAutoFit/>
            </a:bodyPr>
            <a:lstStyle/>
            <a:p>
              <a:r>
                <a:rPr lang="en-US" dirty="0"/>
                <a:t>Sender Sending Message to Receiver</a:t>
              </a:r>
              <a:endParaRPr lang="en-IN" dirty="0"/>
            </a:p>
          </p:txBody>
        </p:sp>
      </p:grpSp>
      <p:sp>
        <p:nvSpPr>
          <p:cNvPr id="2" name="TextBox 1">
            <a:extLst>
              <a:ext uri="{FF2B5EF4-FFF2-40B4-BE49-F238E27FC236}">
                <a16:creationId xmlns:a16="http://schemas.microsoft.com/office/drawing/2014/main" id="{D23B2C8F-33E2-9037-6E57-696FF5589B3E}"/>
              </a:ext>
            </a:extLst>
          </p:cNvPr>
          <p:cNvSpPr txBox="1"/>
          <p:nvPr/>
        </p:nvSpPr>
        <p:spPr>
          <a:xfrm>
            <a:off x="261257" y="436754"/>
            <a:ext cx="7044612" cy="523220"/>
          </a:xfrm>
          <a:prstGeom prst="rect">
            <a:avLst/>
          </a:prstGeom>
          <a:noFill/>
        </p:spPr>
        <p:txBody>
          <a:bodyPr wrap="square" rtlCol="0">
            <a:spAutoFit/>
          </a:bodyPr>
          <a:lstStyle/>
          <a:p>
            <a:r>
              <a:rPr lang="en-US" sz="2800" b="1" dirty="0"/>
              <a:t>CONTROL FLOW DIAGRAM &amp; FLOW CHART</a:t>
            </a:r>
            <a:endParaRPr lang="en-IN" sz="2800" b="1" dirty="0"/>
          </a:p>
        </p:txBody>
      </p:sp>
    </p:spTree>
    <p:extLst>
      <p:ext uri="{BB962C8B-B14F-4D97-AF65-F5344CB8AC3E}">
        <p14:creationId xmlns:p14="http://schemas.microsoft.com/office/powerpoint/2010/main" val="2997122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1061</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Crypto-steganographic Hybrid Blockchain Model for Network Security </vt:lpstr>
      <vt:lpstr>Content</vt:lpstr>
      <vt:lpstr>Abstract</vt:lpstr>
      <vt:lpstr>PowerPoint Presentation</vt:lpstr>
      <vt:lpstr>Introduction</vt:lpstr>
      <vt:lpstr>In this section, we provide a brief literature review on recent crypto-steganography and blockchain techniques with a focus on secure data encryption, effective steganography methods, and block-chained data integrity.  1) LSB steganography is one of the most effective ways to easily embed data to create stego-object. However, this technique comes with a drawback as it is very easy to crack by just obtaining all the least significant bit [1].  2) Symmetric encryption is a preferred choice as the encryption process is fast, used when a large amount of data is required to transfer, and resource utilization is low as compared to asymmetric key encryption [2].</vt:lpstr>
      <vt:lpstr>3. The weaknesses of a few nonlinear transformations in the key schedule algorithm of ciphers and it can break some reduced-round versions of AES which is its disadvantage [3][4]. In order to overcome this problem, 512 bits symmetric key of the AES algorithm can be used to increase the robustness by keeping the processing time low  4. The emergence of creating a hybrid model to store data is the feasible option that balances both data integrity by blockchain and speed by using the traditional database approach </vt:lpstr>
      <vt:lpstr>Proposed Method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Shaw</dc:creator>
  <cp:lastModifiedBy>Arijit Mukherjee</cp:lastModifiedBy>
  <cp:revision>3</cp:revision>
  <dcterms:created xsi:type="dcterms:W3CDTF">2022-05-09T06:24:55Z</dcterms:created>
  <dcterms:modified xsi:type="dcterms:W3CDTF">2022-05-10T06:22:20Z</dcterms:modified>
</cp:coreProperties>
</file>