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7A3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85" autoAdjust="0"/>
    <p:restoredTop sz="94660"/>
  </p:normalViewPr>
  <p:slideViewPr>
    <p:cSldViewPr>
      <p:cViewPr varScale="1">
        <p:scale>
          <a:sx n="83" d="100"/>
          <a:sy n="83" d="100"/>
        </p:scale>
        <p:origin x="-44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D2D0000-A2AE-44F4-A4D3-2EF53D1A248F}" type="datetimeFigureOut">
              <a:rPr lang="en-US" smtClean="0"/>
              <a:pPr/>
              <a:t>10/6/2013</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5BD37BC-FBE1-4875-BE07-B4DA0B425103}"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D2D0000-A2AE-44F4-A4D3-2EF53D1A248F}" type="datetimeFigureOut">
              <a:rPr lang="en-US" smtClean="0"/>
              <a:pPr/>
              <a:t>10/6/2013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85BD37BC-FBE1-4875-BE07-B4DA0B425103}"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D2D0000-A2AE-44F4-A4D3-2EF53D1A248F}" type="datetimeFigureOut">
              <a:rPr lang="en-US" smtClean="0"/>
              <a:pPr/>
              <a:t>10/6/2013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85BD37BC-FBE1-4875-BE07-B4DA0B425103}"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D2D0000-A2AE-44F4-A4D3-2EF53D1A248F}" type="datetimeFigureOut">
              <a:rPr lang="en-US" smtClean="0"/>
              <a:pPr/>
              <a:t>10/6/2013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85BD37BC-FBE1-4875-BE07-B4DA0B425103}" type="slidenum">
              <a:rPr lang="en-IN" smtClean="0"/>
              <a:pPr/>
              <a:t>‹#›</a:t>
            </a:fld>
            <a:endParaRPr lang="en-IN"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D2D0000-A2AE-44F4-A4D3-2EF53D1A248F}" type="datetimeFigureOut">
              <a:rPr lang="en-US" smtClean="0"/>
              <a:pPr/>
              <a:t>10/6/2013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85BD37BC-FBE1-4875-BE07-B4DA0B425103}" type="slidenum">
              <a:rPr lang="en-IN" smtClean="0"/>
              <a:pPr/>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D2D0000-A2AE-44F4-A4D3-2EF53D1A248F}" type="datetimeFigureOut">
              <a:rPr lang="en-US" smtClean="0"/>
              <a:pPr/>
              <a:t>10/6/2013</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85BD37BC-FBE1-4875-BE07-B4DA0B425103}" type="slidenum">
              <a:rPr lang="en-IN" smtClean="0"/>
              <a:pPr/>
              <a:t>‹#›</a:t>
            </a:fld>
            <a:endParaRPr lang="en-IN"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D2D0000-A2AE-44F4-A4D3-2EF53D1A248F}" type="datetimeFigureOut">
              <a:rPr lang="en-US" smtClean="0"/>
              <a:pPr/>
              <a:t>10/6/2013</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85BD37BC-FBE1-4875-BE07-B4DA0B425103}"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D2D0000-A2AE-44F4-A4D3-2EF53D1A248F}" type="datetimeFigureOut">
              <a:rPr lang="en-US" smtClean="0"/>
              <a:pPr/>
              <a:t>10/6/2013</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85BD37BC-FBE1-4875-BE07-B4DA0B425103}" type="slidenum">
              <a:rPr lang="en-IN" smtClean="0"/>
              <a:pPr/>
              <a:t>‹#›</a:t>
            </a:fld>
            <a:endParaRPr lang="en-IN"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D2D0000-A2AE-44F4-A4D3-2EF53D1A248F}" type="datetimeFigureOut">
              <a:rPr lang="en-US" smtClean="0"/>
              <a:pPr/>
              <a:t>10/6/2013</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85BD37BC-FBE1-4875-BE07-B4DA0B425103}"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D2D0000-A2AE-44F4-A4D3-2EF53D1A248F}" type="datetimeFigureOut">
              <a:rPr lang="en-US" smtClean="0"/>
              <a:pPr/>
              <a:t>10/6/2013</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85BD37BC-FBE1-4875-BE07-B4DA0B425103}"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D2D0000-A2AE-44F4-A4D3-2EF53D1A248F}" type="datetimeFigureOut">
              <a:rPr lang="en-US" smtClean="0"/>
              <a:pPr/>
              <a:t>10/6/2013</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5BD37BC-FBE1-4875-BE07-B4DA0B425103}" type="slidenum">
              <a:rPr lang="en-IN" smtClean="0"/>
              <a:pPr/>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D2D0000-A2AE-44F4-A4D3-2EF53D1A248F}" type="datetimeFigureOut">
              <a:rPr lang="en-US" smtClean="0"/>
              <a:pPr/>
              <a:t>10/6/2013</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5BD37BC-FBE1-4875-BE07-B4DA0B425103}" type="slidenum">
              <a:rPr lang="en-IN" smtClean="0"/>
              <a:pPr/>
              <a:t>‹#›</a:t>
            </a:fld>
            <a:endParaRPr lang="en-IN" dirty="0"/>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www.instructables.com/" TargetMode="External"/><Relationship Id="rId2" Type="http://schemas.openxmlformats.org/officeDocument/2006/relationships/hyperlink" Target="http://www.8051projects.info/" TargetMode="External"/><Relationship Id="rId1" Type="http://schemas.openxmlformats.org/officeDocument/2006/relationships/slideLayout" Target="../slideLayouts/slideLayout7.xml"/><Relationship Id="rId5" Type="http://schemas.openxmlformats.org/officeDocument/2006/relationships/hyperlink" Target="http://www.arduino.cc/" TargetMode="External"/><Relationship Id="rId4" Type="http://schemas.openxmlformats.org/officeDocument/2006/relationships/hyperlink" Target="http://www.gkselectronics.blogspot.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720" y="285728"/>
            <a:ext cx="8572560" cy="375487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1003">
            <a:schemeClr val="dk1"/>
          </a:fillRef>
          <a:effectRef idx="1">
            <a:schemeClr val="accent6"/>
          </a:effectRef>
          <a:fontRef idx="minor">
            <a:schemeClr val="dk1"/>
          </a:fontRef>
        </p:style>
        <p:txBody>
          <a:bodyPr wrap="square" rtlCol="0">
            <a:spAutoFit/>
          </a:bodyPr>
          <a:lstStyle/>
          <a:p>
            <a:pPr algn="ctr">
              <a:buNone/>
            </a:pPr>
            <a:endParaRPr lang="en-US" sz="4400" b="1" i="1" dirty="0" smtClean="0"/>
          </a:p>
          <a:p>
            <a:pPr algn="ctr">
              <a:buNone/>
            </a:pPr>
            <a:endParaRPr lang="en-US" sz="4400" dirty="0" smtClean="0"/>
          </a:p>
          <a:p>
            <a:pPr algn="ctr">
              <a:buNone/>
            </a:pPr>
            <a:endParaRPr lang="en-US" sz="4400" dirty="0"/>
          </a:p>
          <a:p>
            <a:pPr algn="ctr">
              <a:buNone/>
            </a:pPr>
            <a:endParaRPr lang="en-US" sz="4400" dirty="0" smtClean="0"/>
          </a:p>
          <a:p>
            <a:pPr algn="ctr">
              <a:buNone/>
            </a:pPr>
            <a:endParaRPr lang="en-US" sz="4400" dirty="0" smtClean="0"/>
          </a:p>
          <a:p>
            <a:endParaRPr lang="en-IN" dirty="0"/>
          </a:p>
        </p:txBody>
      </p:sp>
      <p:sp>
        <p:nvSpPr>
          <p:cNvPr id="7" name="Rectangle 6"/>
          <p:cNvSpPr/>
          <p:nvPr/>
        </p:nvSpPr>
        <p:spPr>
          <a:xfrm>
            <a:off x="714348" y="1071546"/>
            <a:ext cx="7712624" cy="132343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SMART HOME USING BLUETOOTH &amp; ANDROID</a:t>
            </a:r>
            <a:endParaRPr lang="en-IN"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9" name="TextBox 8"/>
          <p:cNvSpPr txBox="1"/>
          <p:nvPr/>
        </p:nvSpPr>
        <p:spPr>
          <a:xfrm>
            <a:off x="5286380" y="4643446"/>
            <a:ext cx="3571900" cy="1600438"/>
          </a:xfrm>
          <a:prstGeom prst="rect">
            <a:avLst/>
          </a:prstGeom>
          <a:noFill/>
        </p:spPr>
        <p:txBody>
          <a:bodyPr wrap="square" rtlCol="0">
            <a:spAutoFit/>
          </a:bodyPr>
          <a:lstStyle/>
          <a:p>
            <a:pPr algn="r"/>
            <a:r>
              <a:rPr lang="en-US" sz="2000" dirty="0" smtClean="0">
                <a:latin typeface="Times New Roman" pitchFamily="18" charset="0"/>
                <a:cs typeface="Times New Roman" pitchFamily="18" charset="0"/>
              </a:rPr>
              <a:t>Submitted by:-</a:t>
            </a:r>
          </a:p>
          <a:p>
            <a:pPr algn="r"/>
            <a:r>
              <a:rPr lang="en-US" sz="2000" dirty="0" smtClean="0">
                <a:latin typeface="Times New Roman" pitchFamily="18" charset="0"/>
                <a:cs typeface="Times New Roman" pitchFamily="18" charset="0"/>
              </a:rPr>
              <a:t>GAURAV KHADASANE</a:t>
            </a:r>
          </a:p>
          <a:p>
            <a:pPr algn="r"/>
            <a:r>
              <a:rPr lang="en-US" sz="2000" dirty="0" smtClean="0">
                <a:latin typeface="Times New Roman" pitchFamily="18" charset="0"/>
                <a:cs typeface="Times New Roman" pitchFamily="18" charset="0"/>
              </a:rPr>
              <a:t>SUSMIT ADHAV</a:t>
            </a:r>
          </a:p>
          <a:p>
            <a:pPr algn="r"/>
            <a:r>
              <a:rPr lang="en-US" sz="2000" dirty="0" smtClean="0">
                <a:latin typeface="Times New Roman" pitchFamily="18" charset="0"/>
                <a:cs typeface="Times New Roman" pitchFamily="18" charset="0"/>
              </a:rPr>
              <a:t>AKSHAY CHAVAN</a:t>
            </a: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72560" cy="120032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1003">
            <a:schemeClr val="dk1"/>
          </a:fillRef>
          <a:effectRef idx="0">
            <a:scrgbClr r="0" g="0" b="0"/>
          </a:effectRef>
          <a:fontRef idx="major"/>
        </p:style>
        <p:txBody>
          <a:bodyPr wrap="square" rtlCol="0">
            <a:spAutoFit/>
          </a:bodyPr>
          <a:lstStyle/>
          <a:p>
            <a:endParaRPr lang="en-US" dirty="0" smtClean="0"/>
          </a:p>
          <a:p>
            <a:endParaRPr lang="en-US" dirty="0"/>
          </a:p>
          <a:p>
            <a:endParaRPr lang="en-US" dirty="0" smtClean="0"/>
          </a:p>
          <a:p>
            <a:endParaRPr lang="en-US" dirty="0"/>
          </a:p>
        </p:txBody>
      </p:sp>
      <p:sp>
        <p:nvSpPr>
          <p:cNvPr id="4" name="Rectangle 3"/>
          <p:cNvSpPr/>
          <p:nvPr/>
        </p:nvSpPr>
        <p:spPr>
          <a:xfrm>
            <a:off x="714348" y="500042"/>
            <a:ext cx="7786742" cy="70788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BLUETOOTH MODULE</a:t>
            </a:r>
            <a:endParaRPr lang="en-IN"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TextBox 4"/>
          <p:cNvSpPr txBox="1"/>
          <p:nvPr/>
        </p:nvSpPr>
        <p:spPr>
          <a:xfrm>
            <a:off x="571472" y="2500306"/>
            <a:ext cx="8143932" cy="461665"/>
          </a:xfrm>
          <a:prstGeom prst="rect">
            <a:avLst/>
          </a:prstGeom>
          <a:noFill/>
        </p:spPr>
        <p:txBody>
          <a:bodyPr wrap="square" rtlCol="0">
            <a:spAutoFit/>
          </a:bodyPr>
          <a:lstStyle/>
          <a:p>
            <a:pPr>
              <a:buClr>
                <a:schemeClr val="tx1"/>
              </a:buClr>
            </a:pPr>
            <a:r>
              <a:rPr lang="en-US" sz="2400" dirty="0" smtClean="0">
                <a:latin typeface="Franklin Gothic Medium" pitchFamily="34" charset="0"/>
              </a:rPr>
              <a:t> </a:t>
            </a:r>
            <a:endParaRPr lang="en-IN" sz="2400" dirty="0"/>
          </a:p>
        </p:txBody>
      </p:sp>
      <p:sp>
        <p:nvSpPr>
          <p:cNvPr id="6" name="TextBox 5"/>
          <p:cNvSpPr txBox="1"/>
          <p:nvPr/>
        </p:nvSpPr>
        <p:spPr>
          <a:xfrm>
            <a:off x="285720" y="1714488"/>
            <a:ext cx="8572560" cy="584775"/>
          </a:xfrm>
          <a:prstGeom prst="rect">
            <a:avLst/>
          </a:prstGeom>
          <a:noFill/>
        </p:spPr>
        <p:txBody>
          <a:bodyPr wrap="square" rtlCol="0">
            <a:spAutoFit/>
          </a:bodyPr>
          <a:lstStyle/>
          <a:p>
            <a:pPr>
              <a:buFont typeface="Wingdings" pitchFamily="2" charset="2"/>
              <a:buChar char="v"/>
            </a:pPr>
            <a:endParaRPr lang="en-IN" sz="1600" dirty="0" smtClean="0"/>
          </a:p>
          <a:p>
            <a:pPr lvl="0"/>
            <a:endParaRPr lang="en-IN"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72560" cy="120032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1003">
            <a:schemeClr val="dk1"/>
          </a:fillRef>
          <a:effectRef idx="0">
            <a:scrgbClr r="0" g="0" b="0"/>
          </a:effectRef>
          <a:fontRef idx="major"/>
        </p:style>
        <p:txBody>
          <a:bodyPr wrap="square" rtlCol="0">
            <a:spAutoFit/>
          </a:bodyPr>
          <a:lstStyle/>
          <a:p>
            <a:endParaRPr lang="en-US" dirty="0" smtClean="0"/>
          </a:p>
          <a:p>
            <a:endParaRPr lang="en-US" dirty="0"/>
          </a:p>
          <a:p>
            <a:endParaRPr lang="en-US" dirty="0" smtClean="0"/>
          </a:p>
          <a:p>
            <a:endParaRPr lang="en-US" dirty="0"/>
          </a:p>
        </p:txBody>
      </p:sp>
      <p:sp>
        <p:nvSpPr>
          <p:cNvPr id="4" name="Rectangle 3"/>
          <p:cNvSpPr/>
          <p:nvPr/>
        </p:nvSpPr>
        <p:spPr>
          <a:xfrm>
            <a:off x="714348" y="500042"/>
            <a:ext cx="7786742" cy="70788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SOFTWARE (COMPILER) used</a:t>
            </a:r>
            <a:endParaRPr lang="en-IN"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TextBox 4"/>
          <p:cNvSpPr txBox="1"/>
          <p:nvPr/>
        </p:nvSpPr>
        <p:spPr>
          <a:xfrm>
            <a:off x="571472" y="2500306"/>
            <a:ext cx="8143932" cy="461665"/>
          </a:xfrm>
          <a:prstGeom prst="rect">
            <a:avLst/>
          </a:prstGeom>
          <a:noFill/>
        </p:spPr>
        <p:txBody>
          <a:bodyPr wrap="square" rtlCol="0">
            <a:spAutoFit/>
          </a:bodyPr>
          <a:lstStyle/>
          <a:p>
            <a:pPr>
              <a:buClr>
                <a:schemeClr val="tx1"/>
              </a:buClr>
            </a:pPr>
            <a:r>
              <a:rPr lang="en-US" sz="2400" dirty="0" smtClean="0">
                <a:latin typeface="Franklin Gothic Medium" pitchFamily="34" charset="0"/>
              </a:rPr>
              <a:t> </a:t>
            </a:r>
            <a:endParaRPr lang="en-IN" sz="2400" dirty="0"/>
          </a:p>
        </p:txBody>
      </p:sp>
      <p:sp>
        <p:nvSpPr>
          <p:cNvPr id="7" name="TextBox 6"/>
          <p:cNvSpPr txBox="1"/>
          <p:nvPr/>
        </p:nvSpPr>
        <p:spPr>
          <a:xfrm>
            <a:off x="285720" y="1857364"/>
            <a:ext cx="8572560" cy="3416320"/>
          </a:xfrm>
          <a:prstGeom prst="rect">
            <a:avLst/>
          </a:prstGeom>
          <a:noFill/>
        </p:spPr>
        <p:txBody>
          <a:bodyPr wrap="square" rtlCol="0">
            <a:spAutoFit/>
          </a:bodyPr>
          <a:lstStyle/>
          <a:p>
            <a:pPr>
              <a:buFont typeface="Wingdings" pitchFamily="2" charset="2"/>
              <a:buChar char="v"/>
            </a:pPr>
            <a:r>
              <a:rPr lang="en-US" dirty="0" smtClean="0"/>
              <a:t>A very new, widely and well known used technology in electronics industry especially in embedded market started making the use of the concept called as ARDUINO which is capable to program any high level system in a very easy programming language.</a:t>
            </a:r>
          </a:p>
          <a:p>
            <a:endParaRPr lang="en-IN" dirty="0" smtClean="0"/>
          </a:p>
          <a:p>
            <a:pPr>
              <a:buFont typeface="Wingdings" pitchFamily="2" charset="2"/>
              <a:buChar char="v"/>
            </a:pPr>
            <a:r>
              <a:rPr lang="en-US" dirty="0" err="1" smtClean="0"/>
              <a:t>Arduino</a:t>
            </a:r>
            <a:r>
              <a:rPr lang="en-US" dirty="0" smtClean="0"/>
              <a:t> actually is a cross compiler which is developed using a C language and a Embedded C language.</a:t>
            </a:r>
          </a:p>
          <a:p>
            <a:endParaRPr lang="en-IN" dirty="0" smtClean="0"/>
          </a:p>
          <a:p>
            <a:pPr>
              <a:buFont typeface="Wingdings" pitchFamily="2" charset="2"/>
              <a:buChar char="v"/>
            </a:pPr>
            <a:r>
              <a:rPr lang="en-US" dirty="0" smtClean="0"/>
              <a:t>We have used the same ARDUINO language to make this project run.</a:t>
            </a:r>
          </a:p>
          <a:p>
            <a:endParaRPr lang="en-IN" dirty="0" smtClean="0"/>
          </a:p>
          <a:p>
            <a:pPr>
              <a:buFont typeface="Wingdings" pitchFamily="2" charset="2"/>
              <a:buChar char="v"/>
            </a:pPr>
            <a:r>
              <a:rPr lang="en-US" dirty="0" smtClean="0"/>
              <a:t>This language has its own IDE to compile the program.</a:t>
            </a:r>
            <a:endParaRPr lang="en-IN" dirty="0" smtClean="0"/>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72560" cy="120032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1003">
            <a:schemeClr val="dk1"/>
          </a:fillRef>
          <a:effectRef idx="0">
            <a:scrgbClr r="0" g="0" b="0"/>
          </a:effectRef>
          <a:fontRef idx="major"/>
        </p:style>
        <p:txBody>
          <a:bodyPr wrap="square" rtlCol="0">
            <a:spAutoFit/>
          </a:bodyPr>
          <a:lstStyle/>
          <a:p>
            <a:endParaRPr lang="en-US" dirty="0" smtClean="0"/>
          </a:p>
          <a:p>
            <a:endParaRPr lang="en-US" dirty="0"/>
          </a:p>
          <a:p>
            <a:endParaRPr lang="en-US" dirty="0" smtClean="0"/>
          </a:p>
          <a:p>
            <a:endParaRPr lang="en-US" dirty="0"/>
          </a:p>
        </p:txBody>
      </p:sp>
      <p:sp>
        <p:nvSpPr>
          <p:cNvPr id="4" name="Rectangle 3"/>
          <p:cNvSpPr/>
          <p:nvPr/>
        </p:nvSpPr>
        <p:spPr>
          <a:xfrm>
            <a:off x="714348" y="500042"/>
            <a:ext cx="7786742" cy="70788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ADVANTAGES</a:t>
            </a:r>
            <a:endParaRPr lang="en-IN"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TextBox 4"/>
          <p:cNvSpPr txBox="1"/>
          <p:nvPr/>
        </p:nvSpPr>
        <p:spPr>
          <a:xfrm>
            <a:off x="571472" y="2500306"/>
            <a:ext cx="8143932" cy="461665"/>
          </a:xfrm>
          <a:prstGeom prst="rect">
            <a:avLst/>
          </a:prstGeom>
          <a:noFill/>
        </p:spPr>
        <p:txBody>
          <a:bodyPr wrap="square" rtlCol="0">
            <a:spAutoFit/>
          </a:bodyPr>
          <a:lstStyle/>
          <a:p>
            <a:pPr>
              <a:buClr>
                <a:schemeClr val="tx1"/>
              </a:buClr>
            </a:pPr>
            <a:r>
              <a:rPr lang="en-US" sz="2400" dirty="0" smtClean="0">
                <a:latin typeface="Franklin Gothic Medium" pitchFamily="34" charset="0"/>
              </a:rPr>
              <a:t> </a:t>
            </a:r>
            <a:endParaRPr lang="en-IN" sz="2400" dirty="0"/>
          </a:p>
        </p:txBody>
      </p:sp>
      <p:sp>
        <p:nvSpPr>
          <p:cNvPr id="7" name="TextBox 6"/>
          <p:cNvSpPr txBox="1"/>
          <p:nvPr/>
        </p:nvSpPr>
        <p:spPr>
          <a:xfrm>
            <a:off x="285720" y="1857364"/>
            <a:ext cx="8572560" cy="3970318"/>
          </a:xfrm>
          <a:prstGeom prst="rect">
            <a:avLst/>
          </a:prstGeom>
          <a:noFill/>
        </p:spPr>
        <p:txBody>
          <a:bodyPr wrap="square" rtlCol="0">
            <a:spAutoFit/>
          </a:bodyPr>
          <a:lstStyle/>
          <a:p>
            <a:pPr>
              <a:buFont typeface="Wingdings" pitchFamily="2" charset="2"/>
              <a:buChar char="v"/>
            </a:pPr>
            <a:r>
              <a:rPr lang="en-US" dirty="0" smtClean="0"/>
              <a:t>Sensors used have high sensitivity and are easy to handle.</a:t>
            </a:r>
            <a:endParaRPr lang="en-IN" dirty="0" smtClean="0"/>
          </a:p>
          <a:p>
            <a:endParaRPr lang="en-US" dirty="0" smtClean="0"/>
          </a:p>
          <a:p>
            <a:pPr>
              <a:buFont typeface="Wingdings" pitchFamily="2" charset="2"/>
              <a:buChar char="v"/>
            </a:pPr>
            <a:r>
              <a:rPr lang="en-US" dirty="0" smtClean="0"/>
              <a:t>Low cost system, providing maximum automation.</a:t>
            </a:r>
            <a:endParaRPr lang="en-IN" dirty="0" smtClean="0"/>
          </a:p>
          <a:p>
            <a:pPr>
              <a:buFont typeface="Wingdings" pitchFamily="2" charset="2"/>
              <a:buChar char="v"/>
            </a:pPr>
            <a:endParaRPr lang="en-US" dirty="0" smtClean="0"/>
          </a:p>
          <a:p>
            <a:pPr>
              <a:buFont typeface="Wingdings" pitchFamily="2" charset="2"/>
              <a:buChar char="v"/>
            </a:pPr>
            <a:r>
              <a:rPr lang="en-US" dirty="0" smtClean="0"/>
              <a:t>Malfunctioning of single sensor do not affect the system</a:t>
            </a:r>
            <a:endParaRPr lang="en-IN" dirty="0" smtClean="0"/>
          </a:p>
          <a:p>
            <a:pPr>
              <a:buFont typeface="Wingdings" pitchFamily="2" charset="2"/>
              <a:buChar char="v"/>
            </a:pPr>
            <a:endParaRPr lang="en-US" dirty="0" smtClean="0"/>
          </a:p>
          <a:p>
            <a:pPr>
              <a:buFont typeface="Wingdings" pitchFamily="2" charset="2"/>
              <a:buChar char="v"/>
            </a:pPr>
            <a:r>
              <a:rPr lang="en-US" dirty="0" smtClean="0"/>
              <a:t>System  have Decision making capacity from sensor values.</a:t>
            </a:r>
            <a:endParaRPr lang="en-IN" dirty="0" smtClean="0"/>
          </a:p>
          <a:p>
            <a:pPr>
              <a:buFont typeface="Wingdings" pitchFamily="2" charset="2"/>
              <a:buChar char="v"/>
            </a:pPr>
            <a:endParaRPr lang="en-US" dirty="0" smtClean="0"/>
          </a:p>
          <a:p>
            <a:pPr>
              <a:buFont typeface="Wingdings" pitchFamily="2" charset="2"/>
              <a:buChar char="v"/>
            </a:pPr>
            <a:r>
              <a:rPr lang="en-US" dirty="0" smtClean="0"/>
              <a:t>Feedback for every command is given by system.</a:t>
            </a:r>
            <a:endParaRPr lang="en-IN" dirty="0" smtClean="0"/>
          </a:p>
          <a:p>
            <a:pPr>
              <a:buFont typeface="Wingdings" pitchFamily="2" charset="2"/>
              <a:buChar char="v"/>
            </a:pPr>
            <a:endParaRPr lang="en-US" dirty="0" smtClean="0"/>
          </a:p>
          <a:p>
            <a:pPr>
              <a:buFont typeface="Wingdings" pitchFamily="2" charset="2"/>
              <a:buChar char="v"/>
            </a:pPr>
            <a:r>
              <a:rPr lang="en-US" dirty="0" smtClean="0"/>
              <a:t>A powerful </a:t>
            </a:r>
            <a:r>
              <a:rPr lang="en-US" dirty="0" err="1" smtClean="0"/>
              <a:t>Arduino</a:t>
            </a:r>
            <a:r>
              <a:rPr lang="en-US" dirty="0" smtClean="0"/>
              <a:t> Technology is used</a:t>
            </a:r>
            <a:endParaRPr lang="en-IN" dirty="0" smtClean="0"/>
          </a:p>
          <a:p>
            <a:pPr>
              <a:buFont typeface="Wingdings" pitchFamily="2" charset="2"/>
              <a:buChar char="v"/>
            </a:pPr>
            <a:endParaRPr lang="en-US" dirty="0" smtClean="0"/>
          </a:p>
          <a:p>
            <a:pPr>
              <a:buFont typeface="Wingdings" pitchFamily="2" charset="2"/>
              <a:buChar char="v"/>
            </a:pPr>
            <a:r>
              <a:rPr lang="en-US" dirty="0" smtClean="0"/>
              <a:t>User Defined control is available.</a:t>
            </a:r>
            <a:endParaRPr lang="en-IN" dirty="0" smtClean="0"/>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72560" cy="120032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1003">
            <a:schemeClr val="dk1"/>
          </a:fillRef>
          <a:effectRef idx="0">
            <a:scrgbClr r="0" g="0" b="0"/>
          </a:effectRef>
          <a:fontRef idx="major"/>
        </p:style>
        <p:txBody>
          <a:bodyPr wrap="square" rtlCol="0">
            <a:spAutoFit/>
          </a:bodyPr>
          <a:lstStyle/>
          <a:p>
            <a:endParaRPr lang="en-US" dirty="0" smtClean="0"/>
          </a:p>
          <a:p>
            <a:endParaRPr lang="en-US" dirty="0"/>
          </a:p>
          <a:p>
            <a:endParaRPr lang="en-US" dirty="0" smtClean="0"/>
          </a:p>
          <a:p>
            <a:endParaRPr lang="en-US" dirty="0"/>
          </a:p>
        </p:txBody>
      </p:sp>
      <p:sp>
        <p:nvSpPr>
          <p:cNvPr id="4" name="Rectangle 3"/>
          <p:cNvSpPr/>
          <p:nvPr/>
        </p:nvSpPr>
        <p:spPr>
          <a:xfrm>
            <a:off x="714348" y="500042"/>
            <a:ext cx="7786742" cy="70788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DISADVANTAGES</a:t>
            </a:r>
            <a:endParaRPr lang="en-IN"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TextBox 4"/>
          <p:cNvSpPr txBox="1"/>
          <p:nvPr/>
        </p:nvSpPr>
        <p:spPr>
          <a:xfrm>
            <a:off x="571472" y="2500306"/>
            <a:ext cx="8143932" cy="461665"/>
          </a:xfrm>
          <a:prstGeom prst="rect">
            <a:avLst/>
          </a:prstGeom>
          <a:noFill/>
        </p:spPr>
        <p:txBody>
          <a:bodyPr wrap="square" rtlCol="0">
            <a:spAutoFit/>
          </a:bodyPr>
          <a:lstStyle/>
          <a:p>
            <a:pPr>
              <a:buClr>
                <a:schemeClr val="tx1"/>
              </a:buClr>
            </a:pPr>
            <a:r>
              <a:rPr lang="en-US" sz="2400" dirty="0" smtClean="0">
                <a:latin typeface="Franklin Gothic Medium" pitchFamily="34" charset="0"/>
              </a:rPr>
              <a:t> </a:t>
            </a:r>
            <a:endParaRPr lang="en-IN" sz="2400" dirty="0"/>
          </a:p>
        </p:txBody>
      </p:sp>
      <p:sp>
        <p:nvSpPr>
          <p:cNvPr id="7" name="TextBox 6"/>
          <p:cNvSpPr txBox="1"/>
          <p:nvPr/>
        </p:nvSpPr>
        <p:spPr>
          <a:xfrm>
            <a:off x="285720" y="1857364"/>
            <a:ext cx="8572560" cy="2031325"/>
          </a:xfrm>
          <a:prstGeom prst="rect">
            <a:avLst/>
          </a:prstGeom>
          <a:noFill/>
        </p:spPr>
        <p:txBody>
          <a:bodyPr wrap="square" rtlCol="0">
            <a:spAutoFit/>
          </a:bodyPr>
          <a:lstStyle/>
          <a:p>
            <a:pPr>
              <a:buFont typeface="Wingdings" pitchFamily="2" charset="2"/>
              <a:buChar char="v"/>
            </a:pPr>
            <a:r>
              <a:rPr lang="en-US" dirty="0" smtClean="0"/>
              <a:t>No self-test system to detect malfunction of sensors.</a:t>
            </a:r>
            <a:endParaRPr lang="en-IN" dirty="0" smtClean="0"/>
          </a:p>
          <a:p>
            <a:pPr>
              <a:buFont typeface="Wingdings" pitchFamily="2" charset="2"/>
              <a:buChar char="v"/>
            </a:pPr>
            <a:endParaRPr lang="en-IN" dirty="0" smtClean="0"/>
          </a:p>
          <a:p>
            <a:pPr>
              <a:buFont typeface="Wingdings" pitchFamily="2" charset="2"/>
              <a:buChar char="v"/>
            </a:pPr>
            <a:r>
              <a:rPr lang="en-US" dirty="0" smtClean="0"/>
              <a:t>Requires uninterrupted power supply.</a:t>
            </a:r>
            <a:endParaRPr lang="en-IN" dirty="0" smtClean="0"/>
          </a:p>
          <a:p>
            <a:pPr>
              <a:buFont typeface="Wingdings" pitchFamily="2" charset="2"/>
              <a:buChar char="v"/>
            </a:pPr>
            <a:endParaRPr lang="en-IN" dirty="0" smtClean="0"/>
          </a:p>
          <a:p>
            <a:pPr>
              <a:buFont typeface="Wingdings" pitchFamily="2" charset="2"/>
              <a:buChar char="v"/>
            </a:pPr>
            <a:r>
              <a:rPr lang="en-US" dirty="0" smtClean="0"/>
              <a:t>Limited Range(optional).</a:t>
            </a:r>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72560" cy="120032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1003">
            <a:schemeClr val="dk1"/>
          </a:fillRef>
          <a:effectRef idx="0">
            <a:scrgbClr r="0" g="0" b="0"/>
          </a:effectRef>
          <a:fontRef idx="major"/>
        </p:style>
        <p:txBody>
          <a:bodyPr wrap="square" rtlCol="0">
            <a:spAutoFit/>
          </a:bodyPr>
          <a:lstStyle/>
          <a:p>
            <a:endParaRPr lang="en-US" dirty="0" smtClean="0"/>
          </a:p>
          <a:p>
            <a:endParaRPr lang="en-US" dirty="0"/>
          </a:p>
          <a:p>
            <a:endParaRPr lang="en-US" dirty="0" smtClean="0"/>
          </a:p>
          <a:p>
            <a:endParaRPr lang="en-US" dirty="0"/>
          </a:p>
        </p:txBody>
      </p:sp>
      <p:sp>
        <p:nvSpPr>
          <p:cNvPr id="4" name="Rectangle 3"/>
          <p:cNvSpPr/>
          <p:nvPr/>
        </p:nvSpPr>
        <p:spPr>
          <a:xfrm>
            <a:off x="714348" y="500042"/>
            <a:ext cx="7786742" cy="70788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APPLICATIONS</a:t>
            </a:r>
            <a:endParaRPr lang="en-IN"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TextBox 4"/>
          <p:cNvSpPr txBox="1"/>
          <p:nvPr/>
        </p:nvSpPr>
        <p:spPr>
          <a:xfrm>
            <a:off x="571472" y="2500306"/>
            <a:ext cx="8143932" cy="461665"/>
          </a:xfrm>
          <a:prstGeom prst="rect">
            <a:avLst/>
          </a:prstGeom>
          <a:noFill/>
        </p:spPr>
        <p:txBody>
          <a:bodyPr wrap="square" rtlCol="0">
            <a:spAutoFit/>
          </a:bodyPr>
          <a:lstStyle/>
          <a:p>
            <a:pPr>
              <a:buClr>
                <a:schemeClr val="tx1"/>
              </a:buClr>
            </a:pPr>
            <a:r>
              <a:rPr lang="en-US" sz="2400" dirty="0" smtClean="0">
                <a:latin typeface="Franklin Gothic Medium" pitchFamily="34" charset="0"/>
              </a:rPr>
              <a:t> </a:t>
            </a:r>
            <a:endParaRPr lang="en-IN" sz="2400" dirty="0"/>
          </a:p>
        </p:txBody>
      </p:sp>
      <p:sp>
        <p:nvSpPr>
          <p:cNvPr id="7" name="TextBox 6"/>
          <p:cNvSpPr txBox="1"/>
          <p:nvPr/>
        </p:nvSpPr>
        <p:spPr>
          <a:xfrm>
            <a:off x="285720" y="1857364"/>
            <a:ext cx="8572560" cy="2585323"/>
          </a:xfrm>
          <a:prstGeom prst="rect">
            <a:avLst/>
          </a:prstGeom>
          <a:noFill/>
        </p:spPr>
        <p:txBody>
          <a:bodyPr wrap="square" rtlCol="0">
            <a:spAutoFit/>
          </a:bodyPr>
          <a:lstStyle/>
          <a:p>
            <a:pPr>
              <a:buFont typeface="Wingdings" pitchFamily="2" charset="2"/>
              <a:buChar char="v"/>
            </a:pPr>
            <a:r>
              <a:rPr lang="en-US" dirty="0" smtClean="0"/>
              <a:t>Home Automation.</a:t>
            </a:r>
          </a:p>
          <a:p>
            <a:pPr>
              <a:buFont typeface="Wingdings" pitchFamily="2" charset="2"/>
              <a:buChar char="v"/>
            </a:pPr>
            <a:endParaRPr lang="en-IN" dirty="0" smtClean="0"/>
          </a:p>
          <a:p>
            <a:pPr>
              <a:buFont typeface="Wingdings" pitchFamily="2" charset="2"/>
              <a:buChar char="v"/>
            </a:pPr>
            <a:r>
              <a:rPr lang="en-US" dirty="0" smtClean="0"/>
              <a:t>Security system.</a:t>
            </a:r>
          </a:p>
          <a:p>
            <a:pPr>
              <a:buFont typeface="Wingdings" pitchFamily="2" charset="2"/>
              <a:buChar char="v"/>
            </a:pPr>
            <a:endParaRPr lang="en-IN" dirty="0" smtClean="0"/>
          </a:p>
          <a:p>
            <a:pPr>
              <a:buFont typeface="Wingdings" pitchFamily="2" charset="2"/>
              <a:buChar char="v"/>
            </a:pPr>
            <a:r>
              <a:rPr lang="en-US" dirty="0" smtClean="0"/>
              <a:t>Monitoring and control of environmental parameters.</a:t>
            </a:r>
          </a:p>
          <a:p>
            <a:pPr>
              <a:buFont typeface="Wingdings" pitchFamily="2" charset="2"/>
              <a:buChar char="v"/>
            </a:pPr>
            <a:endParaRPr lang="en-IN" dirty="0" smtClean="0"/>
          </a:p>
          <a:p>
            <a:pPr>
              <a:buFont typeface="Wingdings" pitchFamily="2" charset="2"/>
              <a:buChar char="v"/>
            </a:pPr>
            <a:r>
              <a:rPr lang="en-US" dirty="0" smtClean="0"/>
              <a:t>Gardening Automation.</a:t>
            </a:r>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72560" cy="120032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1003">
            <a:schemeClr val="dk1"/>
          </a:fillRef>
          <a:effectRef idx="0">
            <a:scrgbClr r="0" g="0" b="0"/>
          </a:effectRef>
          <a:fontRef idx="major"/>
        </p:style>
        <p:txBody>
          <a:bodyPr wrap="square" rtlCol="0">
            <a:spAutoFit/>
          </a:bodyPr>
          <a:lstStyle/>
          <a:p>
            <a:endParaRPr lang="en-US" dirty="0" smtClean="0"/>
          </a:p>
          <a:p>
            <a:endParaRPr lang="en-US" dirty="0"/>
          </a:p>
          <a:p>
            <a:endParaRPr lang="en-US" dirty="0" smtClean="0"/>
          </a:p>
          <a:p>
            <a:endParaRPr lang="en-US" dirty="0"/>
          </a:p>
        </p:txBody>
      </p:sp>
      <p:sp>
        <p:nvSpPr>
          <p:cNvPr id="4" name="Rectangle 3"/>
          <p:cNvSpPr/>
          <p:nvPr/>
        </p:nvSpPr>
        <p:spPr>
          <a:xfrm>
            <a:off x="714348" y="500042"/>
            <a:ext cx="7786742" cy="70788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IN"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BIBLIOGRAPHY</a:t>
            </a:r>
            <a:endParaRPr lang="en-IN"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TextBox 4"/>
          <p:cNvSpPr txBox="1"/>
          <p:nvPr/>
        </p:nvSpPr>
        <p:spPr>
          <a:xfrm>
            <a:off x="571472" y="2500306"/>
            <a:ext cx="8143932" cy="461665"/>
          </a:xfrm>
          <a:prstGeom prst="rect">
            <a:avLst/>
          </a:prstGeom>
          <a:noFill/>
        </p:spPr>
        <p:txBody>
          <a:bodyPr wrap="square" rtlCol="0">
            <a:spAutoFit/>
          </a:bodyPr>
          <a:lstStyle/>
          <a:p>
            <a:pPr>
              <a:buClr>
                <a:schemeClr val="tx1"/>
              </a:buClr>
            </a:pPr>
            <a:r>
              <a:rPr lang="en-US" sz="2400" dirty="0" smtClean="0">
                <a:latin typeface="Franklin Gothic Medium" pitchFamily="34" charset="0"/>
              </a:rPr>
              <a:t> </a:t>
            </a:r>
            <a:endParaRPr lang="en-IN" sz="2400" dirty="0"/>
          </a:p>
        </p:txBody>
      </p:sp>
      <p:sp>
        <p:nvSpPr>
          <p:cNvPr id="7" name="TextBox 6"/>
          <p:cNvSpPr txBox="1"/>
          <p:nvPr/>
        </p:nvSpPr>
        <p:spPr>
          <a:xfrm>
            <a:off x="285720" y="1857364"/>
            <a:ext cx="8572560" cy="3139321"/>
          </a:xfrm>
          <a:prstGeom prst="rect">
            <a:avLst/>
          </a:prstGeom>
          <a:noFill/>
        </p:spPr>
        <p:txBody>
          <a:bodyPr wrap="square" rtlCol="0">
            <a:spAutoFit/>
          </a:bodyPr>
          <a:lstStyle/>
          <a:p>
            <a:pPr>
              <a:buFont typeface="Wingdings" pitchFamily="2" charset="2"/>
              <a:buChar char="v"/>
            </a:pPr>
            <a:r>
              <a:rPr lang="en-US" dirty="0" smtClean="0">
                <a:hlinkClick r:id="rId2"/>
              </a:rPr>
              <a:t>www.8051projects.info</a:t>
            </a:r>
            <a:r>
              <a:rPr lang="en-US" dirty="0" smtClean="0"/>
              <a:t> </a:t>
            </a:r>
          </a:p>
          <a:p>
            <a:pPr>
              <a:buFont typeface="Wingdings" pitchFamily="2" charset="2"/>
              <a:buChar char="v"/>
            </a:pPr>
            <a:endParaRPr lang="en-IN" dirty="0" smtClean="0"/>
          </a:p>
          <a:p>
            <a:pPr>
              <a:buFont typeface="Wingdings" pitchFamily="2" charset="2"/>
              <a:buChar char="v"/>
            </a:pPr>
            <a:r>
              <a:rPr lang="en-US" dirty="0" smtClean="0">
                <a:hlinkClick r:id="rId3"/>
              </a:rPr>
              <a:t>www.instructables.com</a:t>
            </a:r>
            <a:r>
              <a:rPr lang="en-US" dirty="0" smtClean="0"/>
              <a:t> </a:t>
            </a:r>
          </a:p>
          <a:p>
            <a:pPr>
              <a:buFont typeface="Wingdings" pitchFamily="2" charset="2"/>
              <a:buChar char="v"/>
            </a:pPr>
            <a:endParaRPr lang="en-IN" dirty="0" smtClean="0"/>
          </a:p>
          <a:p>
            <a:pPr>
              <a:buFont typeface="Wingdings" pitchFamily="2" charset="2"/>
              <a:buChar char="v"/>
            </a:pPr>
            <a:r>
              <a:rPr lang="en-US" dirty="0" smtClean="0">
                <a:hlinkClick r:id="rId4"/>
              </a:rPr>
              <a:t>www.gkselectronics.blogspot.com</a:t>
            </a:r>
            <a:endParaRPr lang="en-US" dirty="0" smtClean="0"/>
          </a:p>
          <a:p>
            <a:pPr>
              <a:buFont typeface="Wingdings" pitchFamily="2" charset="2"/>
              <a:buChar char="v"/>
            </a:pPr>
            <a:endParaRPr lang="en-IN" dirty="0" smtClean="0"/>
          </a:p>
          <a:p>
            <a:pPr>
              <a:buFont typeface="Wingdings" pitchFamily="2" charset="2"/>
              <a:buChar char="v"/>
            </a:pPr>
            <a:r>
              <a:rPr lang="en-US" dirty="0" smtClean="0">
                <a:hlinkClick r:id="rId5"/>
              </a:rPr>
              <a:t>www.arduino.cc</a:t>
            </a:r>
            <a:endParaRPr lang="en-US" dirty="0" smtClean="0"/>
          </a:p>
          <a:p>
            <a:pPr>
              <a:buFont typeface="Wingdings" pitchFamily="2" charset="2"/>
              <a:buChar char="v"/>
            </a:pPr>
            <a:endParaRPr lang="en-US" dirty="0" smtClean="0"/>
          </a:p>
          <a:p>
            <a:pPr>
              <a:buFont typeface="Wingdings" pitchFamily="2" charset="2"/>
              <a:buChar char="v"/>
            </a:pPr>
            <a:r>
              <a:rPr lang="en-IN" u="sng" dirty="0" smtClean="0">
                <a:solidFill>
                  <a:srgbClr val="EE7A3A"/>
                </a:solidFill>
              </a:rPr>
              <a:t>https://www.facebook.com/InLoveWithArduino</a:t>
            </a:r>
            <a:endParaRPr lang="en-IN" u="sng" dirty="0" smtClean="0">
              <a:solidFill>
                <a:srgbClr val="EE7A3A"/>
              </a:solidFill>
            </a:endParaRPr>
          </a:p>
          <a:p>
            <a:endParaRPr lang="en-IN" dirty="0" smtClean="0"/>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72560" cy="535531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1003">
            <a:schemeClr val="dk1"/>
          </a:fillRef>
          <a:effectRef idx="0">
            <a:scrgbClr r="0" g="0" b="0"/>
          </a:effectRef>
          <a:fontRef idx="major"/>
        </p:style>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
        <p:nvSpPr>
          <p:cNvPr id="6" name="Rectangle 5"/>
          <p:cNvSpPr/>
          <p:nvPr/>
        </p:nvSpPr>
        <p:spPr>
          <a:xfrm>
            <a:off x="785786" y="2786058"/>
            <a:ext cx="7643866" cy="52322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u="sng"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Rounded MT Bold" pitchFamily="34" charset="0"/>
              </a:rPr>
              <a:t>Thank  you . . .</a:t>
            </a:r>
            <a:endParaRPr lang="en-US" sz="2800" b="1" u="sng"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Rounded MT Bold"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72560" cy="120032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1003">
            <a:schemeClr val="dk1"/>
          </a:fillRef>
          <a:effectRef idx="0">
            <a:scrgbClr r="0" g="0" b="0"/>
          </a:effectRef>
          <a:fontRef idx="major"/>
        </p:style>
        <p:txBody>
          <a:bodyPr wrap="square" rtlCol="0">
            <a:spAutoFit/>
          </a:bodyPr>
          <a:lstStyle/>
          <a:p>
            <a:endParaRPr lang="en-US" dirty="0" smtClean="0"/>
          </a:p>
          <a:p>
            <a:endParaRPr lang="en-US" dirty="0"/>
          </a:p>
          <a:p>
            <a:endParaRPr lang="en-US" dirty="0" smtClean="0"/>
          </a:p>
          <a:p>
            <a:endParaRPr lang="en-US" dirty="0"/>
          </a:p>
        </p:txBody>
      </p:sp>
      <p:sp>
        <p:nvSpPr>
          <p:cNvPr id="4" name="Rectangle 3"/>
          <p:cNvSpPr/>
          <p:nvPr/>
        </p:nvSpPr>
        <p:spPr>
          <a:xfrm>
            <a:off x="714348" y="500042"/>
            <a:ext cx="7786742" cy="70788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ABOUT THE PROJECT</a:t>
            </a:r>
            <a:endParaRPr lang="en-IN"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TextBox 4"/>
          <p:cNvSpPr txBox="1"/>
          <p:nvPr/>
        </p:nvSpPr>
        <p:spPr>
          <a:xfrm>
            <a:off x="571472" y="2500306"/>
            <a:ext cx="8143932" cy="461665"/>
          </a:xfrm>
          <a:prstGeom prst="rect">
            <a:avLst/>
          </a:prstGeom>
          <a:noFill/>
        </p:spPr>
        <p:txBody>
          <a:bodyPr wrap="square" rtlCol="0">
            <a:spAutoFit/>
          </a:bodyPr>
          <a:lstStyle/>
          <a:p>
            <a:pPr>
              <a:buClr>
                <a:schemeClr val="tx1"/>
              </a:buClr>
            </a:pPr>
            <a:r>
              <a:rPr lang="en-US" sz="2400" dirty="0" smtClean="0">
                <a:latin typeface="Franklin Gothic Medium" pitchFamily="34" charset="0"/>
              </a:rPr>
              <a:t> </a:t>
            </a:r>
            <a:endParaRPr lang="en-IN" sz="2400" dirty="0"/>
          </a:p>
        </p:txBody>
      </p:sp>
      <p:sp>
        <p:nvSpPr>
          <p:cNvPr id="6" name="TextBox 5"/>
          <p:cNvSpPr txBox="1"/>
          <p:nvPr/>
        </p:nvSpPr>
        <p:spPr>
          <a:xfrm>
            <a:off x="285720" y="1643050"/>
            <a:ext cx="8572560" cy="3416320"/>
          </a:xfrm>
          <a:prstGeom prst="rect">
            <a:avLst/>
          </a:prstGeom>
          <a:noFill/>
        </p:spPr>
        <p:txBody>
          <a:bodyPr wrap="square" rtlCol="0">
            <a:spAutoFit/>
          </a:bodyPr>
          <a:lstStyle/>
          <a:p>
            <a:pPr algn="just">
              <a:buFont typeface="Wingdings" pitchFamily="2" charset="2"/>
              <a:buChar char="v"/>
            </a:pPr>
            <a:r>
              <a:rPr lang="en-US" dirty="0" smtClean="0"/>
              <a:t> A Smart home system focuses on controlling home electronic devices whether you are inside or outside your home.</a:t>
            </a:r>
          </a:p>
          <a:p>
            <a:pPr algn="just">
              <a:buFont typeface="Wingdings" pitchFamily="2" charset="2"/>
              <a:buChar char="v"/>
            </a:pPr>
            <a:endParaRPr lang="en-US" dirty="0" smtClean="0"/>
          </a:p>
          <a:p>
            <a:pPr algn="just">
              <a:buFont typeface="Wingdings" pitchFamily="2" charset="2"/>
              <a:buChar char="v"/>
            </a:pPr>
            <a:r>
              <a:rPr lang="en-US" dirty="0" smtClean="0"/>
              <a:t> Smart Home gives an individual the ability to remotely or automatically control things around the home.</a:t>
            </a:r>
          </a:p>
          <a:p>
            <a:pPr algn="just">
              <a:buFont typeface="Wingdings" pitchFamily="2" charset="2"/>
              <a:buChar char="v"/>
            </a:pPr>
            <a:endParaRPr lang="en-US" dirty="0" smtClean="0"/>
          </a:p>
          <a:p>
            <a:pPr algn="just">
              <a:buFont typeface="Wingdings" pitchFamily="2" charset="2"/>
              <a:buChar char="v"/>
            </a:pPr>
            <a:r>
              <a:rPr lang="en-US" dirty="0" smtClean="0"/>
              <a:t> A Smart home  is a device or instrument designed to perform a specific function, especially an electrical device, such as a refrigerator, for household use.</a:t>
            </a:r>
          </a:p>
          <a:p>
            <a:pPr algn="just">
              <a:buFont typeface="Wingdings" pitchFamily="2" charset="2"/>
              <a:buChar char="v"/>
            </a:pPr>
            <a:endParaRPr lang="en-US" dirty="0" smtClean="0"/>
          </a:p>
          <a:p>
            <a:pPr algn="just">
              <a:buFont typeface="Wingdings" pitchFamily="2" charset="2"/>
              <a:buChar char="v"/>
            </a:pPr>
            <a:r>
              <a:rPr lang="en-US" dirty="0" smtClean="0"/>
              <a:t> The task can be performed by on bases of sensor data. which will take itself decision and action to perform.</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72560" cy="120032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1003">
            <a:schemeClr val="dk1"/>
          </a:fillRef>
          <a:effectRef idx="0">
            <a:scrgbClr r="0" g="0" b="0"/>
          </a:effectRef>
          <a:fontRef idx="major"/>
        </p:style>
        <p:txBody>
          <a:bodyPr wrap="square" rtlCol="0">
            <a:spAutoFit/>
          </a:bodyPr>
          <a:lstStyle/>
          <a:p>
            <a:endParaRPr lang="en-US" dirty="0" smtClean="0"/>
          </a:p>
          <a:p>
            <a:endParaRPr lang="en-US" dirty="0"/>
          </a:p>
          <a:p>
            <a:endParaRPr lang="en-US" dirty="0" smtClean="0"/>
          </a:p>
          <a:p>
            <a:endParaRPr lang="en-US" dirty="0"/>
          </a:p>
        </p:txBody>
      </p:sp>
      <p:sp>
        <p:nvSpPr>
          <p:cNvPr id="4" name="Rectangle 3"/>
          <p:cNvSpPr/>
          <p:nvPr/>
        </p:nvSpPr>
        <p:spPr>
          <a:xfrm>
            <a:off x="714348" y="500042"/>
            <a:ext cx="7786742" cy="70788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INTRODUCTION</a:t>
            </a:r>
            <a:endParaRPr lang="en-IN"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TextBox 4"/>
          <p:cNvSpPr txBox="1"/>
          <p:nvPr/>
        </p:nvSpPr>
        <p:spPr>
          <a:xfrm>
            <a:off x="571472" y="2500306"/>
            <a:ext cx="8143932" cy="461665"/>
          </a:xfrm>
          <a:prstGeom prst="rect">
            <a:avLst/>
          </a:prstGeom>
          <a:noFill/>
        </p:spPr>
        <p:txBody>
          <a:bodyPr wrap="square" rtlCol="0">
            <a:spAutoFit/>
          </a:bodyPr>
          <a:lstStyle/>
          <a:p>
            <a:pPr>
              <a:buClr>
                <a:schemeClr val="tx1"/>
              </a:buClr>
            </a:pPr>
            <a:r>
              <a:rPr lang="en-US" sz="2400" dirty="0" smtClean="0">
                <a:latin typeface="Franklin Gothic Medium" pitchFamily="34" charset="0"/>
              </a:rPr>
              <a:t> </a:t>
            </a:r>
            <a:endParaRPr lang="en-IN" sz="2400" dirty="0"/>
          </a:p>
        </p:txBody>
      </p:sp>
      <p:sp>
        <p:nvSpPr>
          <p:cNvPr id="6" name="TextBox 5"/>
          <p:cNvSpPr txBox="1"/>
          <p:nvPr/>
        </p:nvSpPr>
        <p:spPr>
          <a:xfrm>
            <a:off x="285720" y="1500174"/>
            <a:ext cx="8572560" cy="5632311"/>
          </a:xfrm>
          <a:prstGeom prst="rect">
            <a:avLst/>
          </a:prstGeom>
          <a:noFill/>
        </p:spPr>
        <p:txBody>
          <a:bodyPr wrap="square" rtlCol="0">
            <a:spAutoFit/>
          </a:bodyPr>
          <a:lstStyle/>
          <a:p>
            <a:pPr algn="just">
              <a:buFont typeface="Wingdings" pitchFamily="2" charset="2"/>
              <a:buChar char="v"/>
            </a:pPr>
            <a:r>
              <a:rPr lang="en-US" dirty="0" smtClean="0"/>
              <a:t>The smart home is Based on the concept of home automation using a Android technology to control and monitor the physical parameters of environment. Example- Temperature, light intensity etc</a:t>
            </a:r>
          </a:p>
          <a:p>
            <a:pPr algn="just">
              <a:buFont typeface="Wingdings" pitchFamily="2" charset="2"/>
              <a:buChar char="v"/>
            </a:pPr>
            <a:endParaRPr lang="en-IN" dirty="0" smtClean="0"/>
          </a:p>
          <a:p>
            <a:pPr algn="just">
              <a:buFont typeface="Wingdings" pitchFamily="2" charset="2"/>
              <a:buChar char="v"/>
            </a:pPr>
            <a:r>
              <a:rPr lang="en-US" dirty="0" smtClean="0"/>
              <a:t>The sensors are interfaced to the microcontroller whose analog data is process in the microcontroller and given out in their respective units.</a:t>
            </a:r>
          </a:p>
          <a:p>
            <a:pPr algn="just"/>
            <a:r>
              <a:rPr lang="en-US" dirty="0" smtClean="0"/>
              <a:t>Example- Celsius,..etc.</a:t>
            </a:r>
          </a:p>
          <a:p>
            <a:pPr algn="just"/>
            <a:endParaRPr lang="en-IN" dirty="0" smtClean="0"/>
          </a:p>
          <a:p>
            <a:pPr algn="just">
              <a:buFont typeface="Wingdings" pitchFamily="2" charset="2"/>
              <a:buChar char="v"/>
            </a:pPr>
            <a:r>
              <a:rPr lang="en-US" dirty="0" smtClean="0"/>
              <a:t>There are 4 to 5 user defined relay to control the applications and 2 to 3 sensor control relay to perform the automated task.</a:t>
            </a:r>
          </a:p>
          <a:p>
            <a:pPr algn="just"/>
            <a:endParaRPr lang="en-IN" dirty="0" smtClean="0"/>
          </a:p>
          <a:p>
            <a:pPr algn="just">
              <a:buFont typeface="Wingdings" pitchFamily="2" charset="2"/>
              <a:buChar char="v"/>
            </a:pPr>
            <a:r>
              <a:rPr lang="en-US" dirty="0" smtClean="0"/>
              <a:t>Bluetooth is a new technology, which has at its center the goal of eliminating wired connections between computers. Instead of connecting with wires, every appliance has small transmitters/receivers. Here we have used a HC-05 Bluetooth module for communication.</a:t>
            </a:r>
          </a:p>
          <a:p>
            <a:pPr algn="just"/>
            <a:endParaRPr lang="en-IN" dirty="0" smtClean="0"/>
          </a:p>
          <a:p>
            <a:pPr algn="just">
              <a:buFont typeface="Wingdings" pitchFamily="2" charset="2"/>
              <a:buChar char="v"/>
            </a:pPr>
            <a:r>
              <a:rPr lang="en-US" dirty="0" smtClean="0"/>
              <a:t>The recent well-known and a powerful technology in writing code for embedded system called as </a:t>
            </a:r>
            <a:r>
              <a:rPr lang="en-US" dirty="0" err="1" smtClean="0"/>
              <a:t>Arduino</a:t>
            </a:r>
            <a:r>
              <a:rPr lang="en-US" dirty="0" smtClean="0"/>
              <a:t> is used for project which is based on c/</a:t>
            </a:r>
            <a:r>
              <a:rPr lang="en-US" dirty="0" err="1" smtClean="0"/>
              <a:t>c++</a:t>
            </a:r>
            <a:r>
              <a:rPr lang="en-US" dirty="0" smtClean="0"/>
              <a:t> languages.</a:t>
            </a:r>
            <a:endParaRPr lang="en-IN" dirty="0" smtClean="0"/>
          </a:p>
          <a:p>
            <a:r>
              <a:rPr lang="en-US" dirty="0" smtClean="0"/>
              <a:t>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72560" cy="120032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1003">
            <a:schemeClr val="dk1"/>
          </a:fillRef>
          <a:effectRef idx="0">
            <a:scrgbClr r="0" g="0" b="0"/>
          </a:effectRef>
          <a:fontRef idx="major"/>
        </p:style>
        <p:txBody>
          <a:bodyPr wrap="square" rtlCol="0">
            <a:spAutoFit/>
          </a:bodyPr>
          <a:lstStyle/>
          <a:p>
            <a:endParaRPr lang="en-US" dirty="0" smtClean="0"/>
          </a:p>
          <a:p>
            <a:endParaRPr lang="en-US" dirty="0"/>
          </a:p>
          <a:p>
            <a:endParaRPr lang="en-US" dirty="0" smtClean="0"/>
          </a:p>
          <a:p>
            <a:endParaRPr lang="en-US" dirty="0"/>
          </a:p>
        </p:txBody>
      </p:sp>
      <p:sp>
        <p:nvSpPr>
          <p:cNvPr id="4" name="Rectangle 3"/>
          <p:cNvSpPr/>
          <p:nvPr/>
        </p:nvSpPr>
        <p:spPr>
          <a:xfrm>
            <a:off x="714348" y="500042"/>
            <a:ext cx="7786742" cy="70788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BLOCK DIAGRAM</a:t>
            </a:r>
            <a:endParaRPr lang="en-IN"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TextBox 4"/>
          <p:cNvSpPr txBox="1"/>
          <p:nvPr/>
        </p:nvSpPr>
        <p:spPr>
          <a:xfrm>
            <a:off x="571472" y="2500306"/>
            <a:ext cx="8143932" cy="461665"/>
          </a:xfrm>
          <a:prstGeom prst="rect">
            <a:avLst/>
          </a:prstGeom>
          <a:noFill/>
        </p:spPr>
        <p:txBody>
          <a:bodyPr wrap="square" rtlCol="0">
            <a:spAutoFit/>
          </a:bodyPr>
          <a:lstStyle/>
          <a:p>
            <a:pPr>
              <a:buClr>
                <a:schemeClr val="tx1"/>
              </a:buClr>
            </a:pPr>
            <a:r>
              <a:rPr lang="en-US" sz="2400" dirty="0" smtClean="0">
                <a:latin typeface="Franklin Gothic Medium" pitchFamily="34" charset="0"/>
              </a:rPr>
              <a:t> </a:t>
            </a:r>
            <a:endParaRPr lang="en-IN" sz="2400" dirty="0"/>
          </a:p>
        </p:txBody>
      </p:sp>
      <p:sp>
        <p:nvSpPr>
          <p:cNvPr id="7" name="Rectangle 6"/>
          <p:cNvSpPr/>
          <p:nvPr/>
        </p:nvSpPr>
        <p:spPr>
          <a:xfrm>
            <a:off x="428596" y="1785926"/>
            <a:ext cx="1571636"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DC/Servo Motor</a:t>
            </a:r>
            <a:endParaRPr lang="en-IN" sz="1400" dirty="0" smtClean="0"/>
          </a:p>
          <a:p>
            <a:pPr algn="ctr"/>
            <a:r>
              <a:rPr lang="en-US" sz="1400" dirty="0" smtClean="0"/>
              <a:t>(Optional)</a:t>
            </a:r>
            <a:endParaRPr lang="en-IN" sz="1400" dirty="0"/>
          </a:p>
        </p:txBody>
      </p:sp>
      <p:sp>
        <p:nvSpPr>
          <p:cNvPr id="8" name="Rectangle 7"/>
          <p:cNvSpPr/>
          <p:nvPr/>
        </p:nvSpPr>
        <p:spPr>
          <a:xfrm>
            <a:off x="428596" y="2428868"/>
            <a:ext cx="1571636"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Temperature Sensor</a:t>
            </a:r>
            <a:endParaRPr lang="en-IN" sz="1400" dirty="0"/>
          </a:p>
        </p:txBody>
      </p:sp>
      <p:sp>
        <p:nvSpPr>
          <p:cNvPr id="9" name="Rectangle 8"/>
          <p:cNvSpPr/>
          <p:nvPr/>
        </p:nvSpPr>
        <p:spPr>
          <a:xfrm>
            <a:off x="428596" y="3071810"/>
            <a:ext cx="1571636"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PIR sensor</a:t>
            </a:r>
            <a:endParaRPr lang="en-IN" sz="1400" dirty="0"/>
          </a:p>
        </p:txBody>
      </p:sp>
      <p:sp>
        <p:nvSpPr>
          <p:cNvPr id="10" name="Rectangle 9"/>
          <p:cNvSpPr/>
          <p:nvPr/>
        </p:nvSpPr>
        <p:spPr>
          <a:xfrm>
            <a:off x="428596" y="3714752"/>
            <a:ext cx="1571636"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Light sensor</a:t>
            </a:r>
            <a:endParaRPr lang="en-IN" sz="1400" dirty="0"/>
          </a:p>
        </p:txBody>
      </p:sp>
      <p:sp>
        <p:nvSpPr>
          <p:cNvPr id="11" name="Rectangle 10"/>
          <p:cNvSpPr/>
          <p:nvPr/>
        </p:nvSpPr>
        <p:spPr>
          <a:xfrm>
            <a:off x="428596" y="4357694"/>
            <a:ext cx="1571636"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GAS sensor</a:t>
            </a:r>
            <a:endParaRPr lang="en-IN" sz="1400" dirty="0"/>
          </a:p>
        </p:txBody>
      </p:sp>
      <p:sp>
        <p:nvSpPr>
          <p:cNvPr id="12" name="Rectangle 11"/>
          <p:cNvSpPr/>
          <p:nvPr/>
        </p:nvSpPr>
        <p:spPr>
          <a:xfrm>
            <a:off x="428596" y="5000636"/>
            <a:ext cx="1571636" cy="5000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Power Supply</a:t>
            </a:r>
            <a:endParaRPr lang="en-IN" sz="1400" dirty="0"/>
          </a:p>
        </p:txBody>
      </p:sp>
      <p:sp>
        <p:nvSpPr>
          <p:cNvPr id="13" name="Rectangle 12"/>
          <p:cNvSpPr/>
          <p:nvPr/>
        </p:nvSpPr>
        <p:spPr>
          <a:xfrm>
            <a:off x="2928926" y="1785926"/>
            <a:ext cx="1571636" cy="378621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Microcontroller</a:t>
            </a:r>
            <a:endParaRPr lang="en-IN" sz="1400" dirty="0" smtClean="0"/>
          </a:p>
          <a:p>
            <a:pPr algn="ctr"/>
            <a:r>
              <a:rPr lang="en-US" sz="1400" dirty="0" smtClean="0"/>
              <a:t>Atmega328</a:t>
            </a:r>
            <a:endParaRPr lang="en-IN" sz="1400" dirty="0"/>
          </a:p>
        </p:txBody>
      </p:sp>
      <p:sp>
        <p:nvSpPr>
          <p:cNvPr id="14" name="Rectangle 13"/>
          <p:cNvSpPr/>
          <p:nvPr/>
        </p:nvSpPr>
        <p:spPr>
          <a:xfrm>
            <a:off x="5357818" y="1785926"/>
            <a:ext cx="1500198"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Bluetooth Module</a:t>
            </a:r>
            <a:endParaRPr lang="en-IN" sz="1400" dirty="0" smtClean="0"/>
          </a:p>
          <a:p>
            <a:pPr algn="ctr"/>
            <a:r>
              <a:rPr lang="en-US" sz="1400" dirty="0" smtClean="0"/>
              <a:t>HC-05</a:t>
            </a:r>
            <a:endParaRPr lang="en-IN" sz="1400" dirty="0"/>
          </a:p>
        </p:txBody>
      </p:sp>
      <p:sp>
        <p:nvSpPr>
          <p:cNvPr id="15" name="Rectangle 14"/>
          <p:cNvSpPr/>
          <p:nvPr/>
        </p:nvSpPr>
        <p:spPr>
          <a:xfrm>
            <a:off x="7215206" y="1785926"/>
            <a:ext cx="1500198"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GSM Module</a:t>
            </a:r>
            <a:endParaRPr lang="en-IN" sz="1400" dirty="0" smtClean="0"/>
          </a:p>
          <a:p>
            <a:pPr algn="ctr"/>
            <a:r>
              <a:rPr lang="en-US" sz="1400" dirty="0" smtClean="0"/>
              <a:t>(optional)</a:t>
            </a:r>
            <a:endParaRPr lang="en-IN" sz="1400" dirty="0"/>
          </a:p>
        </p:txBody>
      </p:sp>
      <p:sp>
        <p:nvSpPr>
          <p:cNvPr id="16" name="Rectangle 15"/>
          <p:cNvSpPr/>
          <p:nvPr/>
        </p:nvSpPr>
        <p:spPr>
          <a:xfrm>
            <a:off x="5429256" y="3071810"/>
            <a:ext cx="1500198"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Relay 1</a:t>
            </a:r>
            <a:endParaRPr lang="en-IN" sz="1400" b="1" dirty="0"/>
          </a:p>
        </p:txBody>
      </p:sp>
      <p:sp>
        <p:nvSpPr>
          <p:cNvPr id="17" name="Rectangle 16"/>
          <p:cNvSpPr/>
          <p:nvPr/>
        </p:nvSpPr>
        <p:spPr>
          <a:xfrm>
            <a:off x="5429256" y="3714752"/>
            <a:ext cx="1500198"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Relay 2</a:t>
            </a:r>
            <a:endParaRPr lang="en-IN" sz="1400" b="1" dirty="0"/>
          </a:p>
        </p:txBody>
      </p:sp>
      <p:sp>
        <p:nvSpPr>
          <p:cNvPr id="18" name="Rectangle 17"/>
          <p:cNvSpPr/>
          <p:nvPr/>
        </p:nvSpPr>
        <p:spPr>
          <a:xfrm>
            <a:off x="5429256" y="4357694"/>
            <a:ext cx="1500198"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Relay 3</a:t>
            </a:r>
            <a:endParaRPr lang="en-IN" sz="1400" b="1" dirty="0"/>
          </a:p>
        </p:txBody>
      </p:sp>
      <p:sp>
        <p:nvSpPr>
          <p:cNvPr id="19" name="Rectangle 18"/>
          <p:cNvSpPr/>
          <p:nvPr/>
        </p:nvSpPr>
        <p:spPr>
          <a:xfrm>
            <a:off x="5429256" y="5000636"/>
            <a:ext cx="1500198"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Relay 4</a:t>
            </a:r>
            <a:endParaRPr lang="en-IN" sz="1400" b="1" dirty="0"/>
          </a:p>
        </p:txBody>
      </p:sp>
      <p:sp>
        <p:nvSpPr>
          <p:cNvPr id="20" name="Rectangle 19"/>
          <p:cNvSpPr/>
          <p:nvPr/>
        </p:nvSpPr>
        <p:spPr>
          <a:xfrm>
            <a:off x="2000232" y="6072206"/>
            <a:ext cx="3357586"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LCD 16x2</a:t>
            </a:r>
            <a:endParaRPr lang="en-IN" sz="1400" dirty="0"/>
          </a:p>
        </p:txBody>
      </p:sp>
      <p:sp>
        <p:nvSpPr>
          <p:cNvPr id="21" name="Rectangle 20"/>
          <p:cNvSpPr/>
          <p:nvPr/>
        </p:nvSpPr>
        <p:spPr>
          <a:xfrm>
            <a:off x="8215338" y="5500702"/>
            <a:ext cx="357190" cy="78579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400" b="1" dirty="0"/>
          </a:p>
        </p:txBody>
      </p:sp>
      <p:sp>
        <p:nvSpPr>
          <p:cNvPr id="22" name="Right Arrow 21"/>
          <p:cNvSpPr/>
          <p:nvPr/>
        </p:nvSpPr>
        <p:spPr>
          <a:xfrm rot="10800000">
            <a:off x="2000232" y="1928802"/>
            <a:ext cx="928694" cy="1428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400" b="1" dirty="0"/>
          </a:p>
        </p:txBody>
      </p:sp>
      <p:sp>
        <p:nvSpPr>
          <p:cNvPr id="23" name="Right Arrow 22"/>
          <p:cNvSpPr/>
          <p:nvPr/>
        </p:nvSpPr>
        <p:spPr>
          <a:xfrm>
            <a:off x="2000232" y="2643182"/>
            <a:ext cx="928694" cy="1428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400" b="1" dirty="0"/>
          </a:p>
        </p:txBody>
      </p:sp>
      <p:sp>
        <p:nvSpPr>
          <p:cNvPr id="24" name="Right Arrow 23"/>
          <p:cNvSpPr/>
          <p:nvPr/>
        </p:nvSpPr>
        <p:spPr>
          <a:xfrm>
            <a:off x="2000232" y="3286124"/>
            <a:ext cx="928694" cy="1428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400" b="1" dirty="0"/>
          </a:p>
        </p:txBody>
      </p:sp>
      <p:sp>
        <p:nvSpPr>
          <p:cNvPr id="25" name="Right Arrow 24"/>
          <p:cNvSpPr/>
          <p:nvPr/>
        </p:nvSpPr>
        <p:spPr>
          <a:xfrm>
            <a:off x="2000232" y="3929066"/>
            <a:ext cx="928694" cy="1428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400" b="1" dirty="0"/>
          </a:p>
        </p:txBody>
      </p:sp>
      <p:sp>
        <p:nvSpPr>
          <p:cNvPr id="26" name="Right Arrow 25"/>
          <p:cNvSpPr/>
          <p:nvPr/>
        </p:nvSpPr>
        <p:spPr>
          <a:xfrm>
            <a:off x="2000232" y="4572008"/>
            <a:ext cx="928694" cy="1428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400" b="1" dirty="0"/>
          </a:p>
        </p:txBody>
      </p:sp>
      <p:sp>
        <p:nvSpPr>
          <p:cNvPr id="27" name="Right Arrow 26"/>
          <p:cNvSpPr/>
          <p:nvPr/>
        </p:nvSpPr>
        <p:spPr>
          <a:xfrm>
            <a:off x="2000232" y="5214950"/>
            <a:ext cx="928694" cy="1428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400" b="1" dirty="0"/>
          </a:p>
        </p:txBody>
      </p:sp>
      <p:sp>
        <p:nvSpPr>
          <p:cNvPr id="28" name="Right Arrow 27"/>
          <p:cNvSpPr/>
          <p:nvPr/>
        </p:nvSpPr>
        <p:spPr>
          <a:xfrm rot="5400000">
            <a:off x="928662" y="5643578"/>
            <a:ext cx="428628" cy="1428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400" b="1" dirty="0"/>
          </a:p>
        </p:txBody>
      </p:sp>
      <p:sp>
        <p:nvSpPr>
          <p:cNvPr id="29" name="Right Arrow 28"/>
          <p:cNvSpPr/>
          <p:nvPr/>
        </p:nvSpPr>
        <p:spPr>
          <a:xfrm>
            <a:off x="4500562" y="3286124"/>
            <a:ext cx="928694" cy="1428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400" b="1" dirty="0"/>
          </a:p>
        </p:txBody>
      </p:sp>
      <p:sp>
        <p:nvSpPr>
          <p:cNvPr id="32" name="Right Arrow 31"/>
          <p:cNvSpPr/>
          <p:nvPr/>
        </p:nvSpPr>
        <p:spPr>
          <a:xfrm>
            <a:off x="4500562" y="5214950"/>
            <a:ext cx="928694" cy="1428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400" b="1" dirty="0"/>
          </a:p>
        </p:txBody>
      </p:sp>
      <p:sp>
        <p:nvSpPr>
          <p:cNvPr id="33" name="Right Arrow 32"/>
          <p:cNvSpPr/>
          <p:nvPr/>
        </p:nvSpPr>
        <p:spPr>
          <a:xfrm>
            <a:off x="4500562" y="4572008"/>
            <a:ext cx="928694" cy="1428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400" b="1" dirty="0"/>
          </a:p>
        </p:txBody>
      </p:sp>
      <p:sp>
        <p:nvSpPr>
          <p:cNvPr id="34" name="Right Arrow 33"/>
          <p:cNvSpPr/>
          <p:nvPr/>
        </p:nvSpPr>
        <p:spPr>
          <a:xfrm>
            <a:off x="4500562" y="3929066"/>
            <a:ext cx="928694" cy="1428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400" b="1" dirty="0"/>
          </a:p>
        </p:txBody>
      </p:sp>
      <p:sp>
        <p:nvSpPr>
          <p:cNvPr id="35" name="Left-Up Arrow 34"/>
          <p:cNvSpPr/>
          <p:nvPr/>
        </p:nvSpPr>
        <p:spPr>
          <a:xfrm>
            <a:off x="4500562" y="2500306"/>
            <a:ext cx="3571900" cy="357190"/>
          </a:xfrm>
          <a:prstGeom prst="lef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400" b="1" dirty="0"/>
          </a:p>
        </p:txBody>
      </p:sp>
      <p:sp>
        <p:nvSpPr>
          <p:cNvPr id="36" name="Left-Right Arrow 35"/>
          <p:cNvSpPr/>
          <p:nvPr/>
        </p:nvSpPr>
        <p:spPr>
          <a:xfrm>
            <a:off x="4500562" y="2071678"/>
            <a:ext cx="857256" cy="142876"/>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400" b="1" dirty="0"/>
          </a:p>
        </p:txBody>
      </p:sp>
      <p:sp>
        <p:nvSpPr>
          <p:cNvPr id="37" name="Right Arrow 36"/>
          <p:cNvSpPr/>
          <p:nvPr/>
        </p:nvSpPr>
        <p:spPr>
          <a:xfrm rot="5400000">
            <a:off x="3464711" y="5750735"/>
            <a:ext cx="500066" cy="1428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400" b="1" dirty="0"/>
          </a:p>
        </p:txBody>
      </p:sp>
      <p:sp>
        <p:nvSpPr>
          <p:cNvPr id="38" name="Lightning Bolt 37"/>
          <p:cNvSpPr/>
          <p:nvPr/>
        </p:nvSpPr>
        <p:spPr>
          <a:xfrm>
            <a:off x="7643834" y="5072074"/>
            <a:ext cx="500066" cy="500066"/>
          </a:xfrm>
          <a:prstGeom prst="lightningBol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400" b="1" dirty="0"/>
          </a:p>
        </p:txBody>
      </p:sp>
      <p:sp>
        <p:nvSpPr>
          <p:cNvPr id="39" name="TextBox 38"/>
          <p:cNvSpPr txBox="1"/>
          <p:nvPr/>
        </p:nvSpPr>
        <p:spPr>
          <a:xfrm>
            <a:off x="642910" y="6072206"/>
            <a:ext cx="1214446" cy="307777"/>
          </a:xfrm>
          <a:prstGeom prst="rect">
            <a:avLst/>
          </a:prstGeom>
          <a:noFill/>
        </p:spPr>
        <p:txBody>
          <a:bodyPr wrap="square" rtlCol="0">
            <a:spAutoFit/>
          </a:bodyPr>
          <a:lstStyle/>
          <a:p>
            <a:r>
              <a:rPr lang="en-US" sz="1400" b="1" dirty="0" smtClean="0"/>
              <a:t>To Relay</a:t>
            </a:r>
            <a:endParaRPr lang="en-IN" sz="1400" b="1" dirty="0"/>
          </a:p>
        </p:txBody>
      </p:sp>
      <p:sp>
        <p:nvSpPr>
          <p:cNvPr id="40" name="TextBox 39"/>
          <p:cNvSpPr txBox="1"/>
          <p:nvPr/>
        </p:nvSpPr>
        <p:spPr>
          <a:xfrm>
            <a:off x="7500958" y="6357958"/>
            <a:ext cx="1500198" cy="307777"/>
          </a:xfrm>
          <a:prstGeom prst="rect">
            <a:avLst/>
          </a:prstGeom>
          <a:noFill/>
        </p:spPr>
        <p:txBody>
          <a:bodyPr wrap="square" rtlCol="0">
            <a:spAutoFit/>
          </a:bodyPr>
          <a:lstStyle/>
          <a:p>
            <a:r>
              <a:rPr lang="en-US" sz="1400" dirty="0" smtClean="0"/>
              <a:t>Android Phone</a:t>
            </a:r>
            <a:endParaRPr lang="en-IN"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72560" cy="120032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1003">
            <a:schemeClr val="dk1"/>
          </a:fillRef>
          <a:effectRef idx="0">
            <a:scrgbClr r="0" g="0" b="0"/>
          </a:effectRef>
          <a:fontRef idx="major"/>
        </p:style>
        <p:txBody>
          <a:bodyPr wrap="square" rtlCol="0">
            <a:spAutoFit/>
          </a:bodyPr>
          <a:lstStyle/>
          <a:p>
            <a:endParaRPr lang="en-US" dirty="0" smtClean="0"/>
          </a:p>
          <a:p>
            <a:endParaRPr lang="en-US" dirty="0"/>
          </a:p>
          <a:p>
            <a:endParaRPr lang="en-US" dirty="0" smtClean="0"/>
          </a:p>
          <a:p>
            <a:endParaRPr lang="en-US" dirty="0"/>
          </a:p>
        </p:txBody>
      </p:sp>
      <p:sp>
        <p:nvSpPr>
          <p:cNvPr id="4" name="Rectangle 3"/>
          <p:cNvSpPr/>
          <p:nvPr/>
        </p:nvSpPr>
        <p:spPr>
          <a:xfrm>
            <a:off x="714348" y="500042"/>
            <a:ext cx="7786742" cy="70788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BLOCK DIAGRAM</a:t>
            </a:r>
            <a:endParaRPr lang="en-IN"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TextBox 4"/>
          <p:cNvSpPr txBox="1"/>
          <p:nvPr/>
        </p:nvSpPr>
        <p:spPr>
          <a:xfrm>
            <a:off x="571472" y="2500306"/>
            <a:ext cx="8143932" cy="461665"/>
          </a:xfrm>
          <a:prstGeom prst="rect">
            <a:avLst/>
          </a:prstGeom>
          <a:noFill/>
        </p:spPr>
        <p:txBody>
          <a:bodyPr wrap="square" rtlCol="0">
            <a:spAutoFit/>
          </a:bodyPr>
          <a:lstStyle/>
          <a:p>
            <a:pPr>
              <a:buClr>
                <a:schemeClr val="tx1"/>
              </a:buClr>
            </a:pPr>
            <a:r>
              <a:rPr lang="en-US" sz="2400" dirty="0" smtClean="0">
                <a:latin typeface="Franklin Gothic Medium" pitchFamily="34" charset="0"/>
              </a:rPr>
              <a:t> </a:t>
            </a:r>
            <a:endParaRPr lang="en-IN" sz="2400" dirty="0"/>
          </a:p>
        </p:txBody>
      </p:sp>
      <p:sp>
        <p:nvSpPr>
          <p:cNvPr id="6" name="TextBox 5"/>
          <p:cNvSpPr txBox="1"/>
          <p:nvPr/>
        </p:nvSpPr>
        <p:spPr>
          <a:xfrm>
            <a:off x="285720" y="1714488"/>
            <a:ext cx="8572560" cy="4555093"/>
          </a:xfrm>
          <a:prstGeom prst="rect">
            <a:avLst/>
          </a:prstGeom>
          <a:noFill/>
        </p:spPr>
        <p:txBody>
          <a:bodyPr wrap="square" rtlCol="0">
            <a:spAutoFit/>
          </a:bodyPr>
          <a:lstStyle/>
          <a:p>
            <a:pPr lvl="0">
              <a:buFont typeface="Wingdings" pitchFamily="2" charset="2"/>
              <a:buChar char="v"/>
            </a:pPr>
            <a:r>
              <a:rPr lang="en-US" sz="1600" dirty="0" smtClean="0"/>
              <a:t>Temperature Sensor is connected to the Analog port of the microcontroller. The output of the sensor is in is linear form the formula in the code converts the analog reading into the degrees Celsius.</a:t>
            </a:r>
          </a:p>
          <a:p>
            <a:pPr lvl="0"/>
            <a:endParaRPr lang="en-IN" sz="1600" dirty="0" smtClean="0"/>
          </a:p>
          <a:p>
            <a:pPr lvl="0">
              <a:buFont typeface="Wingdings" pitchFamily="2" charset="2"/>
              <a:buChar char="v"/>
            </a:pPr>
            <a:r>
              <a:rPr lang="en-US" sz="1600" dirty="0" smtClean="0"/>
              <a:t>PIR sensor is Passive Infrared Sensor .it comes in a fully assembled package and Is connect to the port pin of the microcontroller. It used for motion detection.</a:t>
            </a:r>
          </a:p>
          <a:p>
            <a:pPr lvl="0"/>
            <a:endParaRPr lang="en-IN" sz="1600" dirty="0" smtClean="0"/>
          </a:p>
          <a:p>
            <a:pPr lvl="0">
              <a:buFont typeface="Wingdings" pitchFamily="2" charset="2"/>
              <a:buChar char="v"/>
            </a:pPr>
            <a:r>
              <a:rPr lang="en-US" sz="1600" dirty="0" smtClean="0"/>
              <a:t>Light Sensor is made to work using a LDR. whose output is given to the analog port. The analog voltage is the process in the comptroller to determine the day light intensity.</a:t>
            </a:r>
          </a:p>
          <a:p>
            <a:pPr lvl="0"/>
            <a:endParaRPr lang="en-IN" sz="1600" dirty="0" smtClean="0"/>
          </a:p>
          <a:p>
            <a:pPr lvl="0">
              <a:buFont typeface="Wingdings" pitchFamily="2" charset="2"/>
              <a:buChar char="v"/>
            </a:pPr>
            <a:r>
              <a:rPr lang="en-US" sz="1600" dirty="0" smtClean="0"/>
              <a:t>GAS sensor can be place in kitchens or in workshops to detect the gas leakage. the sensor is connected to the analog port .the detection of gas is determined by the set point of the raw data according to the datasheet and the calibration done.</a:t>
            </a:r>
          </a:p>
          <a:p>
            <a:pPr lvl="0"/>
            <a:endParaRPr lang="en-IN" sz="1600" dirty="0" smtClean="0"/>
          </a:p>
          <a:p>
            <a:pPr lvl="0">
              <a:buFont typeface="Wingdings" pitchFamily="2" charset="2"/>
              <a:buChar char="v"/>
            </a:pPr>
            <a:r>
              <a:rPr lang="en-US" sz="1600" dirty="0" smtClean="0"/>
              <a:t>Power supply section the 5v supply is given to the microcontroller circuit. And the 9v supply is given to the relays.</a:t>
            </a:r>
            <a:endParaRPr lang="en-IN" sz="1600" dirty="0" smtClean="0"/>
          </a:p>
          <a:p>
            <a:pPr algn="just"/>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72560" cy="120032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1003">
            <a:schemeClr val="dk1"/>
          </a:fillRef>
          <a:effectRef idx="0">
            <a:scrgbClr r="0" g="0" b="0"/>
          </a:effectRef>
          <a:fontRef idx="major"/>
        </p:style>
        <p:txBody>
          <a:bodyPr wrap="square" rtlCol="0">
            <a:spAutoFit/>
          </a:bodyPr>
          <a:lstStyle/>
          <a:p>
            <a:endParaRPr lang="en-US" dirty="0" smtClean="0"/>
          </a:p>
          <a:p>
            <a:endParaRPr lang="en-US" dirty="0"/>
          </a:p>
          <a:p>
            <a:endParaRPr lang="en-US" dirty="0" smtClean="0"/>
          </a:p>
          <a:p>
            <a:endParaRPr lang="en-US" dirty="0"/>
          </a:p>
        </p:txBody>
      </p:sp>
      <p:sp>
        <p:nvSpPr>
          <p:cNvPr id="4" name="Rectangle 3"/>
          <p:cNvSpPr/>
          <p:nvPr/>
        </p:nvSpPr>
        <p:spPr>
          <a:xfrm>
            <a:off x="714348" y="500042"/>
            <a:ext cx="7786742" cy="70788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BLOCK DIAGRAM</a:t>
            </a:r>
            <a:endParaRPr lang="en-IN"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TextBox 4"/>
          <p:cNvSpPr txBox="1"/>
          <p:nvPr/>
        </p:nvSpPr>
        <p:spPr>
          <a:xfrm>
            <a:off x="571472" y="2500306"/>
            <a:ext cx="8143932" cy="461665"/>
          </a:xfrm>
          <a:prstGeom prst="rect">
            <a:avLst/>
          </a:prstGeom>
          <a:noFill/>
        </p:spPr>
        <p:txBody>
          <a:bodyPr wrap="square" rtlCol="0">
            <a:spAutoFit/>
          </a:bodyPr>
          <a:lstStyle/>
          <a:p>
            <a:pPr>
              <a:buClr>
                <a:schemeClr val="tx1"/>
              </a:buClr>
            </a:pPr>
            <a:r>
              <a:rPr lang="en-US" sz="2400" dirty="0" smtClean="0">
                <a:latin typeface="Franklin Gothic Medium" pitchFamily="34" charset="0"/>
              </a:rPr>
              <a:t> </a:t>
            </a:r>
            <a:endParaRPr lang="en-IN" sz="2400" dirty="0"/>
          </a:p>
        </p:txBody>
      </p:sp>
      <p:sp>
        <p:nvSpPr>
          <p:cNvPr id="6" name="TextBox 5"/>
          <p:cNvSpPr txBox="1"/>
          <p:nvPr/>
        </p:nvSpPr>
        <p:spPr>
          <a:xfrm>
            <a:off x="285720" y="1714488"/>
            <a:ext cx="8572560" cy="3785652"/>
          </a:xfrm>
          <a:prstGeom prst="rect">
            <a:avLst/>
          </a:prstGeom>
          <a:noFill/>
        </p:spPr>
        <p:txBody>
          <a:bodyPr wrap="square" rtlCol="0">
            <a:spAutoFit/>
          </a:bodyPr>
          <a:lstStyle/>
          <a:p>
            <a:pPr lvl="0">
              <a:buFont typeface="Wingdings" pitchFamily="2" charset="2"/>
              <a:buChar char="v"/>
            </a:pPr>
            <a:r>
              <a:rPr lang="en-US" sz="1600" dirty="0" smtClean="0"/>
              <a:t>The port-D is connected to the LCD display. The LCD is used to display the real time data of the sensors.</a:t>
            </a:r>
          </a:p>
          <a:p>
            <a:pPr lvl="0"/>
            <a:endParaRPr lang="en-IN" sz="1600" dirty="0" smtClean="0"/>
          </a:p>
          <a:p>
            <a:pPr lvl="0">
              <a:buFont typeface="Wingdings" pitchFamily="2" charset="2"/>
              <a:buChar char="v"/>
            </a:pPr>
            <a:r>
              <a:rPr lang="en-US" sz="1600" dirty="0" smtClean="0"/>
              <a:t>To control the relay operation and to monitor the status of the sensor the Bluetooth module used and connected to the serial communication port of the microcontroller.</a:t>
            </a:r>
          </a:p>
          <a:p>
            <a:pPr lvl="0"/>
            <a:endParaRPr lang="en-IN" sz="1600" dirty="0" smtClean="0"/>
          </a:p>
          <a:p>
            <a:pPr lvl="0">
              <a:buFont typeface="Wingdings" pitchFamily="2" charset="2"/>
              <a:buChar char="v"/>
            </a:pPr>
            <a:r>
              <a:rPr lang="en-US" sz="1600" dirty="0" smtClean="0"/>
              <a:t>The android phone has a application to communicate with other Bluetooth device this type of software have been used to control the operation and monitor.</a:t>
            </a:r>
          </a:p>
          <a:p>
            <a:pPr lvl="0"/>
            <a:endParaRPr lang="en-IN" sz="1600" dirty="0" smtClean="0"/>
          </a:p>
          <a:p>
            <a:pPr lvl="0">
              <a:buFont typeface="Wingdings" pitchFamily="2" charset="2"/>
              <a:buChar char="v"/>
            </a:pPr>
            <a:r>
              <a:rPr lang="en-US" sz="1600" dirty="0" smtClean="0"/>
              <a:t>Optional parts like dc/servo motors can be used to make some automated operation like opening/closing the window, door, locking the door, valves of waters..etc.</a:t>
            </a:r>
          </a:p>
          <a:p>
            <a:pPr lvl="0"/>
            <a:endParaRPr lang="en-IN" sz="1600" dirty="0" smtClean="0"/>
          </a:p>
          <a:p>
            <a:pPr>
              <a:buFont typeface="Wingdings" pitchFamily="2" charset="2"/>
              <a:buChar char="v"/>
            </a:pPr>
            <a:r>
              <a:rPr lang="en-US" sz="1600" dirty="0" smtClean="0"/>
              <a:t>Optional module GSM modem can be used to operate the system far remote place.</a:t>
            </a:r>
            <a:endParaRPr lang="en-IN"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72560" cy="120032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1003">
            <a:schemeClr val="dk1"/>
          </a:fillRef>
          <a:effectRef idx="0">
            <a:scrgbClr r="0" g="0" b="0"/>
          </a:effectRef>
          <a:fontRef idx="major"/>
        </p:style>
        <p:txBody>
          <a:bodyPr wrap="square" rtlCol="0">
            <a:spAutoFit/>
          </a:bodyPr>
          <a:lstStyle/>
          <a:p>
            <a:endParaRPr lang="en-US" dirty="0" smtClean="0"/>
          </a:p>
          <a:p>
            <a:endParaRPr lang="en-US" dirty="0"/>
          </a:p>
          <a:p>
            <a:endParaRPr lang="en-US" dirty="0" smtClean="0"/>
          </a:p>
          <a:p>
            <a:endParaRPr lang="en-US" dirty="0"/>
          </a:p>
        </p:txBody>
      </p:sp>
      <p:sp>
        <p:nvSpPr>
          <p:cNvPr id="4" name="Rectangle 3"/>
          <p:cNvSpPr/>
          <p:nvPr/>
        </p:nvSpPr>
        <p:spPr>
          <a:xfrm>
            <a:off x="714348" y="500042"/>
            <a:ext cx="7786742" cy="70788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COMPONENT USED</a:t>
            </a:r>
            <a:endParaRPr lang="en-IN"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TextBox 4"/>
          <p:cNvSpPr txBox="1"/>
          <p:nvPr/>
        </p:nvSpPr>
        <p:spPr>
          <a:xfrm>
            <a:off x="571472" y="2500306"/>
            <a:ext cx="8143932" cy="461665"/>
          </a:xfrm>
          <a:prstGeom prst="rect">
            <a:avLst/>
          </a:prstGeom>
          <a:noFill/>
        </p:spPr>
        <p:txBody>
          <a:bodyPr wrap="square" rtlCol="0">
            <a:spAutoFit/>
          </a:bodyPr>
          <a:lstStyle/>
          <a:p>
            <a:pPr>
              <a:buClr>
                <a:schemeClr val="tx1"/>
              </a:buClr>
            </a:pPr>
            <a:r>
              <a:rPr lang="en-US" sz="2400" dirty="0" smtClean="0">
                <a:latin typeface="Franklin Gothic Medium" pitchFamily="34" charset="0"/>
              </a:rPr>
              <a:t> </a:t>
            </a:r>
            <a:endParaRPr lang="en-IN" sz="2400" dirty="0"/>
          </a:p>
        </p:txBody>
      </p:sp>
      <p:sp>
        <p:nvSpPr>
          <p:cNvPr id="6" name="TextBox 5"/>
          <p:cNvSpPr txBox="1"/>
          <p:nvPr/>
        </p:nvSpPr>
        <p:spPr>
          <a:xfrm>
            <a:off x="285720" y="1714488"/>
            <a:ext cx="8572560" cy="4031873"/>
          </a:xfrm>
          <a:prstGeom prst="rect">
            <a:avLst/>
          </a:prstGeom>
          <a:noFill/>
        </p:spPr>
        <p:txBody>
          <a:bodyPr wrap="square" rtlCol="0">
            <a:spAutoFit/>
          </a:bodyPr>
          <a:lstStyle/>
          <a:p>
            <a:pPr>
              <a:buFont typeface="Wingdings" pitchFamily="2" charset="2"/>
              <a:buChar char="v"/>
            </a:pPr>
            <a:r>
              <a:rPr lang="en-US" sz="1600" dirty="0" smtClean="0"/>
              <a:t>Microcontroller Atmega328P  with </a:t>
            </a:r>
            <a:r>
              <a:rPr lang="en-US" sz="1600" dirty="0" err="1" smtClean="0"/>
              <a:t>Arduino</a:t>
            </a:r>
            <a:r>
              <a:rPr lang="en-US" sz="1600" dirty="0" smtClean="0"/>
              <a:t> </a:t>
            </a:r>
            <a:r>
              <a:rPr lang="en-US" sz="1600" dirty="0" err="1" smtClean="0"/>
              <a:t>bootloder</a:t>
            </a:r>
            <a:r>
              <a:rPr lang="en-US" sz="1600" dirty="0" smtClean="0"/>
              <a:t>.</a:t>
            </a:r>
          </a:p>
          <a:p>
            <a:endParaRPr lang="en-IN" sz="1600" dirty="0" smtClean="0"/>
          </a:p>
          <a:p>
            <a:pPr>
              <a:buFont typeface="Wingdings" pitchFamily="2" charset="2"/>
              <a:buChar char="v"/>
            </a:pPr>
            <a:r>
              <a:rPr lang="en-US" sz="1600" dirty="0" smtClean="0"/>
              <a:t>Bluetooth Module HC-05 SPP Supported.</a:t>
            </a:r>
          </a:p>
          <a:p>
            <a:endParaRPr lang="en-IN" sz="1600" dirty="0" smtClean="0"/>
          </a:p>
          <a:p>
            <a:pPr>
              <a:buFont typeface="Wingdings" pitchFamily="2" charset="2"/>
              <a:buChar char="v"/>
            </a:pPr>
            <a:r>
              <a:rPr lang="en-US" sz="1600" dirty="0" smtClean="0"/>
              <a:t>GAS Sensor MQ06 detects LPG and other gases.</a:t>
            </a:r>
          </a:p>
          <a:p>
            <a:endParaRPr lang="en-IN" sz="1600" dirty="0" smtClean="0"/>
          </a:p>
          <a:p>
            <a:pPr>
              <a:buFont typeface="Wingdings" pitchFamily="2" charset="2"/>
              <a:buChar char="v"/>
            </a:pPr>
            <a:r>
              <a:rPr lang="en-US" sz="1600" dirty="0" smtClean="0"/>
              <a:t>Temperature Sensor LM35 measure Temperature in degree Celsius.</a:t>
            </a:r>
          </a:p>
          <a:p>
            <a:endParaRPr lang="en-IN" sz="1600" dirty="0" smtClean="0"/>
          </a:p>
          <a:p>
            <a:pPr>
              <a:buFont typeface="Wingdings" pitchFamily="2" charset="2"/>
              <a:buChar char="v"/>
            </a:pPr>
            <a:r>
              <a:rPr lang="en-US" sz="1600" dirty="0" smtClean="0"/>
              <a:t>PIR sensor module for motion detection.</a:t>
            </a:r>
          </a:p>
          <a:p>
            <a:endParaRPr lang="en-IN" sz="1600" dirty="0" smtClean="0"/>
          </a:p>
          <a:p>
            <a:pPr>
              <a:buFont typeface="Wingdings" pitchFamily="2" charset="2"/>
              <a:buChar char="v"/>
            </a:pPr>
            <a:r>
              <a:rPr lang="en-US" sz="1600" dirty="0" smtClean="0"/>
              <a:t>LDR for light intensity.</a:t>
            </a:r>
          </a:p>
          <a:p>
            <a:endParaRPr lang="en-IN" sz="1600" dirty="0" smtClean="0"/>
          </a:p>
          <a:p>
            <a:pPr>
              <a:buFont typeface="Wingdings" pitchFamily="2" charset="2"/>
              <a:buChar char="v"/>
            </a:pPr>
            <a:r>
              <a:rPr lang="en-US" sz="1600" dirty="0" smtClean="0"/>
              <a:t>LCD to display reading of sensor.</a:t>
            </a:r>
          </a:p>
          <a:p>
            <a:endParaRPr lang="en-IN" sz="1600" dirty="0" smtClean="0"/>
          </a:p>
          <a:p>
            <a:pPr>
              <a:buFont typeface="Wingdings" pitchFamily="2" charset="2"/>
              <a:buChar char="v"/>
            </a:pPr>
            <a:r>
              <a:rPr lang="en-US" sz="1600" dirty="0" smtClean="0"/>
              <a:t>Relay for application switching.</a:t>
            </a:r>
            <a:endParaRPr lang="en-IN" sz="1600" dirty="0" smtClean="0"/>
          </a:p>
          <a:p>
            <a:pPr lvl="0"/>
            <a:endParaRPr lang="en-IN"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72560" cy="120032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1003">
            <a:schemeClr val="dk1"/>
          </a:fillRef>
          <a:effectRef idx="0">
            <a:scrgbClr r="0" g="0" b="0"/>
          </a:effectRef>
          <a:fontRef idx="major"/>
        </p:style>
        <p:txBody>
          <a:bodyPr wrap="square" rtlCol="0">
            <a:spAutoFit/>
          </a:bodyPr>
          <a:lstStyle/>
          <a:p>
            <a:endParaRPr lang="en-US" dirty="0" smtClean="0"/>
          </a:p>
          <a:p>
            <a:endParaRPr lang="en-US" dirty="0"/>
          </a:p>
          <a:p>
            <a:endParaRPr lang="en-US" dirty="0" smtClean="0"/>
          </a:p>
          <a:p>
            <a:endParaRPr lang="en-US" dirty="0"/>
          </a:p>
        </p:txBody>
      </p:sp>
      <p:sp>
        <p:nvSpPr>
          <p:cNvPr id="4" name="Rectangle 3"/>
          <p:cNvSpPr/>
          <p:nvPr/>
        </p:nvSpPr>
        <p:spPr>
          <a:xfrm>
            <a:off x="714348" y="500042"/>
            <a:ext cx="7786742" cy="70788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COMPONENT USED</a:t>
            </a:r>
            <a:endParaRPr lang="en-IN"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TextBox 4"/>
          <p:cNvSpPr txBox="1"/>
          <p:nvPr/>
        </p:nvSpPr>
        <p:spPr>
          <a:xfrm>
            <a:off x="571472" y="2500306"/>
            <a:ext cx="8143932" cy="461665"/>
          </a:xfrm>
          <a:prstGeom prst="rect">
            <a:avLst/>
          </a:prstGeom>
          <a:noFill/>
        </p:spPr>
        <p:txBody>
          <a:bodyPr wrap="square" rtlCol="0">
            <a:spAutoFit/>
          </a:bodyPr>
          <a:lstStyle/>
          <a:p>
            <a:pPr>
              <a:buClr>
                <a:schemeClr val="tx1"/>
              </a:buClr>
            </a:pPr>
            <a:r>
              <a:rPr lang="en-US" sz="2400" dirty="0" smtClean="0">
                <a:latin typeface="Franklin Gothic Medium" pitchFamily="34" charset="0"/>
              </a:rPr>
              <a:t> </a:t>
            </a:r>
            <a:endParaRPr lang="en-IN" sz="2400" dirty="0"/>
          </a:p>
        </p:txBody>
      </p:sp>
      <p:sp>
        <p:nvSpPr>
          <p:cNvPr id="6" name="TextBox 5"/>
          <p:cNvSpPr txBox="1"/>
          <p:nvPr/>
        </p:nvSpPr>
        <p:spPr>
          <a:xfrm>
            <a:off x="285720" y="1714488"/>
            <a:ext cx="8572560" cy="4031873"/>
          </a:xfrm>
          <a:prstGeom prst="rect">
            <a:avLst/>
          </a:prstGeom>
          <a:noFill/>
        </p:spPr>
        <p:txBody>
          <a:bodyPr wrap="square" rtlCol="0">
            <a:spAutoFit/>
          </a:bodyPr>
          <a:lstStyle/>
          <a:p>
            <a:pPr>
              <a:buFont typeface="Wingdings" pitchFamily="2" charset="2"/>
              <a:buChar char="v"/>
            </a:pPr>
            <a:r>
              <a:rPr lang="en-US" sz="1600" dirty="0" smtClean="0"/>
              <a:t>Microcontroller Atmega328P  with </a:t>
            </a:r>
            <a:r>
              <a:rPr lang="en-US" sz="1600" dirty="0" err="1" smtClean="0"/>
              <a:t>Arduino</a:t>
            </a:r>
            <a:r>
              <a:rPr lang="en-US" sz="1600" dirty="0" smtClean="0"/>
              <a:t> </a:t>
            </a:r>
            <a:r>
              <a:rPr lang="en-US" sz="1600" dirty="0" err="1" smtClean="0"/>
              <a:t>bootloder</a:t>
            </a:r>
            <a:r>
              <a:rPr lang="en-US" sz="1600" dirty="0" smtClean="0"/>
              <a:t>.</a:t>
            </a:r>
          </a:p>
          <a:p>
            <a:endParaRPr lang="en-IN" sz="1600" dirty="0" smtClean="0"/>
          </a:p>
          <a:p>
            <a:pPr>
              <a:buFont typeface="Wingdings" pitchFamily="2" charset="2"/>
              <a:buChar char="v"/>
            </a:pPr>
            <a:r>
              <a:rPr lang="en-US" sz="1600" dirty="0" smtClean="0"/>
              <a:t>Bluetooth Module HC-05 SPP Supported.</a:t>
            </a:r>
          </a:p>
          <a:p>
            <a:endParaRPr lang="en-IN" sz="1600" dirty="0" smtClean="0"/>
          </a:p>
          <a:p>
            <a:pPr>
              <a:buFont typeface="Wingdings" pitchFamily="2" charset="2"/>
              <a:buChar char="v"/>
            </a:pPr>
            <a:r>
              <a:rPr lang="en-US" sz="1600" dirty="0" smtClean="0"/>
              <a:t>GAS Sensor MQ06 detects LPG and other gases.</a:t>
            </a:r>
          </a:p>
          <a:p>
            <a:endParaRPr lang="en-IN" sz="1600" dirty="0" smtClean="0"/>
          </a:p>
          <a:p>
            <a:pPr>
              <a:buFont typeface="Wingdings" pitchFamily="2" charset="2"/>
              <a:buChar char="v"/>
            </a:pPr>
            <a:r>
              <a:rPr lang="en-US" sz="1600" dirty="0" smtClean="0"/>
              <a:t>Temperature Sensor LM35 measure Temperature in degree Celsius.</a:t>
            </a:r>
          </a:p>
          <a:p>
            <a:endParaRPr lang="en-IN" sz="1600" dirty="0" smtClean="0"/>
          </a:p>
          <a:p>
            <a:pPr>
              <a:buFont typeface="Wingdings" pitchFamily="2" charset="2"/>
              <a:buChar char="v"/>
            </a:pPr>
            <a:r>
              <a:rPr lang="en-US" sz="1600" dirty="0" smtClean="0"/>
              <a:t>PIR sensor module for motion detection.</a:t>
            </a:r>
          </a:p>
          <a:p>
            <a:endParaRPr lang="en-IN" sz="1600" dirty="0" smtClean="0"/>
          </a:p>
          <a:p>
            <a:pPr>
              <a:buFont typeface="Wingdings" pitchFamily="2" charset="2"/>
              <a:buChar char="v"/>
            </a:pPr>
            <a:r>
              <a:rPr lang="en-US" sz="1600" dirty="0" smtClean="0"/>
              <a:t>LDR for light intensity.</a:t>
            </a:r>
          </a:p>
          <a:p>
            <a:endParaRPr lang="en-IN" sz="1600" dirty="0" smtClean="0"/>
          </a:p>
          <a:p>
            <a:pPr>
              <a:buFont typeface="Wingdings" pitchFamily="2" charset="2"/>
              <a:buChar char="v"/>
            </a:pPr>
            <a:r>
              <a:rPr lang="en-US" sz="1600" dirty="0" smtClean="0"/>
              <a:t>LCD to display reading of sensor.</a:t>
            </a:r>
          </a:p>
          <a:p>
            <a:endParaRPr lang="en-IN" sz="1600" dirty="0" smtClean="0"/>
          </a:p>
          <a:p>
            <a:pPr>
              <a:buFont typeface="Wingdings" pitchFamily="2" charset="2"/>
              <a:buChar char="v"/>
            </a:pPr>
            <a:r>
              <a:rPr lang="en-US" sz="1600" dirty="0" smtClean="0"/>
              <a:t>Relay for application switching.</a:t>
            </a:r>
            <a:endParaRPr lang="en-IN" sz="1600" dirty="0" smtClean="0"/>
          </a:p>
          <a:p>
            <a:pPr lvl="0"/>
            <a:endParaRPr lang="en-IN"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72560" cy="120032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1003">
            <a:schemeClr val="dk1"/>
          </a:fillRef>
          <a:effectRef idx="0">
            <a:scrgbClr r="0" g="0" b="0"/>
          </a:effectRef>
          <a:fontRef idx="major"/>
        </p:style>
        <p:txBody>
          <a:bodyPr wrap="square" rtlCol="0">
            <a:spAutoFit/>
          </a:bodyPr>
          <a:lstStyle/>
          <a:p>
            <a:endParaRPr lang="en-US" dirty="0" smtClean="0"/>
          </a:p>
          <a:p>
            <a:endParaRPr lang="en-US" dirty="0"/>
          </a:p>
          <a:p>
            <a:endParaRPr lang="en-US" dirty="0" smtClean="0"/>
          </a:p>
          <a:p>
            <a:endParaRPr lang="en-US" dirty="0"/>
          </a:p>
        </p:txBody>
      </p:sp>
      <p:sp>
        <p:nvSpPr>
          <p:cNvPr id="4" name="Rectangle 3"/>
          <p:cNvSpPr/>
          <p:nvPr/>
        </p:nvSpPr>
        <p:spPr>
          <a:xfrm>
            <a:off x="714348" y="500042"/>
            <a:ext cx="7786742" cy="707886"/>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ARDUINO IC</a:t>
            </a:r>
            <a:endParaRPr lang="en-IN"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TextBox 4"/>
          <p:cNvSpPr txBox="1"/>
          <p:nvPr/>
        </p:nvSpPr>
        <p:spPr>
          <a:xfrm>
            <a:off x="571472" y="2500306"/>
            <a:ext cx="8143932" cy="461665"/>
          </a:xfrm>
          <a:prstGeom prst="rect">
            <a:avLst/>
          </a:prstGeom>
          <a:noFill/>
        </p:spPr>
        <p:txBody>
          <a:bodyPr wrap="square" rtlCol="0">
            <a:spAutoFit/>
          </a:bodyPr>
          <a:lstStyle/>
          <a:p>
            <a:pPr>
              <a:buClr>
                <a:schemeClr val="tx1"/>
              </a:buClr>
            </a:pPr>
            <a:r>
              <a:rPr lang="en-US" sz="2400" dirty="0" smtClean="0">
                <a:latin typeface="Franklin Gothic Medium" pitchFamily="34" charset="0"/>
              </a:rPr>
              <a:t> </a:t>
            </a:r>
            <a:endParaRPr lang="en-IN" sz="2400" dirty="0"/>
          </a:p>
        </p:txBody>
      </p:sp>
      <p:sp>
        <p:nvSpPr>
          <p:cNvPr id="6" name="TextBox 5"/>
          <p:cNvSpPr txBox="1"/>
          <p:nvPr/>
        </p:nvSpPr>
        <p:spPr>
          <a:xfrm>
            <a:off x="285720" y="1714488"/>
            <a:ext cx="8572560" cy="584775"/>
          </a:xfrm>
          <a:prstGeom prst="rect">
            <a:avLst/>
          </a:prstGeom>
          <a:noFill/>
        </p:spPr>
        <p:txBody>
          <a:bodyPr wrap="square" rtlCol="0">
            <a:spAutoFit/>
          </a:bodyPr>
          <a:lstStyle/>
          <a:p>
            <a:pPr>
              <a:buFont typeface="Wingdings" pitchFamily="2" charset="2"/>
              <a:buChar char="v"/>
            </a:pPr>
            <a:endParaRPr lang="en-IN" sz="1600" dirty="0" smtClean="0"/>
          </a:p>
          <a:p>
            <a:pPr lvl="0"/>
            <a:endParaRPr lang="en-IN" sz="1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spDef>
      <a:spPr/>
      <a:bodyPr rtlCol="0" anchor="ctr"/>
      <a:lstStyle>
        <a:defPPr>
          <a:defRPr sz="1400" b="1" dirty="0"/>
        </a:defPPr>
      </a:lstStyle>
      <a:style>
        <a:lnRef idx="1">
          <a:schemeClr val="accent1"/>
        </a:lnRef>
        <a:fillRef idx="3">
          <a:schemeClr val="accent1"/>
        </a:fillRef>
        <a:effectRef idx="2">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565</TotalTime>
  <Words>934</Words>
  <Application>Microsoft Office PowerPoint</Application>
  <PresentationFormat>On-screen Show (4:3)</PresentationFormat>
  <Paragraphs>210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AKSHAY</dc:creator>
  <cp:lastModifiedBy>Gaurav</cp:lastModifiedBy>
  <cp:revision>67</cp:revision>
  <dcterms:created xsi:type="dcterms:W3CDTF">2012-10-02T03:33:29Z</dcterms:created>
  <dcterms:modified xsi:type="dcterms:W3CDTF">2013-10-06T13:08:22Z</dcterms:modified>
</cp:coreProperties>
</file>