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14644941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876FADA-1716-430F-B049-FD81C1151078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7C09-F700-4A62-A999-2A6567109C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14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FADA-1716-430F-B049-FD81C1151078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7C09-F700-4A62-A999-2A656710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2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FADA-1716-430F-B049-FD81C1151078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7C09-F700-4A62-A999-2A6567109C8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53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FADA-1716-430F-B049-FD81C1151078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7C09-F700-4A62-A999-2A656710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8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FADA-1716-430F-B049-FD81C1151078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7C09-F700-4A62-A999-2A6567109C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33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FADA-1716-430F-B049-FD81C1151078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7C09-F700-4A62-A999-2A656710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FADA-1716-430F-B049-FD81C1151078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7C09-F700-4A62-A999-2A656710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9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FADA-1716-430F-B049-FD81C1151078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7C09-F700-4A62-A999-2A656710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1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FADA-1716-430F-B049-FD81C1151078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7C09-F700-4A62-A999-2A656710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3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FADA-1716-430F-B049-FD81C1151078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7C09-F700-4A62-A999-2A6567109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0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6FADA-1716-430F-B049-FD81C1151078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7C09-F700-4A62-A999-2A6567109C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79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876FADA-1716-430F-B049-FD81C1151078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DFA7C09-F700-4A62-A999-2A6567109C8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45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hat.mistral.ai/chat" TargetMode="External"/><Relationship Id="rId13" Type="http://schemas.openxmlformats.org/officeDocument/2006/relationships/hyperlink" Target="https://www.anthropic.com/" TargetMode="External"/><Relationship Id="rId3" Type="http://schemas.openxmlformats.org/officeDocument/2006/relationships/oleObject" Target="../embeddings/oleObject1.bin"/><Relationship Id="rId7" Type="http://schemas.openxmlformats.org/officeDocument/2006/relationships/hyperlink" Target="https://en.wikipedia.org/wiki/Mistral_AI" TargetMode="External"/><Relationship Id="rId12" Type="http://schemas.openxmlformats.org/officeDocument/2006/relationships/hyperlink" Target="https://sakana.ai/" TargetMode="Externa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hyperlink" Target="https://ai-pro.org/learn-ai/articles/mistral-ai-the-winds-of-change-in-open-source-ai/" TargetMode="External"/><Relationship Id="rId11" Type="http://schemas.openxmlformats.org/officeDocument/2006/relationships/hyperlink" Target="https://x.ai/" TargetMode="External"/><Relationship Id="rId5" Type="http://schemas.openxmlformats.org/officeDocument/2006/relationships/hyperlink" Target="https://mistral.ai/en" TargetMode="External"/><Relationship Id="rId10" Type="http://schemas.openxmlformats.org/officeDocument/2006/relationships/hyperlink" Target="https://openai.com/" TargetMode="External"/><Relationship Id="rId4" Type="http://schemas.openxmlformats.org/officeDocument/2006/relationships/image" Target="../media/image2.emf"/><Relationship Id="rId9" Type="http://schemas.openxmlformats.org/officeDocument/2006/relationships/hyperlink" Target="http://linkedin.com/company/mistrala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think-cell data - do not delete" hidden="1">
            <a:extLst>
              <a:ext uri="{FF2B5EF4-FFF2-40B4-BE49-F238E27FC236}">
                <a16:creationId xmlns:a16="http://schemas.microsoft.com/office/drawing/2014/main" id="{0210DAEE-35EA-E50D-CD96-E8E8CE5693F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12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210DAEE-35EA-E50D-CD96-E8E8CE5693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25DAFAC-64E0-8C84-4FBC-29E6B8CED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08" y="216565"/>
            <a:ext cx="11612880" cy="962571"/>
          </a:xfrm>
          <a:solidFill>
            <a:schemeClr val="accent2"/>
          </a:solidFill>
        </p:spPr>
        <p:txBody>
          <a:bodyPr vert="horz"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Summary of Mistral.ai shows an ecosystem of AI models and Products built around NLP and general text processing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65747B-E459-52CC-EEF9-039994B8D245}"/>
              </a:ext>
            </a:extLst>
          </p:cNvPr>
          <p:cNvSpPr/>
          <p:nvPr/>
        </p:nvSpPr>
        <p:spPr>
          <a:xfrm>
            <a:off x="46746" y="3869776"/>
            <a:ext cx="886968" cy="25603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b="1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Mistral AI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7ADF84-2DE1-A26C-3521-08606C3667D0}"/>
              </a:ext>
            </a:extLst>
          </p:cNvPr>
          <p:cNvSpPr/>
          <p:nvPr/>
        </p:nvSpPr>
        <p:spPr>
          <a:xfrm>
            <a:off x="1726194" y="1516720"/>
            <a:ext cx="7156705" cy="25603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b="1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Company Profile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D6FB73-8AB1-E98F-A994-F905AF403DE6}"/>
              </a:ext>
            </a:extLst>
          </p:cNvPr>
          <p:cNvSpPr/>
          <p:nvPr/>
        </p:nvSpPr>
        <p:spPr>
          <a:xfrm>
            <a:off x="1726194" y="2875046"/>
            <a:ext cx="7156707" cy="25603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b="1" kern="10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endParaRPr lang="en-US" sz="1000" b="1" kern="1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22C8DC-F3D0-54D4-08CB-86AD4AECF1EC}"/>
              </a:ext>
            </a:extLst>
          </p:cNvPr>
          <p:cNvSpPr/>
          <p:nvPr/>
        </p:nvSpPr>
        <p:spPr>
          <a:xfrm>
            <a:off x="1726194" y="4247728"/>
            <a:ext cx="7156707" cy="25603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b="1" kern="10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Products</a:t>
            </a:r>
            <a:endParaRPr lang="en-US" sz="1000" b="1" kern="1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BDBEF6-7567-E778-4778-C6BAC7DE21FE}"/>
              </a:ext>
            </a:extLst>
          </p:cNvPr>
          <p:cNvSpPr/>
          <p:nvPr/>
        </p:nvSpPr>
        <p:spPr>
          <a:xfrm>
            <a:off x="1726193" y="5501980"/>
            <a:ext cx="7156709" cy="25603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b="1" kern="10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  <a:endParaRPr lang="en-US" sz="1000" b="1" kern="1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6893205-EF0A-B3FF-E988-6198F6DB673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933714" y="1644736"/>
            <a:ext cx="792480" cy="2353056"/>
          </a:xfrm>
          <a:prstGeom prst="bentConnector3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6DB46BB-83C6-8E3A-3C60-71168F464B3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933714" y="3003062"/>
            <a:ext cx="792480" cy="994730"/>
          </a:xfrm>
          <a:prstGeom prst="bentConnector3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B6FFC25-B956-804A-7DA6-5BAF77E3A80E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933714" y="3997792"/>
            <a:ext cx="792480" cy="377952"/>
          </a:xfrm>
          <a:prstGeom prst="bentConnector3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FF573B0-76E2-92B1-2DEC-9DF1D98AF31F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933714" y="3997792"/>
            <a:ext cx="792479" cy="1632204"/>
          </a:xfrm>
          <a:prstGeom prst="bentConnector3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F32EF-4291-F303-25AB-1DB2508C18DE}"/>
              </a:ext>
            </a:extLst>
          </p:cNvPr>
          <p:cNvSpPr/>
          <p:nvPr/>
        </p:nvSpPr>
        <p:spPr>
          <a:xfrm>
            <a:off x="2165106" y="1958680"/>
            <a:ext cx="1773936" cy="79519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Headquarters</a:t>
            </a:r>
            <a: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Paris, France</a:t>
            </a:r>
            <a:b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Founded</a:t>
            </a:r>
            <a: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April 2023</a:t>
            </a:r>
            <a:b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Valuation</a:t>
            </a:r>
            <a: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$6.2 Billion</a:t>
            </a:r>
            <a:b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Employees</a:t>
            </a:r>
            <a: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51-200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AB9893-C27A-87CD-CE6E-5F1F106EE52B}"/>
              </a:ext>
            </a:extLst>
          </p:cNvPr>
          <p:cNvSpPr/>
          <p:nvPr/>
        </p:nvSpPr>
        <p:spPr>
          <a:xfrm>
            <a:off x="4377955" y="1958680"/>
            <a:ext cx="1773936" cy="79519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Funding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b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€105 million - June 2023</a:t>
            </a:r>
            <a:b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€385 million - October 2023</a:t>
            </a:r>
          </a:p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€600 million - June 2024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52B91B-91E2-93A9-C2FD-D84BE8E2F039}"/>
              </a:ext>
            </a:extLst>
          </p:cNvPr>
          <p:cNvSpPr/>
          <p:nvPr/>
        </p:nvSpPr>
        <p:spPr>
          <a:xfrm>
            <a:off x="6590804" y="1958680"/>
            <a:ext cx="1773936" cy="79519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Founders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b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Arthur Mensch</a:t>
            </a:r>
            <a:b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Guillaume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Lample</a:t>
            </a:r>
            <a:b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Timothée Lacroix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80A181-8771-59E8-81BF-9D5489E7F588}"/>
              </a:ext>
            </a:extLst>
          </p:cNvPr>
          <p:cNvCxnSpPr>
            <a:cxnSpLocks/>
          </p:cNvCxnSpPr>
          <p:nvPr/>
        </p:nvCxnSpPr>
        <p:spPr>
          <a:xfrm>
            <a:off x="3052074" y="1772752"/>
            <a:ext cx="0" cy="18592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C12A9D-B095-6AFB-5F5C-F9BE4E73E30B}"/>
              </a:ext>
            </a:extLst>
          </p:cNvPr>
          <p:cNvCxnSpPr>
            <a:cxnSpLocks/>
          </p:cNvCxnSpPr>
          <p:nvPr/>
        </p:nvCxnSpPr>
        <p:spPr>
          <a:xfrm>
            <a:off x="5264923" y="1777324"/>
            <a:ext cx="0" cy="18592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E4816F-6DEA-0739-F11D-0CE8D49503A9}"/>
              </a:ext>
            </a:extLst>
          </p:cNvPr>
          <p:cNvCxnSpPr>
            <a:cxnSpLocks/>
          </p:cNvCxnSpPr>
          <p:nvPr/>
        </p:nvCxnSpPr>
        <p:spPr>
          <a:xfrm>
            <a:off x="7477772" y="1772752"/>
            <a:ext cx="0" cy="18592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1D1FD1B-162C-E490-1DB7-6C41A0584C5D}"/>
              </a:ext>
            </a:extLst>
          </p:cNvPr>
          <p:cNvSpPr/>
          <p:nvPr/>
        </p:nvSpPr>
        <p:spPr>
          <a:xfrm>
            <a:off x="2165106" y="3319612"/>
            <a:ext cx="1773936" cy="7711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General Purpose Models</a:t>
            </a:r>
            <a: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Mistral Large 2 </a:t>
            </a:r>
            <a:b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Mistral Small </a:t>
            </a:r>
            <a:b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Mistral </a:t>
            </a:r>
            <a:r>
              <a:rPr lang="en-IN" sz="1000" kern="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NeMo</a:t>
            </a:r>
            <a: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B7A71E-ACD1-7CC2-94F4-740429D74201}"/>
              </a:ext>
            </a:extLst>
          </p:cNvPr>
          <p:cNvSpPr/>
          <p:nvPr/>
        </p:nvSpPr>
        <p:spPr>
          <a:xfrm>
            <a:off x="4377955" y="3319612"/>
            <a:ext cx="1773936" cy="7711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Specialist Models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b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Codestral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b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Mistral Embed</a:t>
            </a:r>
            <a:b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Pixtral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12B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DA9EE9-6904-DE96-47C5-C555214D04D6}"/>
              </a:ext>
            </a:extLst>
          </p:cNvPr>
          <p:cNvSpPr/>
          <p:nvPr/>
        </p:nvSpPr>
        <p:spPr>
          <a:xfrm>
            <a:off x="6590804" y="3319612"/>
            <a:ext cx="1773936" cy="7711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Models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b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Mixtral</a:t>
            </a:r>
            <a:b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Mathstral</a:t>
            </a:r>
            <a:b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Codestral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Mamba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10508D-440B-4A57-07B4-C573EA631646}"/>
              </a:ext>
            </a:extLst>
          </p:cNvPr>
          <p:cNvCxnSpPr>
            <a:cxnSpLocks/>
          </p:cNvCxnSpPr>
          <p:nvPr/>
        </p:nvCxnSpPr>
        <p:spPr>
          <a:xfrm>
            <a:off x="3052074" y="3133684"/>
            <a:ext cx="0" cy="18592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CFB6D77-D5DA-9EE7-3EF8-E63163278147}"/>
              </a:ext>
            </a:extLst>
          </p:cNvPr>
          <p:cNvCxnSpPr>
            <a:cxnSpLocks/>
          </p:cNvCxnSpPr>
          <p:nvPr/>
        </p:nvCxnSpPr>
        <p:spPr>
          <a:xfrm>
            <a:off x="5264923" y="3138256"/>
            <a:ext cx="0" cy="18592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4D0B4B-4B6A-A1EA-0B3B-C3B5533448AF}"/>
              </a:ext>
            </a:extLst>
          </p:cNvPr>
          <p:cNvCxnSpPr>
            <a:cxnSpLocks/>
          </p:cNvCxnSpPr>
          <p:nvPr/>
        </p:nvCxnSpPr>
        <p:spPr>
          <a:xfrm>
            <a:off x="7477772" y="3133684"/>
            <a:ext cx="0" cy="18592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8AC1992-D89C-88A9-80FD-72C1E9FA0ED3}"/>
              </a:ext>
            </a:extLst>
          </p:cNvPr>
          <p:cNvSpPr/>
          <p:nvPr/>
        </p:nvSpPr>
        <p:spPr>
          <a:xfrm>
            <a:off x="2165106" y="4682068"/>
            <a:ext cx="1773936" cy="64008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 Chat: </a:t>
            </a:r>
            <a: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Chat GPT, Perplexity like chat platform</a:t>
            </a:r>
            <a:b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000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6631EB6-4318-C62A-F4D5-72C6C0BE0FAD}"/>
              </a:ext>
            </a:extLst>
          </p:cNvPr>
          <p:cNvSpPr/>
          <p:nvPr/>
        </p:nvSpPr>
        <p:spPr>
          <a:xfrm>
            <a:off x="4377955" y="4682068"/>
            <a:ext cx="1773936" cy="64008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Plateforme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Sandbox environment for testing Mistral Models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1671EB-AD5E-6B7D-36A4-A4C6DE246B49}"/>
              </a:ext>
            </a:extLst>
          </p:cNvPr>
          <p:cNvCxnSpPr>
            <a:cxnSpLocks/>
          </p:cNvCxnSpPr>
          <p:nvPr/>
        </p:nvCxnSpPr>
        <p:spPr>
          <a:xfrm>
            <a:off x="3052074" y="4496140"/>
            <a:ext cx="0" cy="18592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0731F6-35AD-3E07-0A31-94476EF7F50A}"/>
              </a:ext>
            </a:extLst>
          </p:cNvPr>
          <p:cNvCxnSpPr>
            <a:cxnSpLocks/>
          </p:cNvCxnSpPr>
          <p:nvPr/>
        </p:nvCxnSpPr>
        <p:spPr>
          <a:xfrm>
            <a:off x="5264923" y="4500712"/>
            <a:ext cx="0" cy="18592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F936CDC0-64D7-D07D-403A-F822C936D082}"/>
              </a:ext>
            </a:extLst>
          </p:cNvPr>
          <p:cNvSpPr/>
          <p:nvPr/>
        </p:nvSpPr>
        <p:spPr>
          <a:xfrm>
            <a:off x="1828302" y="5954608"/>
            <a:ext cx="807720" cy="35426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Chatbots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18BB7E4-E610-01BF-D5FD-383FACF20F33}"/>
              </a:ext>
            </a:extLst>
          </p:cNvPr>
          <p:cNvCxnSpPr/>
          <p:nvPr/>
        </p:nvCxnSpPr>
        <p:spPr>
          <a:xfrm>
            <a:off x="2232162" y="5758012"/>
            <a:ext cx="0" cy="18592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62F8007-4F9A-54A9-0A64-432D3651E713}"/>
              </a:ext>
            </a:extLst>
          </p:cNvPr>
          <p:cNvSpPr/>
          <p:nvPr/>
        </p:nvSpPr>
        <p:spPr>
          <a:xfrm>
            <a:off x="2714509" y="5957655"/>
            <a:ext cx="1291974" cy="35426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Text Summarization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223AEAB-0A8A-7364-CD52-DD651119F670}"/>
              </a:ext>
            </a:extLst>
          </p:cNvPr>
          <p:cNvCxnSpPr>
            <a:cxnSpLocks/>
          </p:cNvCxnSpPr>
          <p:nvPr/>
        </p:nvCxnSpPr>
        <p:spPr>
          <a:xfrm>
            <a:off x="3326775" y="5768680"/>
            <a:ext cx="0" cy="18592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650252B-2EDC-7D33-AD5A-36FDB284A8F5}"/>
              </a:ext>
            </a:extLst>
          </p:cNvPr>
          <p:cNvSpPr/>
          <p:nvPr/>
        </p:nvSpPr>
        <p:spPr>
          <a:xfrm>
            <a:off x="4071633" y="5957656"/>
            <a:ext cx="1092706" cy="35122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Text Classification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CE1484C-060D-80C2-4D22-37180DE4B791}"/>
              </a:ext>
            </a:extLst>
          </p:cNvPr>
          <p:cNvCxnSpPr>
            <a:cxnSpLocks/>
          </p:cNvCxnSpPr>
          <p:nvPr/>
        </p:nvCxnSpPr>
        <p:spPr>
          <a:xfrm>
            <a:off x="4617986" y="5768680"/>
            <a:ext cx="0" cy="18592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8290CA0E-98B7-393A-CBD3-FA80761708AF}"/>
              </a:ext>
            </a:extLst>
          </p:cNvPr>
          <p:cNvSpPr/>
          <p:nvPr/>
        </p:nvSpPr>
        <p:spPr>
          <a:xfrm>
            <a:off x="5223778" y="5954608"/>
            <a:ext cx="1092706" cy="35122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Content Creation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F24336B-D72E-F71D-A11D-424869E8E8FA}"/>
              </a:ext>
            </a:extLst>
          </p:cNvPr>
          <p:cNvCxnSpPr>
            <a:cxnSpLocks/>
          </p:cNvCxnSpPr>
          <p:nvPr/>
        </p:nvCxnSpPr>
        <p:spPr>
          <a:xfrm>
            <a:off x="5770131" y="5765632"/>
            <a:ext cx="0" cy="18592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5839072-A083-740A-CA41-C625C5276378}"/>
              </a:ext>
            </a:extLst>
          </p:cNvPr>
          <p:cNvSpPr/>
          <p:nvPr/>
        </p:nvSpPr>
        <p:spPr>
          <a:xfrm>
            <a:off x="6391164" y="5951560"/>
            <a:ext cx="1092706" cy="35122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Code Completion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96AB43-30E0-BBB1-9D22-0084C10D6E90}"/>
              </a:ext>
            </a:extLst>
          </p:cNvPr>
          <p:cNvCxnSpPr>
            <a:cxnSpLocks/>
          </p:cNvCxnSpPr>
          <p:nvPr/>
        </p:nvCxnSpPr>
        <p:spPr>
          <a:xfrm>
            <a:off x="6937517" y="5762584"/>
            <a:ext cx="0" cy="18592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FF75908-145D-9B72-DF9C-B2D5023CBC76}"/>
              </a:ext>
            </a:extLst>
          </p:cNvPr>
          <p:cNvSpPr/>
          <p:nvPr/>
        </p:nvSpPr>
        <p:spPr>
          <a:xfrm>
            <a:off x="7558548" y="5959180"/>
            <a:ext cx="1324356" cy="3436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Multilingual Support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6CC781F-EA3D-6BE3-48DF-3C274D21C44F}"/>
              </a:ext>
            </a:extLst>
          </p:cNvPr>
          <p:cNvCxnSpPr>
            <a:cxnSpLocks/>
          </p:cNvCxnSpPr>
          <p:nvPr/>
        </p:nvCxnSpPr>
        <p:spPr>
          <a:xfrm>
            <a:off x="8220723" y="5770204"/>
            <a:ext cx="0" cy="18592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9367C17-8E1E-B9D6-E70E-02B3A7E7A292}"/>
              </a:ext>
            </a:extLst>
          </p:cNvPr>
          <p:cNvSpPr txBox="1"/>
          <p:nvPr/>
        </p:nvSpPr>
        <p:spPr>
          <a:xfrm>
            <a:off x="9157299" y="1858491"/>
            <a:ext cx="2901189" cy="16453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b="1" dirty="0"/>
              <a:t>General Purpose Models </a:t>
            </a:r>
            <a:r>
              <a:rPr lang="en-US" sz="1000" dirty="0"/>
              <a:t>- </a:t>
            </a:r>
            <a:r>
              <a:rPr lang="en-IN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are versatile tools capable of handling a broad array of natural language processing (NLP) tasks.</a:t>
            </a:r>
            <a:endParaRPr lang="en-US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b="1" dirty="0"/>
              <a:t>Specialist Models </a:t>
            </a:r>
            <a:r>
              <a:rPr lang="en-US" sz="1000" dirty="0"/>
              <a:t>- are purpose-built for specific applications rather than general text processing.</a:t>
            </a:r>
          </a:p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b="1" dirty="0"/>
              <a:t>Research Models </a:t>
            </a:r>
            <a:r>
              <a:rPr lang="en-US" sz="1000" dirty="0"/>
              <a:t>- open source, with no restrictions on commercial use or deployment environments, providing a foundation for experimentation, development, and real-world applications.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7C3549-2813-7710-1BCD-32C7B93FF50F}"/>
              </a:ext>
            </a:extLst>
          </p:cNvPr>
          <p:cNvSpPr/>
          <p:nvPr/>
        </p:nvSpPr>
        <p:spPr>
          <a:xfrm>
            <a:off x="9157297" y="1516720"/>
            <a:ext cx="2840581" cy="25603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b="1" kern="10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Definitions</a:t>
            </a:r>
            <a:endParaRPr lang="en-US" sz="1000" b="1" kern="1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E76FE9-AA34-4042-F7EF-E24C9C505B9F}"/>
              </a:ext>
            </a:extLst>
          </p:cNvPr>
          <p:cNvSpPr txBox="1"/>
          <p:nvPr/>
        </p:nvSpPr>
        <p:spPr>
          <a:xfrm>
            <a:off x="9157297" y="3864224"/>
            <a:ext cx="2840580" cy="87421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000" b="0" i="0" u="none" strike="noStrike">
                <a:solidFill>
                  <a:srgbClr val="337AB7"/>
                </a:solidFill>
                <a:effectLst/>
                <a:latin typeface="Roboto" panose="02000000000000000000" pitchFamily="2" charset="0"/>
              </a:defRPr>
            </a:lvl1pPr>
          </a:lstStyle>
          <a:p>
            <a:r>
              <a:rPr lang="en-IN" dirty="0">
                <a:hlinkClick r:id="rId5"/>
              </a:rPr>
              <a:t>Mistral</a:t>
            </a:r>
            <a:endParaRPr lang="en-IN" dirty="0"/>
          </a:p>
          <a:p>
            <a:r>
              <a:rPr lang="en-IN" dirty="0">
                <a:hlinkClick r:id="rId6"/>
              </a:rPr>
              <a:t>AI-Pro</a:t>
            </a:r>
            <a:endParaRPr lang="en-IN" dirty="0"/>
          </a:p>
          <a:p>
            <a:r>
              <a:rPr lang="en-IN" dirty="0">
                <a:hlinkClick r:id="rId7"/>
              </a:rPr>
              <a:t>Wiki</a:t>
            </a:r>
            <a:endParaRPr lang="en-IN" dirty="0"/>
          </a:p>
          <a:p>
            <a:r>
              <a:rPr lang="en-IN" dirty="0">
                <a:hlinkClick r:id="rId8"/>
              </a:rPr>
              <a:t>Le Chat</a:t>
            </a:r>
            <a:endParaRPr lang="en-IN" dirty="0"/>
          </a:p>
          <a:p>
            <a:r>
              <a:rPr lang="en-IN" dirty="0">
                <a:hlinkClick r:id="rId9"/>
              </a:rPr>
              <a:t>LinkedIn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D4595A-0DC1-3A52-D9C5-3122D0A2FC34}"/>
              </a:ext>
            </a:extLst>
          </p:cNvPr>
          <p:cNvSpPr/>
          <p:nvPr/>
        </p:nvSpPr>
        <p:spPr>
          <a:xfrm>
            <a:off x="9157297" y="3577502"/>
            <a:ext cx="2840581" cy="25603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75FEA6-27FF-FDEA-C214-20D7F0882102}"/>
              </a:ext>
            </a:extLst>
          </p:cNvPr>
          <p:cNvSpPr/>
          <p:nvPr/>
        </p:nvSpPr>
        <p:spPr>
          <a:xfrm>
            <a:off x="9157296" y="4714264"/>
            <a:ext cx="2840581" cy="25603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Competitors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1AEC0C-4B2A-9ADD-C807-8C656612088B}"/>
              </a:ext>
            </a:extLst>
          </p:cNvPr>
          <p:cNvSpPr txBox="1"/>
          <p:nvPr/>
        </p:nvSpPr>
        <p:spPr>
          <a:xfrm>
            <a:off x="9157296" y="5002108"/>
            <a:ext cx="27819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b="0" i="0" u="none" strike="noStrike" dirty="0">
                <a:solidFill>
                  <a:srgbClr val="337AB7"/>
                </a:solidFill>
                <a:effectLst/>
                <a:latin typeface="Roboto" panose="02000000000000000000" pitchFamily="2" charset="0"/>
                <a:hlinkClick r:id="rId10"/>
              </a:rPr>
              <a:t>OpenAI</a:t>
            </a:r>
            <a:endParaRPr lang="en-IN" sz="1000" b="0" i="0" u="none" strike="noStrike" dirty="0">
              <a:solidFill>
                <a:srgbClr val="337AB7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rgbClr val="337AB7"/>
                </a:solidFill>
                <a:latin typeface="Roboto" panose="02000000000000000000" pitchFamily="2" charset="0"/>
                <a:hlinkClick r:id="rId11"/>
              </a:rPr>
              <a:t>XAI</a:t>
            </a:r>
            <a:endParaRPr lang="en-IN" sz="1000" dirty="0">
              <a:solidFill>
                <a:srgbClr val="337AB7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rgbClr val="337AB7"/>
                </a:solidFill>
                <a:latin typeface="Roboto" panose="02000000000000000000" pitchFamily="2" charset="0"/>
                <a:hlinkClick r:id="rId12"/>
              </a:rPr>
              <a:t>Sakana</a:t>
            </a:r>
            <a:endParaRPr lang="en-IN" sz="1000" dirty="0">
              <a:solidFill>
                <a:srgbClr val="337AB7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rgbClr val="337AB7"/>
                </a:solidFill>
                <a:latin typeface="Roboto" panose="02000000000000000000" pitchFamily="2" charset="0"/>
                <a:hlinkClick r:id="rId13"/>
              </a:rPr>
              <a:t>Anthropic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013708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</TotalTime>
  <Words>224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Roboto</vt:lpstr>
      <vt:lpstr>Tw Cen MT</vt:lpstr>
      <vt:lpstr>Tw Cen MT Condensed</vt:lpstr>
      <vt:lpstr>Wingdings 3</vt:lpstr>
      <vt:lpstr>Integral</vt:lpstr>
      <vt:lpstr>think-cell Slide</vt:lpstr>
      <vt:lpstr>Summary of Mistral.ai shows an ecosystem of AI models and Products built around NLP and general text processing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sandeep sarathy</dc:creator>
  <cp:lastModifiedBy>sandeep sarathy</cp:lastModifiedBy>
  <cp:revision>1</cp:revision>
  <dcterms:created xsi:type="dcterms:W3CDTF">2025-03-07T14:07:01Z</dcterms:created>
  <dcterms:modified xsi:type="dcterms:W3CDTF">2025-03-07T14:13:53Z</dcterms:modified>
</cp:coreProperties>
</file>