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ACF4-5C53-4562-A4EC-206521775E2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72573-CBA4-4503-9423-3D1626AF1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178471-3005-4CF3-8511-BB93F4186F5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F7A346-C538-4A79-8C23-B2E53E0AF3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8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18" Type="http://schemas.openxmlformats.org/officeDocument/2006/relationships/image" Target="../media/image13.jpeg"/><Relationship Id="rId26" Type="http://schemas.openxmlformats.org/officeDocument/2006/relationships/image" Target="../media/image21.png"/><Relationship Id="rId3" Type="http://schemas.openxmlformats.org/officeDocument/2006/relationships/hyperlink" Target="https://www.roku.com/products/players" TargetMode="External"/><Relationship Id="rId21" Type="http://schemas.openxmlformats.org/officeDocument/2006/relationships/image" Target="../media/image16.jpe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20.png"/><Relationship Id="rId2" Type="http://schemas.openxmlformats.org/officeDocument/2006/relationships/hyperlink" Target="https://www.roku.com/products/roku-tv" TargetMode="External"/><Relationship Id="rId16" Type="http://schemas.openxmlformats.org/officeDocument/2006/relationships/image" Target="../media/image11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https://developer.roku.com/overview" TargetMode="External"/><Relationship Id="rId15" Type="http://schemas.openxmlformats.org/officeDocument/2006/relationships/image" Target="../media/image10.jpe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jpeg"/><Relationship Id="rId4" Type="http://schemas.openxmlformats.org/officeDocument/2006/relationships/hyperlink" Target="https://www.roku.com/products/audio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jpe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24" Type="http://schemas.openxmlformats.org/officeDocument/2006/relationships/image" Target="../media/image55.sv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sv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Relationship Id="rId22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587-3E25-3DE7-B972-A2BE7BC5F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Roku &amp; Concept Nyx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EBA1F-96B9-E76F-EBB0-DAC00E31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Sandeep Vijayasarathy</a:t>
            </a:r>
          </a:p>
        </p:txBody>
      </p:sp>
    </p:spTree>
    <p:extLst>
      <p:ext uri="{BB962C8B-B14F-4D97-AF65-F5344CB8AC3E}">
        <p14:creationId xmlns:p14="http://schemas.microsoft.com/office/powerpoint/2010/main" val="47534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21EA-FFFE-A897-B016-BEE74A80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Ecosystem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A4836-1F6A-ABB9-BD69-E633177BE03C}"/>
              </a:ext>
            </a:extLst>
          </p:cNvPr>
          <p:cNvSpPr txBox="1"/>
          <p:nvPr/>
        </p:nvSpPr>
        <p:spPr>
          <a:xfrm>
            <a:off x="2274473" y="2063542"/>
            <a:ext cx="127512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Content Hosting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ECE1B-F664-4C0E-2784-8BE187FB982D}"/>
              </a:ext>
            </a:extLst>
          </p:cNvPr>
          <p:cNvSpPr txBox="1"/>
          <p:nvPr/>
        </p:nvSpPr>
        <p:spPr>
          <a:xfrm>
            <a:off x="5371940" y="2649760"/>
            <a:ext cx="11912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ROKU Channel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C1081-89A2-5315-60FC-DF3FA964120A}"/>
              </a:ext>
            </a:extLst>
          </p:cNvPr>
          <p:cNvCxnSpPr>
            <a:cxnSpLocks/>
          </p:cNvCxnSpPr>
          <p:nvPr/>
        </p:nvCxnSpPr>
        <p:spPr>
          <a:xfrm>
            <a:off x="4578787" y="3384289"/>
            <a:ext cx="4491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CA8ED-39EF-A7F4-66D6-F07BA4DC8A75}"/>
              </a:ext>
            </a:extLst>
          </p:cNvPr>
          <p:cNvCxnSpPr>
            <a:cxnSpLocks/>
          </p:cNvCxnSpPr>
          <p:nvPr/>
        </p:nvCxnSpPr>
        <p:spPr>
          <a:xfrm>
            <a:off x="6464321" y="3381410"/>
            <a:ext cx="4491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5CE18B-5AB9-798F-56DC-DC37D4F540B2}"/>
              </a:ext>
            </a:extLst>
          </p:cNvPr>
          <p:cNvSpPr txBox="1"/>
          <p:nvPr/>
        </p:nvSpPr>
        <p:spPr>
          <a:xfrm>
            <a:off x="7280518" y="2380275"/>
            <a:ext cx="127512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4F7302-5066-0E7E-C344-F95F0A59D5BA}"/>
              </a:ext>
            </a:extLst>
          </p:cNvPr>
          <p:cNvCxnSpPr>
            <a:cxnSpLocks/>
          </p:cNvCxnSpPr>
          <p:nvPr/>
        </p:nvCxnSpPr>
        <p:spPr>
          <a:xfrm>
            <a:off x="8618272" y="3382095"/>
            <a:ext cx="4491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C4245D-DA6A-F5A4-699E-153EDA8D0DEB}"/>
              </a:ext>
            </a:extLst>
          </p:cNvPr>
          <p:cNvSpPr txBox="1"/>
          <p:nvPr/>
        </p:nvSpPr>
        <p:spPr>
          <a:xfrm>
            <a:off x="8993757" y="2838938"/>
            <a:ext cx="1485992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Software and Devices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64E78-21EC-6E7B-D6E7-C2AE4EFCEB4E}"/>
              </a:ext>
            </a:extLst>
          </p:cNvPr>
          <p:cNvCxnSpPr>
            <a:cxnSpLocks/>
          </p:cNvCxnSpPr>
          <p:nvPr/>
        </p:nvCxnSpPr>
        <p:spPr>
          <a:xfrm>
            <a:off x="10213210" y="3383034"/>
            <a:ext cx="4491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1E60CB-DCC5-CC81-2014-A77496E1B9B8}"/>
              </a:ext>
            </a:extLst>
          </p:cNvPr>
          <p:cNvCxnSpPr>
            <a:cxnSpLocks/>
            <a:stCxn id="32" idx="0"/>
            <a:endCxn id="8" idx="0"/>
          </p:cNvCxnSpPr>
          <p:nvPr/>
        </p:nvCxnSpPr>
        <p:spPr>
          <a:xfrm rot="5400000" flipH="1" flipV="1">
            <a:off x="5737417" y="934344"/>
            <a:ext cx="734734" cy="3626596"/>
          </a:xfrm>
          <a:prstGeom prst="bentConnector3">
            <a:avLst>
              <a:gd name="adj1" fmla="val 13111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0CCAEC-24E9-3D7F-26C9-D424E9007F00}"/>
              </a:ext>
            </a:extLst>
          </p:cNvPr>
          <p:cNvSpPr txBox="1"/>
          <p:nvPr/>
        </p:nvSpPr>
        <p:spPr>
          <a:xfrm>
            <a:off x="5253416" y="1834139"/>
            <a:ext cx="2237232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ROKU Backend Ecosystem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D3FD3E6-4810-BD76-E9A0-ACBFE3C49E1D}"/>
              </a:ext>
            </a:extLst>
          </p:cNvPr>
          <p:cNvCxnSpPr>
            <a:cxnSpLocks/>
            <a:stCxn id="10" idx="0"/>
            <a:endCxn id="52" idx="0"/>
          </p:cNvCxnSpPr>
          <p:nvPr/>
        </p:nvCxnSpPr>
        <p:spPr>
          <a:xfrm rot="16200000" flipH="1">
            <a:off x="10194109" y="2381581"/>
            <a:ext cx="297705" cy="1212418"/>
          </a:xfrm>
          <a:prstGeom prst="bentConnector3">
            <a:avLst>
              <a:gd name="adj1" fmla="val -7678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58F363-1ABC-29D0-0959-89B6500E5DD4}"/>
              </a:ext>
            </a:extLst>
          </p:cNvPr>
          <p:cNvSpPr txBox="1"/>
          <p:nvPr/>
        </p:nvSpPr>
        <p:spPr>
          <a:xfrm>
            <a:off x="9238968" y="2297091"/>
            <a:ext cx="220876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ROKU Frontend Ecosystem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9FAAC9-D224-FEE3-B7F2-345BEF5A3E52}"/>
              </a:ext>
            </a:extLst>
          </p:cNvPr>
          <p:cNvCxnSpPr>
            <a:cxnSpLocks/>
          </p:cNvCxnSpPr>
          <p:nvPr/>
        </p:nvCxnSpPr>
        <p:spPr bwMode="black">
          <a:xfrm>
            <a:off x="632957" y="4582886"/>
            <a:ext cx="454164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54B01C-469C-4DBD-498F-833D7DC8BFDD}"/>
              </a:ext>
            </a:extLst>
          </p:cNvPr>
          <p:cNvCxnSpPr>
            <a:cxnSpLocks/>
          </p:cNvCxnSpPr>
          <p:nvPr/>
        </p:nvCxnSpPr>
        <p:spPr bwMode="black">
          <a:xfrm>
            <a:off x="7178651" y="4566724"/>
            <a:ext cx="42123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B1A4BF-77DF-B7D8-FBB8-C5267B010082}"/>
              </a:ext>
            </a:extLst>
          </p:cNvPr>
          <p:cNvSpPr txBox="1"/>
          <p:nvPr/>
        </p:nvSpPr>
        <p:spPr>
          <a:xfrm>
            <a:off x="5236337" y="4444386"/>
            <a:ext cx="2123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sm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Definitions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0876A-D6D2-6EF5-F153-3272D624771D}"/>
              </a:ext>
            </a:extLst>
          </p:cNvPr>
          <p:cNvSpPr txBox="1"/>
          <p:nvPr/>
        </p:nvSpPr>
        <p:spPr>
          <a:xfrm>
            <a:off x="2748205" y="4852570"/>
            <a:ext cx="2373544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Metadata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Title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Descriptions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Keywords/Categories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Artwork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URLs to indicate where the media will be downloaded from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B91C8-A6A4-CF92-A09B-0930C6477410}"/>
              </a:ext>
            </a:extLst>
          </p:cNvPr>
          <p:cNvSpPr txBox="1"/>
          <p:nvPr/>
        </p:nvSpPr>
        <p:spPr>
          <a:xfrm>
            <a:off x="9418834" y="4859885"/>
            <a:ext cx="1917301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Links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  <a:hlinkClick r:id="rId2"/>
              </a:rPr>
              <a:t>ROKU TV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  <a:hlinkClick r:id="rId3"/>
              </a:rPr>
              <a:t>Streaming Players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  <a:hlinkClick r:id="rId4"/>
              </a:rPr>
              <a:t>ROKU Audio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  <a:hlinkClick r:id="rId5"/>
              </a:rPr>
              <a:t>ROKU Developer Platform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116E8-E45F-41D9-3B92-3ED35871A144}"/>
              </a:ext>
            </a:extLst>
          </p:cNvPr>
          <p:cNvSpPr txBox="1"/>
          <p:nvPr/>
        </p:nvSpPr>
        <p:spPr>
          <a:xfrm>
            <a:off x="621938" y="4852570"/>
            <a:ext cx="2373544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Content hosting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OVP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Online Video Platform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CDN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Content Deliver Network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RSS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Really Simple Syndication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Vimeo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Video Platform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F6DAF-0548-BFE1-71C7-5D0E8F2CC766}"/>
              </a:ext>
            </a:extLst>
          </p:cNvPr>
          <p:cNvSpPr txBox="1"/>
          <p:nvPr/>
        </p:nvSpPr>
        <p:spPr>
          <a:xfrm>
            <a:off x="4844678" y="4852569"/>
            <a:ext cx="2373544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Publisher Type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Direct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No development needed. No coding required.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Custom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Development needed. Coding knowledge required.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D7B50-D4CE-100C-562D-1C648990EDE5}"/>
              </a:ext>
            </a:extLst>
          </p:cNvPr>
          <p:cNvSpPr txBox="1"/>
          <p:nvPr/>
        </p:nvSpPr>
        <p:spPr>
          <a:xfrm>
            <a:off x="7193523" y="4856812"/>
            <a:ext cx="2373544" cy="19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Software &amp; Devices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ROKU OS 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Operating system installed on selected TV brands. No device needed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ROKU Players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 – Audio and Video players to plug and play with existing TVs. OS installed on streaming device.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8520AF-3874-33E1-E3BB-30D1FD468C28}"/>
              </a:ext>
            </a:extLst>
          </p:cNvPr>
          <p:cNvGrpSpPr/>
          <p:nvPr/>
        </p:nvGrpSpPr>
        <p:grpSpPr>
          <a:xfrm>
            <a:off x="2266720" y="2396280"/>
            <a:ext cx="1028827" cy="1946261"/>
            <a:chOff x="1838365" y="2274663"/>
            <a:chExt cx="1028827" cy="194626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DF3D1D-3270-E513-98C9-D6C66945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91986" y="2274663"/>
              <a:ext cx="544224" cy="45639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51B1E9D-4BA2-6DC7-AA04-B4DE6A3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0235" y="2791646"/>
              <a:ext cx="847725" cy="2199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53343F3-5E2A-DE08-49E2-ECD0218D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1005" y="3018986"/>
              <a:ext cx="1006187" cy="2447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6AB5041-517F-F8A8-A882-6E3E4A8FB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3442" y="3311498"/>
              <a:ext cx="787757" cy="1738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D91D8D6-C95E-5260-0660-CBC25B6A9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7306" y="3533105"/>
              <a:ext cx="893584" cy="28011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619AFBF-F2B0-2C64-DCF6-29C5B9233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8365" y="3819824"/>
              <a:ext cx="902834" cy="4011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FEE7BA6-AAF8-FEF4-F139-845C911B4053}"/>
              </a:ext>
            </a:extLst>
          </p:cNvPr>
          <p:cNvSpPr txBox="1"/>
          <p:nvPr/>
        </p:nvSpPr>
        <p:spPr>
          <a:xfrm>
            <a:off x="3498354" y="3720957"/>
            <a:ext cx="1623395" cy="290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Channel Feed (Metadata)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EBD0BC-45AD-B423-217C-699CF2A254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4185" y="3115009"/>
            <a:ext cx="574602" cy="5429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710D9A8-D540-5398-B969-ED5402D0FBE3}"/>
              </a:ext>
            </a:extLst>
          </p:cNvPr>
          <p:cNvGrpSpPr/>
          <p:nvPr/>
        </p:nvGrpSpPr>
        <p:grpSpPr>
          <a:xfrm>
            <a:off x="9108412" y="3128326"/>
            <a:ext cx="1014662" cy="730349"/>
            <a:chOff x="8658285" y="2764739"/>
            <a:chExt cx="1014662" cy="73034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24F6B07-B757-196D-F7A9-F49B7196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66010" y="2764739"/>
              <a:ext cx="906937" cy="2410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7DE8F7-8277-4D73-4593-5B88701A8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8285" y="3060483"/>
              <a:ext cx="1014662" cy="43460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FF9199-F9EB-A9A9-BA8C-3F50CA389107}"/>
              </a:ext>
            </a:extLst>
          </p:cNvPr>
          <p:cNvGrpSpPr/>
          <p:nvPr/>
        </p:nvGrpSpPr>
        <p:grpSpPr>
          <a:xfrm>
            <a:off x="6995822" y="2700231"/>
            <a:ext cx="2150865" cy="1641081"/>
            <a:chOff x="4593882" y="4419749"/>
            <a:chExt cx="2150865" cy="1641081"/>
          </a:xfrm>
        </p:grpSpPr>
        <p:sp>
          <p:nvSpPr>
            <p:cNvPr id="37" name="Rectangle 36" descr="Brain model with LED lights">
              <a:extLst>
                <a:ext uri="{FF2B5EF4-FFF2-40B4-BE49-F238E27FC236}">
                  <a16:creationId xmlns:a16="http://schemas.microsoft.com/office/drawing/2014/main" id="{5B3F8ADF-0D7F-D9DA-AFF4-396FCF8C8E4A}"/>
                </a:ext>
              </a:extLst>
            </p:cNvPr>
            <p:cNvSpPr/>
            <p:nvPr/>
          </p:nvSpPr>
          <p:spPr bwMode="ltGray">
            <a:xfrm>
              <a:off x="4593882" y="4419749"/>
              <a:ext cx="313678" cy="280113"/>
            </a:xfrm>
            <a:prstGeom prst="rect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38" name="Rectangle 37" descr="Top shot of a representation of networks with stick figures.">
              <a:extLst>
                <a:ext uri="{FF2B5EF4-FFF2-40B4-BE49-F238E27FC236}">
                  <a16:creationId xmlns:a16="http://schemas.microsoft.com/office/drawing/2014/main" id="{656E76DD-75FB-A20D-133B-4908770696EB}"/>
                </a:ext>
              </a:extLst>
            </p:cNvPr>
            <p:cNvSpPr/>
            <p:nvPr/>
          </p:nvSpPr>
          <p:spPr bwMode="ltGray">
            <a:xfrm>
              <a:off x="4598458" y="4759991"/>
              <a:ext cx="313678" cy="280113"/>
            </a:xfrm>
            <a:prstGeom prst="rect">
              <a:avLst/>
            </a:prstGeom>
            <a:blipFill>
              <a:blip r:embed="rId1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39" name="Rectangle 38" descr="Piggy bank collection top view">
              <a:extLst>
                <a:ext uri="{FF2B5EF4-FFF2-40B4-BE49-F238E27FC236}">
                  <a16:creationId xmlns:a16="http://schemas.microsoft.com/office/drawing/2014/main" id="{97939809-1100-8FAD-59D2-568F91A4FC40}"/>
                </a:ext>
              </a:extLst>
            </p:cNvPr>
            <p:cNvSpPr/>
            <p:nvPr/>
          </p:nvSpPr>
          <p:spPr bwMode="ltGray">
            <a:xfrm>
              <a:off x="4593882" y="5100233"/>
              <a:ext cx="313678" cy="280113"/>
            </a:xfrm>
            <a:prstGeom prst="rect">
              <a:avLst/>
            </a:prstGeom>
            <a:blipFill>
              <a:blip r:embed="rId1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40" name="Rectangle 39" descr="Pie chart and pencil percentage sign">
              <a:extLst>
                <a:ext uri="{FF2B5EF4-FFF2-40B4-BE49-F238E27FC236}">
                  <a16:creationId xmlns:a16="http://schemas.microsoft.com/office/drawing/2014/main" id="{D75B28B6-440B-E5BF-56E6-6D33FD237118}"/>
                </a:ext>
              </a:extLst>
            </p:cNvPr>
            <p:cNvSpPr/>
            <p:nvPr/>
          </p:nvSpPr>
          <p:spPr bwMode="ltGray">
            <a:xfrm>
              <a:off x="4606847" y="5440475"/>
              <a:ext cx="313678" cy="280113"/>
            </a:xfrm>
            <a:prstGeom prst="rect">
              <a:avLst/>
            </a:prstGeom>
            <a:blipFill>
              <a:blip r:embed="rId1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41" name="Rectangle 40" descr="Two colored ropes tied to a carabiner">
              <a:extLst>
                <a:ext uri="{FF2B5EF4-FFF2-40B4-BE49-F238E27FC236}">
                  <a16:creationId xmlns:a16="http://schemas.microsoft.com/office/drawing/2014/main" id="{78773537-5651-006F-29C8-A31E22F22A0F}"/>
                </a:ext>
              </a:extLst>
            </p:cNvPr>
            <p:cNvSpPr/>
            <p:nvPr/>
          </p:nvSpPr>
          <p:spPr bwMode="ltGray">
            <a:xfrm>
              <a:off x="4606847" y="5780717"/>
              <a:ext cx="313678" cy="280113"/>
            </a:xfrm>
            <a:prstGeom prst="rect">
              <a:avLst/>
            </a:prstGeom>
            <a:blipFill>
              <a:blip r:embed="rId1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ED24AB-6129-F6E6-D582-523A6A9A5F19}"/>
                </a:ext>
              </a:extLst>
            </p:cNvPr>
            <p:cNvSpPr txBox="1"/>
            <p:nvPr/>
          </p:nvSpPr>
          <p:spPr>
            <a:xfrm>
              <a:off x="4920524" y="4447079"/>
              <a:ext cx="1191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orma DJR Micro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Developer Tools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3D8367-AECA-2441-73C0-F832D05169D4}"/>
                </a:ext>
              </a:extLst>
            </p:cNvPr>
            <p:cNvSpPr txBox="1"/>
            <p:nvPr/>
          </p:nvSpPr>
          <p:spPr>
            <a:xfrm>
              <a:off x="4920525" y="4773116"/>
              <a:ext cx="1387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orma DJR Micro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Content Engagement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658D8C-1C88-FBFD-CABF-18C931E1690E}"/>
                </a:ext>
              </a:extLst>
            </p:cNvPr>
            <p:cNvSpPr txBox="1"/>
            <p:nvPr/>
          </p:nvSpPr>
          <p:spPr>
            <a:xfrm>
              <a:off x="4920524" y="5097259"/>
              <a:ext cx="1191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orma DJR Micro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Monetization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EF9CAE-F2F1-A561-D71A-339C30381F65}"/>
                </a:ext>
              </a:extLst>
            </p:cNvPr>
            <p:cNvSpPr txBox="1"/>
            <p:nvPr/>
          </p:nvSpPr>
          <p:spPr>
            <a:xfrm>
              <a:off x="4903746" y="5421332"/>
              <a:ext cx="1841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orma DJR Micro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Analytics &amp; Reporting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A2D6E2-BF72-C46A-0632-37D3825C8987}"/>
                </a:ext>
              </a:extLst>
            </p:cNvPr>
            <p:cNvSpPr txBox="1"/>
            <p:nvPr/>
          </p:nvSpPr>
          <p:spPr>
            <a:xfrm>
              <a:off x="4920524" y="5731086"/>
              <a:ext cx="1191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orma DJR Micro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Security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9D4954-7834-0DD9-B532-676A240539C6}"/>
              </a:ext>
            </a:extLst>
          </p:cNvPr>
          <p:cNvGrpSpPr/>
          <p:nvPr/>
        </p:nvGrpSpPr>
        <p:grpSpPr>
          <a:xfrm>
            <a:off x="5077247" y="3042281"/>
            <a:ext cx="1543575" cy="732877"/>
            <a:chOff x="8254767" y="2616186"/>
            <a:chExt cx="1543575" cy="732877"/>
          </a:xfrm>
        </p:grpSpPr>
        <p:sp>
          <p:nvSpPr>
            <p:cNvPr id="48" name="Oval 47" descr="Arrow on a red road">
              <a:extLst>
                <a:ext uri="{FF2B5EF4-FFF2-40B4-BE49-F238E27FC236}">
                  <a16:creationId xmlns:a16="http://schemas.microsoft.com/office/drawing/2014/main" id="{F8C4A1C8-862F-473C-783B-A37482F3B3EF}"/>
                </a:ext>
              </a:extLst>
            </p:cNvPr>
            <p:cNvSpPr/>
            <p:nvPr/>
          </p:nvSpPr>
          <p:spPr bwMode="ltGray">
            <a:xfrm>
              <a:off x="8254767" y="2616186"/>
              <a:ext cx="352338" cy="351235"/>
            </a:xfrm>
            <a:prstGeom prst="ellipse">
              <a:avLst/>
            </a:prstGeom>
            <a:blipFill dpi="0" rotWithShape="1"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49" name="Oval 48" descr="Man climbing sheer rock face, holding mountain climbing rope, with carabiners and backpack">
              <a:extLst>
                <a:ext uri="{FF2B5EF4-FFF2-40B4-BE49-F238E27FC236}">
                  <a16:creationId xmlns:a16="http://schemas.microsoft.com/office/drawing/2014/main" id="{A0D60FFD-5083-1A24-9EE9-A9408D0348EB}"/>
                </a:ext>
              </a:extLst>
            </p:cNvPr>
            <p:cNvSpPr/>
            <p:nvPr/>
          </p:nvSpPr>
          <p:spPr bwMode="ltGray">
            <a:xfrm>
              <a:off x="8254767" y="2997828"/>
              <a:ext cx="352338" cy="351235"/>
            </a:xfrm>
            <a:prstGeom prst="ellipse">
              <a:avLst/>
            </a:prstGeom>
            <a:blipFill dpi="0" rotWithShape="1">
              <a:blip r:embed="rId2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DE3652-5FC0-ABDE-8340-D9478DC266ED}"/>
                </a:ext>
              </a:extLst>
            </p:cNvPr>
            <p:cNvSpPr txBox="1"/>
            <p:nvPr/>
          </p:nvSpPr>
          <p:spPr>
            <a:xfrm>
              <a:off x="8607105" y="2668692"/>
              <a:ext cx="1191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Forma DJR Micro"/>
                  <a:ea typeface="+mn-ea"/>
                  <a:cs typeface="+mn-cs"/>
                </a:rPr>
                <a:t>Direct Publisher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9AAFDA-6C02-2375-45DB-DB1466E9619B}"/>
                </a:ext>
              </a:extLst>
            </p:cNvPr>
            <p:cNvSpPr txBox="1"/>
            <p:nvPr/>
          </p:nvSpPr>
          <p:spPr>
            <a:xfrm>
              <a:off x="8607105" y="3054035"/>
              <a:ext cx="1191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orma DJR Micro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Custom Publisher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469FEAA0-F1D1-0C7A-AB7D-CF8A71957D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2314" y="3136643"/>
            <a:ext cx="573713" cy="49529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2493A-C116-B7D0-DE62-562C7C4C8A70}"/>
              </a:ext>
            </a:extLst>
          </p:cNvPr>
          <p:cNvSpPr txBox="1"/>
          <p:nvPr/>
        </p:nvSpPr>
        <p:spPr>
          <a:xfrm>
            <a:off x="10692999" y="3586155"/>
            <a:ext cx="730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Stream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E301F9-C72D-4893-068B-5650EA4AC0A8}"/>
              </a:ext>
            </a:extLst>
          </p:cNvPr>
          <p:cNvCxnSpPr>
            <a:cxnSpLocks/>
          </p:cNvCxnSpPr>
          <p:nvPr/>
        </p:nvCxnSpPr>
        <p:spPr>
          <a:xfrm>
            <a:off x="3490666" y="3384977"/>
            <a:ext cx="4491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5F3CD9-9DFF-3EFB-14A3-57ED286F6867}"/>
              </a:ext>
            </a:extLst>
          </p:cNvPr>
          <p:cNvCxnSpPr>
            <a:cxnSpLocks/>
          </p:cNvCxnSpPr>
          <p:nvPr/>
        </p:nvCxnSpPr>
        <p:spPr>
          <a:xfrm>
            <a:off x="1730903" y="3384289"/>
            <a:ext cx="4491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4A4A7E-8039-6F47-457A-87083C28D442}"/>
              </a:ext>
            </a:extLst>
          </p:cNvPr>
          <p:cNvSpPr txBox="1"/>
          <p:nvPr/>
        </p:nvSpPr>
        <p:spPr>
          <a:xfrm>
            <a:off x="389181" y="2649760"/>
            <a:ext cx="1467612" cy="230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Content Providers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A917AA-2A30-CEEB-0EAC-D12A728B882D}"/>
              </a:ext>
            </a:extLst>
          </p:cNvPr>
          <p:cNvGrpSpPr/>
          <p:nvPr/>
        </p:nvGrpSpPr>
        <p:grpSpPr>
          <a:xfrm>
            <a:off x="504934" y="3025486"/>
            <a:ext cx="1145891" cy="695471"/>
            <a:chOff x="534322" y="1823397"/>
            <a:chExt cx="1453778" cy="105382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8A9635F-DC0E-D71E-9BE1-140841831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50859" y="1823397"/>
              <a:ext cx="686064" cy="233486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52CDAA8-CEF9-7F6C-7906-43100DCED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295647" y="1844295"/>
              <a:ext cx="620132" cy="22433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14AC8BF-B527-0CED-0001-2F54AF3D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34322" y="2152539"/>
              <a:ext cx="619830" cy="34911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F742F9B-7903-8ABF-52FE-03DA9B0C2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269683" y="2152595"/>
              <a:ext cx="718417" cy="34899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BE4A8F-B63A-4244-EC12-2438FF00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89568" y="2581237"/>
              <a:ext cx="943858" cy="295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9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AC77-C663-B0B7-A8DC-17E76F21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Provides Low-Cost, Smart OS to TV OEMs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0578CB-4FBE-2EF5-6B40-76B7314F36BA}"/>
              </a:ext>
            </a:extLst>
          </p:cNvPr>
          <p:cNvSpPr/>
          <p:nvPr/>
        </p:nvSpPr>
        <p:spPr bwMode="ltGray">
          <a:xfrm>
            <a:off x="2046094" y="3725556"/>
            <a:ext cx="1127935" cy="833120"/>
          </a:xfrm>
          <a:prstGeom prst="rightArrow">
            <a:avLst>
              <a:gd name="adj1" fmla="val 7195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AEAA083-F7C1-8AA1-D528-2322B81A8210}"/>
              </a:ext>
            </a:extLst>
          </p:cNvPr>
          <p:cNvSpPr/>
          <p:nvPr/>
        </p:nvSpPr>
        <p:spPr bwMode="ltGray">
          <a:xfrm rot="10800000">
            <a:off x="1998730" y="2892436"/>
            <a:ext cx="1127935" cy="833120"/>
          </a:xfrm>
          <a:prstGeom prst="rightArrow">
            <a:avLst>
              <a:gd name="adj1" fmla="val 7195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E756D-D130-3A02-F1B4-AED9587B7544}"/>
              </a:ext>
            </a:extLst>
          </p:cNvPr>
          <p:cNvSpPr txBox="1"/>
          <p:nvPr/>
        </p:nvSpPr>
        <p:spPr>
          <a:xfrm>
            <a:off x="1587337" y="4890536"/>
            <a:ext cx="1950720" cy="50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cap="small" dirty="0"/>
              <a:t>Scale &amp; Reach to millions of viewers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08EFA-5908-7241-C881-8F205F31D81C}"/>
              </a:ext>
            </a:extLst>
          </p:cNvPr>
          <p:cNvSpPr txBox="1"/>
          <p:nvPr/>
        </p:nvSpPr>
        <p:spPr>
          <a:xfrm>
            <a:off x="1587337" y="2143073"/>
            <a:ext cx="2120485" cy="50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cap="small" dirty="0"/>
              <a:t>Low-cost smart features via Roku OS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0838ABB-260F-BBB3-A4AB-960D6C93CFC3}"/>
              </a:ext>
            </a:extLst>
          </p:cNvPr>
          <p:cNvSpPr/>
          <p:nvPr/>
        </p:nvSpPr>
        <p:spPr bwMode="ltGray">
          <a:xfrm>
            <a:off x="5375476" y="2872322"/>
            <a:ext cx="1127935" cy="833120"/>
          </a:xfrm>
          <a:prstGeom prst="rightArrow">
            <a:avLst>
              <a:gd name="adj1" fmla="val 7195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27E3F95-410B-E722-94F6-65ACF69B7311}"/>
              </a:ext>
            </a:extLst>
          </p:cNvPr>
          <p:cNvSpPr/>
          <p:nvPr/>
        </p:nvSpPr>
        <p:spPr bwMode="ltGray">
          <a:xfrm>
            <a:off x="5375476" y="1968082"/>
            <a:ext cx="1127935" cy="833120"/>
          </a:xfrm>
          <a:prstGeom prst="rightArrow">
            <a:avLst>
              <a:gd name="adj1" fmla="val 7195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7F043A5-2B95-A747-DF10-799E2DD7308B}"/>
              </a:ext>
            </a:extLst>
          </p:cNvPr>
          <p:cNvSpPr/>
          <p:nvPr/>
        </p:nvSpPr>
        <p:spPr bwMode="ltGray">
          <a:xfrm>
            <a:off x="5375476" y="4879344"/>
            <a:ext cx="1127935" cy="833120"/>
          </a:xfrm>
          <a:prstGeom prst="rightArrow">
            <a:avLst>
              <a:gd name="adj1" fmla="val 7195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345CC5D-D8FC-068F-49CE-6D073004E45D}"/>
              </a:ext>
            </a:extLst>
          </p:cNvPr>
          <p:cNvSpPr/>
          <p:nvPr/>
        </p:nvSpPr>
        <p:spPr bwMode="ltGray">
          <a:xfrm>
            <a:off x="5375476" y="3975104"/>
            <a:ext cx="1127935" cy="833120"/>
          </a:xfrm>
          <a:prstGeom prst="rightArrow">
            <a:avLst>
              <a:gd name="adj1" fmla="val 7195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343E745-6C4A-B9DB-6592-0E2092BC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17" y="3482836"/>
            <a:ext cx="763958" cy="6111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86139E-22B5-E2D1-A58E-F2F5397CC043}"/>
              </a:ext>
            </a:extLst>
          </p:cNvPr>
          <p:cNvSpPr txBox="1"/>
          <p:nvPr/>
        </p:nvSpPr>
        <p:spPr>
          <a:xfrm>
            <a:off x="486909" y="3185885"/>
            <a:ext cx="127512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 cap="small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TV OEMs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FEE4251-DA3F-D31B-6AEB-2D70B528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70" y="3036503"/>
            <a:ext cx="1583589" cy="120255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FF1C5CC-3FE6-DAA0-A72B-5308FC0DF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0591" y="3481717"/>
            <a:ext cx="825500" cy="6603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B30120-5A65-90EA-D7F2-39E7B9FB0993}"/>
              </a:ext>
            </a:extLst>
          </p:cNvPr>
          <p:cNvSpPr txBox="1"/>
          <p:nvPr/>
        </p:nvSpPr>
        <p:spPr>
          <a:xfrm>
            <a:off x="6936409" y="3185885"/>
            <a:ext cx="127512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cap="small" dirty="0"/>
              <a:t>Monetize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0BCCA-59E6-4134-94C5-0291E0665C6E}"/>
              </a:ext>
            </a:extLst>
          </p:cNvPr>
          <p:cNvCxnSpPr/>
          <p:nvPr/>
        </p:nvCxnSpPr>
        <p:spPr bwMode="black">
          <a:xfrm>
            <a:off x="8553399" y="1968082"/>
            <a:ext cx="0" cy="46485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55C3BC4-020C-51EC-8D53-3DE9A71280C5}"/>
              </a:ext>
            </a:extLst>
          </p:cNvPr>
          <p:cNvSpPr txBox="1"/>
          <p:nvPr/>
        </p:nvSpPr>
        <p:spPr>
          <a:xfrm>
            <a:off x="8738006" y="2052480"/>
            <a:ext cx="2976879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ROKU OS Highlights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42E7568-8C87-4169-4A5B-5869E15992C6}"/>
              </a:ext>
            </a:extLst>
          </p:cNvPr>
          <p:cNvSpPr txBox="1">
            <a:spLocks/>
          </p:cNvSpPr>
          <p:nvPr/>
        </p:nvSpPr>
        <p:spPr>
          <a:xfrm>
            <a:off x="8644535" y="2572710"/>
            <a:ext cx="3237654" cy="9092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2542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725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P Simplified Light" panose="020B04040202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Free License</a:t>
            </a:r>
          </a:p>
          <a:p>
            <a:r>
              <a:rPr lang="en-US" sz="1400" dirty="0"/>
              <a:t>No additional money required to license ROKU OS. TV OEMs can integrate into their Smart TVs for no cost.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807048-4DAC-BE87-3343-769882252011}"/>
              </a:ext>
            </a:extLst>
          </p:cNvPr>
          <p:cNvCxnSpPr>
            <a:cxnSpLocks/>
          </p:cNvCxnSpPr>
          <p:nvPr/>
        </p:nvCxnSpPr>
        <p:spPr bwMode="black">
          <a:xfrm>
            <a:off x="8634374" y="2480855"/>
            <a:ext cx="33941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1A30800-2D42-5915-FC67-1CEAAE31EDA5}"/>
              </a:ext>
            </a:extLst>
          </p:cNvPr>
          <p:cNvSpPr txBox="1">
            <a:spLocks/>
          </p:cNvSpPr>
          <p:nvPr/>
        </p:nvSpPr>
        <p:spPr>
          <a:xfrm>
            <a:off x="8634374" y="3758258"/>
            <a:ext cx="3237654" cy="9092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2542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725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P Simplified Light" panose="020B04040202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Commission </a:t>
            </a:r>
          </a:p>
          <a:p>
            <a:r>
              <a:rPr lang="en-US" sz="1400" dirty="0"/>
              <a:t>ROKU OS is free to license and use, however ROKU gets a small commission whenever a ROKU based TV is sold.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50D4C9-A9D4-8F81-34DD-3117835B559E}"/>
              </a:ext>
            </a:extLst>
          </p:cNvPr>
          <p:cNvCxnSpPr>
            <a:cxnSpLocks/>
          </p:cNvCxnSpPr>
          <p:nvPr/>
        </p:nvCxnSpPr>
        <p:spPr bwMode="black">
          <a:xfrm>
            <a:off x="8624213" y="3666403"/>
            <a:ext cx="33941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887E265-48DA-B19C-3373-23CE5CA16424}"/>
              </a:ext>
            </a:extLst>
          </p:cNvPr>
          <p:cNvSpPr txBox="1">
            <a:spLocks/>
          </p:cNvSpPr>
          <p:nvPr/>
        </p:nvSpPr>
        <p:spPr>
          <a:xfrm>
            <a:off x="8644535" y="4971960"/>
            <a:ext cx="3237654" cy="1103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2542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725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P Simplified Light" panose="020B04040202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Economy of Scale</a:t>
            </a:r>
          </a:p>
          <a:p>
            <a:r>
              <a:rPr lang="en-US" sz="1400" dirty="0"/>
              <a:t>Reduces the cost significantly since TV OEMs will not have to develop and maintain Software making it competitive in the market.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14512E-7F82-CC8F-ACA6-728F97E682C3}"/>
              </a:ext>
            </a:extLst>
          </p:cNvPr>
          <p:cNvCxnSpPr>
            <a:cxnSpLocks/>
          </p:cNvCxnSpPr>
          <p:nvPr/>
        </p:nvCxnSpPr>
        <p:spPr bwMode="black">
          <a:xfrm>
            <a:off x="8634374" y="4880105"/>
            <a:ext cx="33941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859B-7E71-E40C-3A50-ED202903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earns money from Six different sources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4F7724-95E1-DD01-0F4A-6ED384177698}"/>
              </a:ext>
            </a:extLst>
          </p:cNvPr>
          <p:cNvCxnSpPr>
            <a:cxnSpLocks/>
          </p:cNvCxnSpPr>
          <p:nvPr/>
        </p:nvCxnSpPr>
        <p:spPr bwMode="black">
          <a:xfrm>
            <a:off x="459805" y="4180516"/>
            <a:ext cx="113903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B7461B-ADAF-D0A8-9E4F-27B8F78AD601}"/>
              </a:ext>
            </a:extLst>
          </p:cNvPr>
          <p:cNvCxnSpPr/>
          <p:nvPr/>
        </p:nvCxnSpPr>
        <p:spPr bwMode="black">
          <a:xfrm>
            <a:off x="6220309" y="2034475"/>
            <a:ext cx="0" cy="2015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403CD2-B5D4-E258-C4D0-3CD0A24EEB05}"/>
              </a:ext>
            </a:extLst>
          </p:cNvPr>
          <p:cNvCxnSpPr/>
          <p:nvPr/>
        </p:nvCxnSpPr>
        <p:spPr bwMode="black">
          <a:xfrm>
            <a:off x="3176425" y="4376459"/>
            <a:ext cx="0" cy="2015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7D940B-4F78-6318-E483-1DDF980E7646}"/>
              </a:ext>
            </a:extLst>
          </p:cNvPr>
          <p:cNvCxnSpPr/>
          <p:nvPr/>
        </p:nvCxnSpPr>
        <p:spPr bwMode="black">
          <a:xfrm>
            <a:off x="9181685" y="4376459"/>
            <a:ext cx="0" cy="2015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8B31EC-AB22-F7BC-273D-3958AEE6CE53}"/>
              </a:ext>
            </a:extLst>
          </p:cNvPr>
          <p:cNvSpPr txBox="1"/>
          <p:nvPr/>
        </p:nvSpPr>
        <p:spPr>
          <a:xfrm>
            <a:off x="459805" y="1959830"/>
            <a:ext cx="2677533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b="1" cap="small"/>
            </a:lvl1pPr>
          </a:lstStyle>
          <a:p>
            <a:r>
              <a:rPr lang="en-US" dirty="0"/>
              <a:t>Dynamic, Targeted 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9D5F3-3185-D786-29E2-D75ED9612BFD}"/>
              </a:ext>
            </a:extLst>
          </p:cNvPr>
          <p:cNvSpPr txBox="1"/>
          <p:nvPr/>
        </p:nvSpPr>
        <p:spPr>
          <a:xfrm>
            <a:off x="6463547" y="1959830"/>
            <a:ext cx="2677533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b="1" cap="small"/>
            </a:lvl1pPr>
          </a:lstStyle>
          <a:p>
            <a:r>
              <a:rPr lang="en-US" dirty="0"/>
              <a:t>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D7F49-DCA6-1796-6BB0-844F11C82ABB}"/>
              </a:ext>
            </a:extLst>
          </p:cNvPr>
          <p:cNvCxnSpPr/>
          <p:nvPr/>
        </p:nvCxnSpPr>
        <p:spPr bwMode="black">
          <a:xfrm>
            <a:off x="2282708" y="2482344"/>
            <a:ext cx="0" cy="119431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8556AE-3796-2996-5394-D9A40C723820}"/>
              </a:ext>
            </a:extLst>
          </p:cNvPr>
          <p:cNvCxnSpPr/>
          <p:nvPr/>
        </p:nvCxnSpPr>
        <p:spPr bwMode="black">
          <a:xfrm>
            <a:off x="4178014" y="2482344"/>
            <a:ext cx="0" cy="119431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F115AD-F529-A73B-0059-C29001D79E7A}"/>
              </a:ext>
            </a:extLst>
          </p:cNvPr>
          <p:cNvSpPr txBox="1"/>
          <p:nvPr/>
        </p:nvSpPr>
        <p:spPr>
          <a:xfrm>
            <a:off x="6463547" y="3527373"/>
            <a:ext cx="4530925" cy="3931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dirty="0"/>
              <a:t>ROKU plug and play devices such as ROKU Ultra, ROKU Express, ROKU </a:t>
            </a:r>
            <a:r>
              <a:rPr lang="en-US" sz="1400" dirty="0" err="1"/>
              <a:t>Streambar</a:t>
            </a:r>
            <a:r>
              <a:rPr lang="en-US" sz="1400" dirty="0"/>
              <a:t>, ROKU Voice Remote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337B7-AFC7-A9FB-6D20-FC3D646A2CCD}"/>
              </a:ext>
            </a:extLst>
          </p:cNvPr>
          <p:cNvSpPr txBox="1"/>
          <p:nvPr/>
        </p:nvSpPr>
        <p:spPr>
          <a:xfrm>
            <a:off x="459805" y="4376459"/>
            <a:ext cx="2677533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b="1" cap="small" dirty="0"/>
              <a:t>Subscriptions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39617-005B-5617-28EE-4F5FE06D2480}"/>
              </a:ext>
            </a:extLst>
          </p:cNvPr>
          <p:cNvSpPr txBox="1"/>
          <p:nvPr/>
        </p:nvSpPr>
        <p:spPr>
          <a:xfrm>
            <a:off x="483649" y="3019140"/>
            <a:ext cx="1702812" cy="78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dirty="0"/>
              <a:t>Display Ads about 15s, 30s and more on Ad supported 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B613-F5C4-41F0-530A-7C95ABBA3711}"/>
              </a:ext>
            </a:extLst>
          </p:cNvPr>
          <p:cNvSpPr txBox="1"/>
          <p:nvPr/>
        </p:nvSpPr>
        <p:spPr>
          <a:xfrm>
            <a:off x="459805" y="2504158"/>
            <a:ext cx="1214626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highlight>
                  <a:srgbClr val="FFFF00"/>
                </a:highlight>
              </a:rPr>
              <a:t>Short Ads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69347-7ED0-451A-5C63-B4CDCFCD8021}"/>
              </a:ext>
            </a:extLst>
          </p:cNvPr>
          <p:cNvSpPr txBox="1"/>
          <p:nvPr/>
        </p:nvSpPr>
        <p:spPr>
          <a:xfrm>
            <a:off x="2378955" y="2504158"/>
            <a:ext cx="1214626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highlight>
                  <a:srgbClr val="FFFF00"/>
                </a:highlight>
              </a:rPr>
              <a:t>Targeted Ads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C9773-DE43-86A5-B21A-836BE70F6594}"/>
              </a:ext>
            </a:extLst>
          </p:cNvPr>
          <p:cNvSpPr txBox="1"/>
          <p:nvPr/>
        </p:nvSpPr>
        <p:spPr>
          <a:xfrm>
            <a:off x="4285761" y="2504158"/>
            <a:ext cx="1214626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highlight>
                  <a:srgbClr val="FFFF00"/>
                </a:highlight>
              </a:rPr>
              <a:t>Dynamic 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DBA33-6BAD-2EF1-CAA0-6870A6F996AD}"/>
              </a:ext>
            </a:extLst>
          </p:cNvPr>
          <p:cNvSpPr txBox="1"/>
          <p:nvPr/>
        </p:nvSpPr>
        <p:spPr>
          <a:xfrm>
            <a:off x="2378955" y="3019140"/>
            <a:ext cx="1702812" cy="78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dirty="0"/>
              <a:t>Target Ads based on Users’ Viewing habits, (Streaming, Linear TV), TV features,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7160B-DCEA-CCAC-9A5D-102B938F196F}"/>
              </a:ext>
            </a:extLst>
          </p:cNvPr>
          <p:cNvSpPr txBox="1"/>
          <p:nvPr/>
        </p:nvSpPr>
        <p:spPr>
          <a:xfrm>
            <a:off x="4285761" y="3019140"/>
            <a:ext cx="1702812" cy="587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dirty="0"/>
              <a:t>Replace traditional TV ads with Roku One Platform Ads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37938-FD6C-AB24-334A-2A30DF8011F2}"/>
              </a:ext>
            </a:extLst>
          </p:cNvPr>
          <p:cNvSpPr txBox="1"/>
          <p:nvPr/>
        </p:nvSpPr>
        <p:spPr>
          <a:xfrm>
            <a:off x="429700" y="6047630"/>
            <a:ext cx="2677529" cy="587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400" dirty="0"/>
              <a:t>A percentage of fee paid to ROKU when users subscribe to premium Streaming service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71990E-0242-B8D6-C330-2F2908CC092D}"/>
              </a:ext>
            </a:extLst>
          </p:cNvPr>
          <p:cNvCxnSpPr/>
          <p:nvPr/>
        </p:nvCxnSpPr>
        <p:spPr bwMode="black">
          <a:xfrm>
            <a:off x="6179055" y="4376459"/>
            <a:ext cx="0" cy="2015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7E12D-C28D-B143-F1CE-03F1EB508446}"/>
              </a:ext>
            </a:extLst>
          </p:cNvPr>
          <p:cNvGrpSpPr/>
          <p:nvPr/>
        </p:nvGrpSpPr>
        <p:grpSpPr>
          <a:xfrm>
            <a:off x="6479559" y="4376459"/>
            <a:ext cx="2586912" cy="2018105"/>
            <a:chOff x="5744346" y="4002833"/>
            <a:chExt cx="2413040" cy="20181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ACF9B2-0547-90B0-CF0D-8A8AC533DC67}"/>
                </a:ext>
              </a:extLst>
            </p:cNvPr>
            <p:cNvSpPr txBox="1"/>
            <p:nvPr/>
          </p:nvSpPr>
          <p:spPr>
            <a:xfrm>
              <a:off x="5801818" y="4002833"/>
              <a:ext cx="2286678" cy="256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1000"/>
                </a:spcBef>
                <a:defRPr b="1" cap="small"/>
              </a:lvl1pPr>
            </a:lstStyle>
            <a:p>
              <a:r>
                <a:rPr lang="en-US" dirty="0"/>
                <a:t>Roku Channel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5194FB-01B1-267E-C337-B9A18CD7E27D}"/>
                </a:ext>
              </a:extLst>
            </p:cNvPr>
            <p:cNvSpPr txBox="1"/>
            <p:nvPr/>
          </p:nvSpPr>
          <p:spPr>
            <a:xfrm>
              <a:off x="5744346" y="5433854"/>
              <a:ext cx="2413040" cy="5870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dirty="0"/>
                <a:t>Ad-Based Video on Demand (AVOD) enables ROKU to monetize its content with Ads. 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D4606BD-E7DE-C266-B1A1-7EC145A8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3" y="4814545"/>
            <a:ext cx="1157550" cy="3939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0D76E5-A597-90C6-9E41-20B8EF00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91" y="4850907"/>
            <a:ext cx="887944" cy="321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89996A-3619-E929-29D8-B889981B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23" y="5338916"/>
            <a:ext cx="941940" cy="5305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3E4C85-8D38-4842-7565-FDA376C78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960" y="4716460"/>
            <a:ext cx="388189" cy="9840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0676B8-3CBD-C179-83E7-ED5A1D981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453196" y="4723709"/>
            <a:ext cx="282017" cy="9840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349AD2-86CE-FAAA-96EE-7F8D63E45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5564" y="4900189"/>
            <a:ext cx="1836740" cy="575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C85B55F-F619-09C7-DBBA-4C356DE47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9675" y="4715318"/>
            <a:ext cx="1245390" cy="9457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FA27BAF-5623-A88F-DA79-B6D958FF0B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0053" y="2427302"/>
            <a:ext cx="1316431" cy="5870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09CFADE-4A95-C3B9-F69C-372F882D4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100" y="2102784"/>
            <a:ext cx="1407723" cy="12172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DEEFBB-1B65-BDBD-20DC-2FC4C32F6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1492" y="2450224"/>
            <a:ext cx="1526491" cy="7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D3B3-E37A-403D-3574-4C24F230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Concept Nyx enables more than gaming across form factors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990E23-CE66-77D9-B61F-9BFD9057197A}"/>
              </a:ext>
            </a:extLst>
          </p:cNvPr>
          <p:cNvCxnSpPr>
            <a:cxnSpLocks/>
          </p:cNvCxnSpPr>
          <p:nvPr/>
        </p:nvCxnSpPr>
        <p:spPr bwMode="black">
          <a:xfrm>
            <a:off x="547280" y="4912716"/>
            <a:ext cx="107199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B72304-D3FD-9077-9C2B-6313CB6F5B44}"/>
              </a:ext>
            </a:extLst>
          </p:cNvPr>
          <p:cNvSpPr txBox="1"/>
          <p:nvPr/>
        </p:nvSpPr>
        <p:spPr>
          <a:xfrm>
            <a:off x="547280" y="4985696"/>
            <a:ext cx="2976879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Concept Nyx Highlights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3BCF674-8181-ADD1-A235-D50748F157FA}"/>
              </a:ext>
            </a:extLst>
          </p:cNvPr>
          <p:cNvSpPr txBox="1">
            <a:spLocks/>
          </p:cNvSpPr>
          <p:nvPr/>
        </p:nvSpPr>
        <p:spPr>
          <a:xfrm>
            <a:off x="4083524" y="5396865"/>
            <a:ext cx="3752253" cy="71532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2542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725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P Simplified Light" panose="020B04040202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Stream Up to 4 Games in Parallel</a:t>
            </a:r>
          </a:p>
          <a:p>
            <a:r>
              <a:rPr lang="en-US" sz="1400" dirty="0"/>
              <a:t>Power four game streams simultaneously and smartly switch among devices using App. 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E021C38-9783-3894-B699-EB76320348EF}"/>
              </a:ext>
            </a:extLst>
          </p:cNvPr>
          <p:cNvSpPr txBox="1">
            <a:spLocks/>
          </p:cNvSpPr>
          <p:nvPr/>
        </p:nvSpPr>
        <p:spPr>
          <a:xfrm>
            <a:off x="640874" y="5378826"/>
            <a:ext cx="3304362" cy="1103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2542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725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P Simplified Light" panose="020B04040202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Stream Games using LAN</a:t>
            </a:r>
          </a:p>
          <a:p>
            <a:r>
              <a:rPr lang="en-US" sz="1400" dirty="0"/>
              <a:t>Process high performance games using Edge Processing at home and then share it across multiple devices in the house using local network (LAN). 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9E5015C-7D72-2007-646A-92CE42A5AF33}"/>
              </a:ext>
            </a:extLst>
          </p:cNvPr>
          <p:cNvSpPr txBox="1">
            <a:spLocks/>
          </p:cNvSpPr>
          <p:nvPr/>
        </p:nvSpPr>
        <p:spPr>
          <a:xfrm>
            <a:off x="8053079" y="5380237"/>
            <a:ext cx="3752253" cy="9092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2542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725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P Simplified Light" panose="020B04040202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Central Library of Games</a:t>
            </a:r>
          </a:p>
          <a:p>
            <a:r>
              <a:rPr lang="en-US" sz="1400" dirty="0"/>
              <a:t>Display all the games purchased and subscriptions owned no matter where it is purchased from.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41E57C-9A57-D275-876F-C78AA0B1F264}"/>
              </a:ext>
            </a:extLst>
          </p:cNvPr>
          <p:cNvCxnSpPr>
            <a:cxnSpLocks/>
          </p:cNvCxnSpPr>
          <p:nvPr/>
        </p:nvCxnSpPr>
        <p:spPr bwMode="black">
          <a:xfrm flipV="1">
            <a:off x="547280" y="5392906"/>
            <a:ext cx="0" cy="22305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168733-CB6E-52C5-B56D-2CE6D125E51F}"/>
              </a:ext>
            </a:extLst>
          </p:cNvPr>
          <p:cNvSpPr txBox="1"/>
          <p:nvPr/>
        </p:nvSpPr>
        <p:spPr>
          <a:xfrm>
            <a:off x="1420513" y="2116137"/>
            <a:ext cx="467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small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Concept Nyx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F5FF8-65DE-5905-D901-F5749B8757FC}"/>
              </a:ext>
            </a:extLst>
          </p:cNvPr>
          <p:cNvSpPr txBox="1"/>
          <p:nvPr/>
        </p:nvSpPr>
        <p:spPr>
          <a:xfrm>
            <a:off x="9110332" y="3016662"/>
            <a:ext cx="756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small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AR/ VR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A4A384-8AFC-54E8-D02D-6CEB14DE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0" y="3083428"/>
            <a:ext cx="1248474" cy="9020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F930D0-2FDB-FC6F-0C61-7E977C4B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6" y="2942861"/>
            <a:ext cx="1159468" cy="117709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FB48E-DC9E-3A31-9384-8339C16622F4}"/>
              </a:ext>
            </a:extLst>
          </p:cNvPr>
          <p:cNvCxnSpPr>
            <a:cxnSpLocks/>
          </p:cNvCxnSpPr>
          <p:nvPr/>
        </p:nvCxnSpPr>
        <p:spPr bwMode="black">
          <a:xfrm>
            <a:off x="718861" y="2277869"/>
            <a:ext cx="2120422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6859A9-B87C-D048-30D1-83B90C5F4FB0}"/>
              </a:ext>
            </a:extLst>
          </p:cNvPr>
          <p:cNvCxnSpPr>
            <a:cxnSpLocks/>
          </p:cNvCxnSpPr>
          <p:nvPr/>
        </p:nvCxnSpPr>
        <p:spPr bwMode="black">
          <a:xfrm>
            <a:off x="4677230" y="2295256"/>
            <a:ext cx="2120422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697B08-3E0A-26CA-2CDF-D26491B573AD}"/>
              </a:ext>
            </a:extLst>
          </p:cNvPr>
          <p:cNvSpPr txBox="1"/>
          <p:nvPr/>
        </p:nvSpPr>
        <p:spPr>
          <a:xfrm>
            <a:off x="436359" y="4131291"/>
            <a:ext cx="1987048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Cloud Gaming Service Providers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1841A3D-B162-E358-B9D0-678580EA8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322" y="3224709"/>
            <a:ext cx="605430" cy="6194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09F00A-6641-DF2D-E46D-3D377D04290F}"/>
              </a:ext>
            </a:extLst>
          </p:cNvPr>
          <p:cNvSpPr txBox="1"/>
          <p:nvPr/>
        </p:nvSpPr>
        <p:spPr>
          <a:xfrm>
            <a:off x="2463833" y="3047888"/>
            <a:ext cx="138780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621181-3089-FAEC-60BB-A7ACEB6394A1}"/>
              </a:ext>
            </a:extLst>
          </p:cNvPr>
          <p:cNvCxnSpPr>
            <a:stCxn id="43" idx="3"/>
            <a:endCxn id="48" idx="1"/>
          </p:cNvCxnSpPr>
          <p:nvPr/>
        </p:nvCxnSpPr>
        <p:spPr bwMode="black">
          <a:xfrm flipV="1">
            <a:off x="1923204" y="3534428"/>
            <a:ext cx="956118" cy="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A36CA-7DDE-1830-212B-8E8E012AF5F2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 bwMode="black">
          <a:xfrm flipV="1">
            <a:off x="3484752" y="3531410"/>
            <a:ext cx="668684" cy="301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D00211DE-ECA0-4420-7E44-34B8E62DF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7369" y="3229676"/>
            <a:ext cx="928414" cy="603468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ACB0C8-FE84-DC85-7442-B3139F76BDE9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 bwMode="black">
          <a:xfrm>
            <a:off x="5312904" y="3531410"/>
            <a:ext cx="79446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48B8DC8-5B5A-0246-EF23-07DC5BE6E5B3}"/>
              </a:ext>
            </a:extLst>
          </p:cNvPr>
          <p:cNvSpPr txBox="1"/>
          <p:nvPr/>
        </p:nvSpPr>
        <p:spPr>
          <a:xfrm>
            <a:off x="4282073" y="2783354"/>
            <a:ext cx="127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Dell AlienWare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FEBC3DB-11D8-269B-4261-03DBD1FEA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3358" y="3720099"/>
            <a:ext cx="234252" cy="425912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D191EAE-F211-CA7C-0F85-30EBEC749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9453" y="3869972"/>
            <a:ext cx="425913" cy="34073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8C693D8-184E-2014-6D10-D18C922567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8381" y="3146787"/>
            <a:ext cx="425913" cy="319434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4A694ED9-1DF5-2AA7-968A-C8DCEB372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25217" y="2736099"/>
            <a:ext cx="276843" cy="34073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81E50E13-BDB1-C02F-1207-98F2DC9CF8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3173" y="3109971"/>
            <a:ext cx="425913" cy="298139"/>
          </a:xfrm>
          <a:prstGeom prst="rect">
            <a:avLst/>
          </a:prstGeom>
        </p:spPr>
      </p:pic>
      <p:pic>
        <p:nvPicPr>
          <p:cNvPr id="60" name="Graphic 59" descr="Couch outline">
            <a:extLst>
              <a:ext uri="{FF2B5EF4-FFF2-40B4-BE49-F238E27FC236}">
                <a16:creationId xmlns:a16="http://schemas.microsoft.com/office/drawing/2014/main" id="{2AFC07DB-183E-5B1C-725A-5259F15360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90656" y="4015835"/>
            <a:ext cx="582919" cy="582919"/>
          </a:xfrm>
          <a:prstGeom prst="rect">
            <a:avLst/>
          </a:prstGeom>
        </p:spPr>
      </p:pic>
      <p:pic>
        <p:nvPicPr>
          <p:cNvPr id="61" name="Graphic 60" descr="Bed with solid fill">
            <a:extLst>
              <a:ext uri="{FF2B5EF4-FFF2-40B4-BE49-F238E27FC236}">
                <a16:creationId xmlns:a16="http://schemas.microsoft.com/office/drawing/2014/main" id="{0ADEAA42-FE22-90CA-B5AA-EEE82CA4DA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02992" y="2330946"/>
            <a:ext cx="474709" cy="474709"/>
          </a:xfrm>
          <a:prstGeom prst="rect">
            <a:avLst/>
          </a:prstGeom>
        </p:spPr>
      </p:pic>
      <p:pic>
        <p:nvPicPr>
          <p:cNvPr id="62" name="Graphic 61" descr="Table and chairs with solid fill">
            <a:extLst>
              <a:ext uri="{FF2B5EF4-FFF2-40B4-BE49-F238E27FC236}">
                <a16:creationId xmlns:a16="http://schemas.microsoft.com/office/drawing/2014/main" id="{568703F0-CAF0-9C88-2188-A0538C703D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31683" y="2393174"/>
            <a:ext cx="529326" cy="529326"/>
          </a:xfrm>
          <a:prstGeom prst="rect">
            <a:avLst/>
          </a:prstGeom>
        </p:spPr>
      </p:pic>
      <p:pic>
        <p:nvPicPr>
          <p:cNvPr id="63" name="Graphic 62" descr="Work from home desk outline">
            <a:extLst>
              <a:ext uri="{FF2B5EF4-FFF2-40B4-BE49-F238E27FC236}">
                <a16:creationId xmlns:a16="http://schemas.microsoft.com/office/drawing/2014/main" id="{C82D58B2-759A-E8CE-7537-35A515FACA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84615" y="3916736"/>
            <a:ext cx="603469" cy="60346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617DFFE-9085-CB4E-3AEB-9305C3AEBAC4}"/>
              </a:ext>
            </a:extLst>
          </p:cNvPr>
          <p:cNvSpPr txBox="1"/>
          <p:nvPr/>
        </p:nvSpPr>
        <p:spPr>
          <a:xfrm>
            <a:off x="5968547" y="3832321"/>
            <a:ext cx="127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Edge Processing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C2F77B-7ACD-FF24-4ECD-CFA82FFE7106}"/>
              </a:ext>
            </a:extLst>
          </p:cNvPr>
          <p:cNvSpPr txBox="1"/>
          <p:nvPr/>
        </p:nvSpPr>
        <p:spPr>
          <a:xfrm>
            <a:off x="9766650" y="3374187"/>
            <a:ext cx="65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small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B69477-D1C7-2691-BE69-2E44866652C3}"/>
              </a:ext>
            </a:extLst>
          </p:cNvPr>
          <p:cNvSpPr txBox="1"/>
          <p:nvPr/>
        </p:nvSpPr>
        <p:spPr>
          <a:xfrm>
            <a:off x="9736373" y="4087734"/>
            <a:ext cx="65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Mobile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77DA6D-7693-BFD4-CD46-28B5B4A6506B}"/>
              </a:ext>
            </a:extLst>
          </p:cNvPr>
          <p:cNvSpPr txBox="1"/>
          <p:nvPr/>
        </p:nvSpPr>
        <p:spPr>
          <a:xfrm>
            <a:off x="8505263" y="3442561"/>
            <a:ext cx="65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Laptop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05DA58-F283-B0E6-6217-CAAAEDE7F5E5}"/>
              </a:ext>
            </a:extLst>
          </p:cNvPr>
          <p:cNvSpPr txBox="1"/>
          <p:nvPr/>
        </p:nvSpPr>
        <p:spPr>
          <a:xfrm>
            <a:off x="8842990" y="4184185"/>
            <a:ext cx="65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TV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86B183-5B1A-75BA-81C9-0461DF0BFFB9}"/>
              </a:ext>
            </a:extLst>
          </p:cNvPr>
          <p:cNvSpPr/>
          <p:nvPr/>
        </p:nvSpPr>
        <p:spPr bwMode="ltGray">
          <a:xfrm>
            <a:off x="8279226" y="2374904"/>
            <a:ext cx="2394324" cy="22812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41AAB-E163-0447-B402-8D3A15600B81}"/>
              </a:ext>
            </a:extLst>
          </p:cNvPr>
          <p:cNvSpPr txBox="1"/>
          <p:nvPr/>
        </p:nvSpPr>
        <p:spPr>
          <a:xfrm>
            <a:off x="10383799" y="2667494"/>
            <a:ext cx="756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Bedroom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CD5AB2-B195-71F2-41A3-06CD9F1CD115}"/>
              </a:ext>
            </a:extLst>
          </p:cNvPr>
          <p:cNvSpPr txBox="1"/>
          <p:nvPr/>
        </p:nvSpPr>
        <p:spPr>
          <a:xfrm>
            <a:off x="10302992" y="4459770"/>
            <a:ext cx="837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small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Living Room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5AA045-E02F-8C7E-5B42-486339FEADF4}"/>
              </a:ext>
            </a:extLst>
          </p:cNvPr>
          <p:cNvSpPr txBox="1"/>
          <p:nvPr/>
        </p:nvSpPr>
        <p:spPr>
          <a:xfrm>
            <a:off x="7739862" y="4453540"/>
            <a:ext cx="860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cap="small" dirty="0">
                <a:solidFill>
                  <a:schemeClr val="accent1"/>
                </a:solidFill>
              </a:rPr>
              <a:t>Study</a:t>
            </a:r>
            <a:r>
              <a:rPr lang="en-US" cap="small" dirty="0"/>
              <a:t> </a:t>
            </a:r>
            <a:r>
              <a:rPr lang="en-US" cap="small" dirty="0">
                <a:solidFill>
                  <a:schemeClr val="accent1"/>
                </a:solidFill>
              </a:rPr>
              <a:t>Room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6D8CBC-4F4F-7B3A-6E32-1625E72448D2}"/>
              </a:ext>
            </a:extLst>
          </p:cNvPr>
          <p:cNvSpPr txBox="1"/>
          <p:nvPr/>
        </p:nvSpPr>
        <p:spPr>
          <a:xfrm>
            <a:off x="7525714" y="2827849"/>
            <a:ext cx="89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small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ma DJR Micro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Dining Room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D3C636-7C28-4A8E-229D-5D5B9E98F3F3}"/>
              </a:ext>
            </a:extLst>
          </p:cNvPr>
          <p:cNvCxnSpPr>
            <a:cxnSpLocks/>
          </p:cNvCxnSpPr>
          <p:nvPr/>
        </p:nvCxnSpPr>
        <p:spPr bwMode="black">
          <a:xfrm>
            <a:off x="7225553" y="3531410"/>
            <a:ext cx="79446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C4B285C-3C56-F08F-5BFA-DD1E91AC02C4}"/>
              </a:ext>
            </a:extLst>
          </p:cNvPr>
          <p:cNvSpPr txBox="1"/>
          <p:nvPr/>
        </p:nvSpPr>
        <p:spPr>
          <a:xfrm>
            <a:off x="5472282" y="3402064"/>
            <a:ext cx="648958" cy="142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000" dirty="0"/>
              <a:t>Stream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167529-80CE-5281-7FCC-539ABC57A9C3}"/>
              </a:ext>
            </a:extLst>
          </p:cNvPr>
          <p:cNvSpPr txBox="1"/>
          <p:nvPr/>
        </p:nvSpPr>
        <p:spPr>
          <a:xfrm>
            <a:off x="7261820" y="3385130"/>
            <a:ext cx="738339" cy="142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000" dirty="0"/>
              <a:t>Low Latency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6D727-DFD5-8866-2186-0DF9D94F63B3}"/>
              </a:ext>
            </a:extLst>
          </p:cNvPr>
          <p:cNvSpPr txBox="1"/>
          <p:nvPr/>
        </p:nvSpPr>
        <p:spPr>
          <a:xfrm>
            <a:off x="7192491" y="3566715"/>
            <a:ext cx="860588" cy="142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000" dirty="0"/>
              <a:t>High Response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3D2FA0-67D3-56E0-A6B2-0E5E0C087084}"/>
              </a:ext>
            </a:extLst>
          </p:cNvPr>
          <p:cNvCxnSpPr>
            <a:cxnSpLocks/>
          </p:cNvCxnSpPr>
          <p:nvPr/>
        </p:nvCxnSpPr>
        <p:spPr bwMode="black">
          <a:xfrm flipV="1">
            <a:off x="4007855" y="5392906"/>
            <a:ext cx="0" cy="22305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04EF91-542B-D6C3-C56E-30786D907211}"/>
              </a:ext>
            </a:extLst>
          </p:cNvPr>
          <p:cNvCxnSpPr>
            <a:cxnSpLocks/>
          </p:cNvCxnSpPr>
          <p:nvPr/>
        </p:nvCxnSpPr>
        <p:spPr bwMode="black">
          <a:xfrm flipV="1">
            <a:off x="7964638" y="5387437"/>
            <a:ext cx="0" cy="22305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952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</TotalTime>
  <Words>477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Forma DJR Micro</vt:lpstr>
      <vt:lpstr>Gill Sans MT</vt:lpstr>
      <vt:lpstr>Wingdings 2</vt:lpstr>
      <vt:lpstr>Dividend</vt:lpstr>
      <vt:lpstr>Roku &amp; Concept Nyx  </vt:lpstr>
      <vt:lpstr>Roku Ecosystem Overview</vt:lpstr>
      <vt:lpstr>Roku Provides Low-Cost, Smart OS to TV OEMs</vt:lpstr>
      <vt:lpstr>Roku earns money from Six different sources</vt:lpstr>
      <vt:lpstr>Concept Nyx enables more than gaming across form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sarathy</dc:creator>
  <cp:lastModifiedBy>sandeep sarathy</cp:lastModifiedBy>
  <cp:revision>1</cp:revision>
  <dcterms:created xsi:type="dcterms:W3CDTF">2025-03-07T14:26:25Z</dcterms:created>
  <dcterms:modified xsi:type="dcterms:W3CDTF">2025-03-07T14:42:05Z</dcterms:modified>
</cp:coreProperties>
</file>