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5143500"/>
  <p:notesSz cx="6858000" cy="9144000"/>
  <p:embeddedFontLst>
    <p:embeddedFont>
      <p:font typeface="Montserrat" panose="00000500000000000000"/>
      <p:regular r:id="rId31"/>
      <p:bold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3.fntdata"/><Relationship Id="rId32" Type="http://schemas.openxmlformats.org/officeDocument/2006/relationships/font" Target="fonts/font2.fntdata"/><Relationship Id="rId31" Type="http://schemas.openxmlformats.org/officeDocument/2006/relationships/font" Target="fonts/font1.fntdata"/><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 name="Shape 51"/>
        <p:cNvGrpSpPr/>
        <p:nvPr/>
      </p:nvGrpSpPr>
      <p:grpSpPr>
        <a:xfrm>
          <a:off x="0" y="0"/>
          <a:ext cx="0" cy="0"/>
          <a:chOff x="0" y="0"/>
          <a:chExt cx="0" cy="0"/>
        </a:xfrm>
      </p:grpSpPr>
      <p:sp>
        <p:nvSpPr>
          <p:cNvPr id="52" name="Google Shape;52;p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ab3580f100_0_3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ab3580f100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ab3580f100_0_4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ab3580f100_0_4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9" name="Shape 119"/>
        <p:cNvGrpSpPr/>
        <p:nvPr/>
      </p:nvGrpSpPr>
      <p:grpSpPr>
        <a:xfrm>
          <a:off x="0" y="0"/>
          <a:ext cx="0" cy="0"/>
          <a:chOff x="0" y="0"/>
          <a:chExt cx="0" cy="0"/>
        </a:xfrm>
      </p:grpSpPr>
      <p:sp>
        <p:nvSpPr>
          <p:cNvPr id="120" name="Google Shape;120;gab3580f100_1_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ab3580f100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ab3580f100_1_6: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b3580f100_1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1" name="Shape 131"/>
        <p:cNvGrpSpPr/>
        <p:nvPr/>
      </p:nvGrpSpPr>
      <p:grpSpPr>
        <a:xfrm>
          <a:off x="0" y="0"/>
          <a:ext cx="0" cy="0"/>
          <a:chOff x="0" y="0"/>
          <a:chExt cx="0" cy="0"/>
        </a:xfrm>
      </p:grpSpPr>
      <p:sp>
        <p:nvSpPr>
          <p:cNvPr id="132" name="Google Shape;132;gab3580f100_1_12: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ab3580f100_1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7" name="Shape 137"/>
        <p:cNvGrpSpPr/>
        <p:nvPr/>
      </p:nvGrpSpPr>
      <p:grpSpPr>
        <a:xfrm>
          <a:off x="0" y="0"/>
          <a:ext cx="0" cy="0"/>
          <a:chOff x="0" y="0"/>
          <a:chExt cx="0" cy="0"/>
        </a:xfrm>
      </p:grpSpPr>
      <p:sp>
        <p:nvSpPr>
          <p:cNvPr id="138" name="Google Shape;138;ga9b0fa6a94_0_5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9b0fa6a94_0_5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gab3580f100_1_19: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b3580f100_1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ab35b9114b_0_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ab35b9114b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gab3580f100_1_2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b3580f100_1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gab3580f100_1_5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ab3580f100_1_5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a9b0fa6a94_0_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9b0fa6a94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gab3580f100_1_33: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b3580f100_1_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ga9b0fa6a94_0_2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a9b0fa6a94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a9b0fa6a94_0_3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a9b0fa6a94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ab35b9114b_1_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ab35b9114b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ga9b0fa6a94_0_3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9b0fa6a94_0_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a9b0fa6a94_0_1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9b0fa6a94_0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a9b0fa6a94_0_6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a9b0fa6a94_0_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a9b0fa6a94_0_4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9b0fa6a94_0_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a9b0fa6a94_0_45: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a9b0fa6a94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7" name="Shape 87"/>
        <p:cNvGrpSpPr/>
        <p:nvPr/>
      </p:nvGrpSpPr>
      <p:grpSpPr>
        <a:xfrm>
          <a:off x="0" y="0"/>
          <a:ext cx="0" cy="0"/>
          <a:chOff x="0" y="0"/>
          <a:chExt cx="0" cy="0"/>
        </a:xfrm>
      </p:grpSpPr>
      <p:sp>
        <p:nvSpPr>
          <p:cNvPr id="88" name="Google Shape;88;gab3580f100_0_21: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ab3580f100_0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3" name="Shape 93"/>
        <p:cNvGrpSpPr/>
        <p:nvPr/>
      </p:nvGrpSpPr>
      <p:grpSpPr>
        <a:xfrm>
          <a:off x="0" y="0"/>
          <a:ext cx="0" cy="0"/>
          <a:chOff x="0" y="0"/>
          <a:chExt cx="0" cy="0"/>
        </a:xfrm>
      </p:grpSpPr>
      <p:sp>
        <p:nvSpPr>
          <p:cNvPr id="94" name="Google Shape;94;gab3580f100_0_27: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ab3580f100_0_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a9b0fa6a94_0_50:notes"/>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a9b0fa6a94_0_5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5" name="Shape 45"/>
        <p:cNvGrpSpPr/>
        <p:nvPr/>
      </p:nvGrpSpPr>
      <p:grpSpPr>
        <a:xfrm>
          <a:off x="0" y="0"/>
          <a:ext cx="0" cy="0"/>
          <a:chOff x="0" y="0"/>
          <a:chExt cx="0" cy="0"/>
        </a:xfrm>
      </p:grpSpPr>
      <p:sp>
        <p:nvSpPr>
          <p:cNvPr id="46" name="Google Shape;46;p11"/>
          <p:cNvSpPr txBox="1"/>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p:txBody>
      </p:sp>
      <p:sp>
        <p:nvSpPr>
          <p:cNvPr id="48" name="Google Shape;48;p1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9" name="Shape 49"/>
        <p:cNvGrpSpPr/>
        <p:nvPr/>
      </p:nvGrpSpPr>
      <p:grpSpPr>
        <a:xfrm>
          <a:off x="0" y="0"/>
          <a:ext cx="0" cy="0"/>
          <a:chOff x="0" y="0"/>
          <a:chExt cx="0" cy="0"/>
        </a:xfrm>
      </p:grpSpPr>
      <p:sp>
        <p:nvSpPr>
          <p:cNvPr id="50" name="Google Shape;50;p12"/>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3"/>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17" name="Google Shape;17;p3"/>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0" name="Google Shape;20;p4"/>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4" name="Google Shape;24;p5"/>
          <p:cNvSpPr txBox="1"/>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25" name="Google Shape;25;p5"/>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p:txBody>
      </p:sp>
      <p:sp>
        <p:nvSpPr>
          <p:cNvPr id="32" name="Google Shape;32;p7"/>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9"/>
          <p:cNvSpPr txBox="1"/>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p:txBody>
      </p:sp>
      <p:sp>
        <p:nvSpPr>
          <p:cNvPr id="41" name="Google Shape;41;p9"/>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2" name="Shape 42"/>
        <p:cNvGrpSpPr/>
        <p:nvPr/>
      </p:nvGrpSpPr>
      <p:grpSpPr>
        <a:xfrm>
          <a:off x="0" y="0"/>
          <a:ext cx="0" cy="0"/>
          <a:chOff x="0" y="0"/>
          <a:chExt cx="0" cy="0"/>
        </a:xfrm>
      </p:grpSpPr>
      <p:sp>
        <p:nvSpPr>
          <p:cNvPr id="43" name="Google Shape;43;p10"/>
          <p:cNvSpPr txBox="1"/>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p:txBody>
      </p:sp>
      <p:sp>
        <p:nvSpPr>
          <p:cNvPr id="44" name="Google Shape;44;p10"/>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160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1600"/>
              </a:spcBef>
              <a:spcAft>
                <a:spcPts val="160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fld>
            <a:endParaRPr lang="en-GB"/>
          </a:p>
        </p:txBody>
      </p:sp>
      <p:pic>
        <p:nvPicPr>
          <p:cNvPr id="9" name="Google Shape;9;p1"/>
          <p:cNvPicPr preferRelativeResize="0"/>
          <p:nvPr/>
        </p:nvPicPr>
        <p:blipFill rotWithShape="1">
          <a:blip r:embed="rId12"/>
          <a:srcRect/>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9775" y="1114775"/>
            <a:ext cx="8512500" cy="3054000"/>
          </a:xfrm>
          <a:prstGeom prst="rect">
            <a:avLst/>
          </a:prstGeom>
          <a:noFill/>
          <a:ln>
            <a:noFill/>
          </a:ln>
        </p:spPr>
        <p:txBody>
          <a:bodyPr spcFirstLastPara="1" wrap="square" lIns="91425" tIns="91425" rIns="91425" bIns="91425" anchor="b" anchorCtr="0">
            <a:noAutofit/>
          </a:bodyPr>
          <a:lstStyle/>
          <a:p>
            <a:pPr marL="914400" lvl="0" indent="457200" algn="l" rtl="0">
              <a:lnSpc>
                <a:spcPct val="100000"/>
              </a:lnSpc>
              <a:spcBef>
                <a:spcPts val="0"/>
              </a:spcBef>
              <a:spcAft>
                <a:spcPts val="0"/>
              </a:spcAft>
              <a:buSzPts val="5200"/>
              <a:buNone/>
            </a:pPr>
            <a:endParaRPr sz="4200" b="1">
              <a:solidFill>
                <a:srgbClr val="CC0000"/>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r>
              <a:rPr lang="en-GB" sz="3600" b="1">
                <a:solidFill>
                  <a:schemeClr val="lt1"/>
                </a:solidFill>
                <a:latin typeface="Montserrat" panose="00000500000000000000"/>
                <a:ea typeface="Montserrat" panose="00000500000000000000"/>
                <a:cs typeface="Montserrat" panose="00000500000000000000"/>
                <a:sym typeface="Montserrat" panose="00000500000000000000"/>
              </a:rPr>
              <a:t> NYC Airbnb Data Analysis</a:t>
            </a:r>
            <a:endParaRPr sz="3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ctr" rtl="0">
              <a:lnSpc>
                <a:spcPct val="100000"/>
              </a:lnSpc>
              <a:spcBef>
                <a:spcPts val="0"/>
              </a:spcBef>
              <a:spcAft>
                <a:spcPts val="0"/>
              </a:spcAft>
              <a:buSzPts val="5200"/>
              <a:buNone/>
            </a:pPr>
            <a:br>
              <a:rPr sz="1600" b="1">
                <a:solidFill>
                  <a:schemeClr val="lt1"/>
                </a:solidFill>
                <a:latin typeface="Montserrat" panose="00000500000000000000"/>
                <a:ea typeface="Montserrat" panose="00000500000000000000"/>
                <a:cs typeface="Montserrat" panose="00000500000000000000"/>
                <a:sym typeface="Montserrat" panose="00000500000000000000"/>
              </a:rPr>
            </a:br>
            <a:br>
              <a:rPr sz="1600" b="1">
                <a:solidFill>
                  <a:schemeClr val="lt1"/>
                </a:solidFill>
                <a:latin typeface="Montserrat" panose="00000500000000000000"/>
                <a:ea typeface="Montserrat" panose="00000500000000000000"/>
                <a:cs typeface="Montserrat" panose="00000500000000000000"/>
                <a:sym typeface="Montserrat" panose="00000500000000000000"/>
              </a:rPr>
            </a:br>
            <a:br>
              <a:rPr sz="1600" b="1">
                <a:solidFill>
                  <a:schemeClr val="lt1"/>
                </a:solidFill>
                <a:latin typeface="Montserrat" panose="00000500000000000000"/>
                <a:ea typeface="Montserrat" panose="00000500000000000000"/>
                <a:cs typeface="Montserrat" panose="00000500000000000000"/>
                <a:sym typeface="Montserrat" panose="00000500000000000000"/>
              </a:rPr>
            </a:br>
            <a:br>
              <a:rPr sz="1600" b="1">
                <a:solidFill>
                  <a:schemeClr val="lt1"/>
                </a:solidFill>
                <a:latin typeface="Montserrat" panose="00000500000000000000"/>
                <a:ea typeface="Montserrat" panose="00000500000000000000"/>
                <a:cs typeface="Montserrat" panose="00000500000000000000"/>
                <a:sym typeface="Montserrat" panose="00000500000000000000"/>
              </a:rPr>
            </a:br>
            <a:br>
              <a:rPr sz="1600" b="1">
                <a:solidFill>
                  <a:schemeClr val="lt1"/>
                </a:solidFill>
                <a:latin typeface="Montserrat" panose="00000500000000000000"/>
                <a:ea typeface="Montserrat" panose="00000500000000000000"/>
                <a:cs typeface="Montserrat" panose="00000500000000000000"/>
                <a:sym typeface="Montserrat" panose="00000500000000000000"/>
              </a:rPr>
            </a:b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2"/>
          <p:cNvSpPr txBox="1"/>
          <p:nvPr>
            <p:ph type="body" idx="1"/>
          </p:nvPr>
        </p:nvSpPr>
        <p:spPr>
          <a:xfrm>
            <a:off x="311700" y="656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Let’s see where the top host has his listings throughout the city.</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11" name="Google Shape;111;p22"/>
          <p:cNvPicPr preferRelativeResize="0"/>
          <p:nvPr/>
        </p:nvPicPr>
        <p:blipFill>
          <a:blip r:embed="rId1"/>
          <a:stretch>
            <a:fillRect/>
          </a:stretch>
        </p:blipFill>
        <p:spPr>
          <a:xfrm>
            <a:off x="1955300" y="1474150"/>
            <a:ext cx="4927375" cy="31920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3"/>
          <p:cNvSpPr txBox="1"/>
          <p:nvPr>
            <p:ph type="body" idx="1"/>
          </p:nvPr>
        </p:nvSpPr>
        <p:spPr>
          <a:xfrm>
            <a:off x="311700" y="686250"/>
            <a:ext cx="8520600" cy="3977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Find out which neighbourhood has most listings based on counts and name.</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Harlem, Manhattan has the most listings.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17" name="Google Shape;117;p23"/>
          <p:cNvPicPr preferRelativeResize="0"/>
          <p:nvPr/>
        </p:nvPicPr>
        <p:blipFill>
          <a:blip r:embed="rId1"/>
          <a:stretch>
            <a:fillRect/>
          </a:stretch>
        </p:blipFill>
        <p:spPr>
          <a:xfrm>
            <a:off x="0" y="1505726"/>
            <a:ext cx="4797426" cy="3100350"/>
          </a:xfrm>
          <a:prstGeom prst="rect">
            <a:avLst/>
          </a:prstGeom>
          <a:noFill/>
          <a:ln>
            <a:noFill/>
          </a:ln>
        </p:spPr>
      </p:pic>
      <p:pic>
        <p:nvPicPr>
          <p:cNvPr id="118" name="Google Shape;118;p23"/>
          <p:cNvPicPr preferRelativeResize="0"/>
          <p:nvPr/>
        </p:nvPicPr>
        <p:blipFill>
          <a:blip r:embed="rId2"/>
          <a:stretch>
            <a:fillRect/>
          </a:stretch>
        </p:blipFill>
        <p:spPr>
          <a:xfrm>
            <a:off x="4898750" y="1616200"/>
            <a:ext cx="4032325" cy="296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24"/>
          <p:cNvSpPr txBox="1"/>
          <p:nvPr>
            <p:ph type="body" idx="1"/>
          </p:nvPr>
        </p:nvSpPr>
        <p:spPr>
          <a:xfrm>
            <a:off x="311700" y="6267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Most number of listings in a Neighbourhood Group.</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24" name="Google Shape;124;p24"/>
          <p:cNvPicPr preferRelativeResize="0"/>
          <p:nvPr/>
        </p:nvPicPr>
        <p:blipFill>
          <a:blip r:embed="rId1"/>
          <a:stretch>
            <a:fillRect/>
          </a:stretch>
        </p:blipFill>
        <p:spPr>
          <a:xfrm>
            <a:off x="2647125" y="1209450"/>
            <a:ext cx="3416425"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25"/>
          <p:cNvSpPr txBox="1"/>
          <p:nvPr>
            <p:ph type="body" idx="1"/>
          </p:nvPr>
        </p:nvSpPr>
        <p:spPr>
          <a:xfrm>
            <a:off x="371875" y="62610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Room type in each individual Neighbourhood group.</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30" name="Google Shape;130;p25"/>
          <p:cNvPicPr preferRelativeResize="0"/>
          <p:nvPr/>
        </p:nvPicPr>
        <p:blipFill>
          <a:blip r:embed="rId1"/>
          <a:stretch>
            <a:fillRect/>
          </a:stretch>
        </p:blipFill>
        <p:spPr>
          <a:xfrm>
            <a:off x="2051275" y="1158025"/>
            <a:ext cx="4716424" cy="355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4" name="Shape 134"/>
        <p:cNvGrpSpPr/>
        <p:nvPr/>
      </p:nvGrpSpPr>
      <p:grpSpPr>
        <a:xfrm>
          <a:off x="0" y="0"/>
          <a:ext cx="0" cy="0"/>
          <a:chOff x="0" y="0"/>
          <a:chExt cx="0" cy="0"/>
        </a:xfrm>
      </p:grpSpPr>
      <p:sp>
        <p:nvSpPr>
          <p:cNvPr id="135" name="Google Shape;135;p26"/>
          <p:cNvSpPr txBox="1"/>
          <p:nvPr>
            <p:ph type="body" idx="1"/>
          </p:nvPr>
        </p:nvSpPr>
        <p:spPr>
          <a:xfrm>
            <a:off x="311700" y="6110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Frequency of various host listings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36" name="Google Shape;136;p26"/>
          <p:cNvPicPr preferRelativeResize="0"/>
          <p:nvPr/>
        </p:nvPicPr>
        <p:blipFill>
          <a:blip r:embed="rId1"/>
          <a:stretch>
            <a:fillRect/>
          </a:stretch>
        </p:blipFill>
        <p:spPr>
          <a:xfrm>
            <a:off x="1479042" y="1157525"/>
            <a:ext cx="6185908"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711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What Can We Find About Price And Listings?</a:t>
            </a:r>
            <a:endParaRPr b="1">
              <a:latin typeface="Montserrat" panose="00000500000000000000"/>
              <a:ea typeface="Montserrat" panose="00000500000000000000"/>
              <a:cs typeface="Montserrat" panose="00000500000000000000"/>
              <a:sym typeface="Montserrat" panose="00000500000000000000"/>
            </a:endParaRPr>
          </a:p>
        </p:txBody>
      </p:sp>
      <p:sp>
        <p:nvSpPr>
          <p:cNvPr id="142" name="Google Shape;142;p27"/>
          <p:cNvSpPr txBox="1"/>
          <p:nvPr>
            <p:ph type="body" idx="1"/>
          </p:nvPr>
        </p:nvSpPr>
        <p:spPr>
          <a:xfrm>
            <a:off x="311700" y="10923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Following histogram shows the distribution of price range across the city.</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43" name="Google Shape;143;p27"/>
          <p:cNvPicPr preferRelativeResize="0"/>
          <p:nvPr/>
        </p:nvPicPr>
        <p:blipFill>
          <a:blip r:embed="rId1"/>
          <a:stretch>
            <a:fillRect/>
          </a:stretch>
        </p:blipFill>
        <p:spPr>
          <a:xfrm>
            <a:off x="2366150" y="1803100"/>
            <a:ext cx="4411699" cy="2887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sp>
        <p:nvSpPr>
          <p:cNvPr id="148" name="Google Shape;148;p28"/>
          <p:cNvSpPr txBox="1"/>
          <p:nvPr>
            <p:ph type="body" idx="1"/>
          </p:nvPr>
        </p:nvSpPr>
        <p:spPr>
          <a:xfrm>
            <a:off x="311700" y="6712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The following scatter plot depicts the price distribution for various neighbourhoods. We can </a:t>
            </a: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infer</a:t>
            </a: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 that Manhattan has most listings in the average price range.</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49" name="Google Shape;149;p28"/>
          <p:cNvPicPr preferRelativeResize="0"/>
          <p:nvPr/>
        </p:nvPicPr>
        <p:blipFill>
          <a:blip r:embed="rId1"/>
          <a:stretch>
            <a:fillRect/>
          </a:stretch>
        </p:blipFill>
        <p:spPr>
          <a:xfrm>
            <a:off x="1353525" y="1727425"/>
            <a:ext cx="6436950" cy="313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53" name="Shape 153"/>
        <p:cNvGrpSpPr/>
        <p:nvPr/>
      </p:nvGrpSpPr>
      <p:grpSpPr>
        <a:xfrm>
          <a:off x="0" y="0"/>
          <a:ext cx="0" cy="0"/>
          <a:chOff x="0" y="0"/>
          <a:chExt cx="0" cy="0"/>
        </a:xfrm>
      </p:grpSpPr>
      <p:sp>
        <p:nvSpPr>
          <p:cNvPr id="154" name="Google Shape;154;p29"/>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pic>
        <p:nvPicPr>
          <p:cNvPr id="155" name="Google Shape;155;p29"/>
          <p:cNvPicPr preferRelativeResize="0"/>
          <p:nvPr/>
        </p:nvPicPr>
        <p:blipFill>
          <a:blip r:embed="rId1"/>
          <a:stretch>
            <a:fillRect/>
          </a:stretch>
        </p:blipFill>
        <p:spPr>
          <a:xfrm>
            <a:off x="1701250" y="943350"/>
            <a:ext cx="6031200" cy="3580650"/>
          </a:xfrm>
          <a:prstGeom prst="rect">
            <a:avLst/>
          </a:prstGeom>
          <a:noFill/>
          <a:ln>
            <a:noFill/>
          </a:ln>
        </p:spPr>
      </p:pic>
      <p:sp>
        <p:nvSpPr>
          <p:cNvPr id="156" name="Google Shape;156;p29"/>
          <p:cNvSpPr txBox="1"/>
          <p:nvPr/>
        </p:nvSpPr>
        <p:spPr>
          <a:xfrm>
            <a:off x="373750" y="382650"/>
            <a:ext cx="5739600" cy="56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chemeClr val="dk1"/>
                </a:solidFill>
                <a:latin typeface="Montserrat" panose="00000500000000000000"/>
                <a:ea typeface="Montserrat" panose="00000500000000000000"/>
                <a:cs typeface="Montserrat" panose="00000500000000000000"/>
                <a:sym typeface="Montserrat" panose="00000500000000000000"/>
              </a:rPr>
              <a:t>The Busiest Host</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
        <p:nvSpPr>
          <p:cNvPr id="157" name="Google Shape;157;p29"/>
          <p:cNvSpPr txBox="1"/>
          <p:nvPr/>
        </p:nvSpPr>
        <p:spPr>
          <a:xfrm>
            <a:off x="480525" y="4324800"/>
            <a:ext cx="7928700" cy="56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David is the busiest host with the average of 508 reviews per month</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Facts About Traffic</a:t>
            </a:r>
            <a:endParaRPr b="1">
              <a:latin typeface="Montserrat" panose="00000500000000000000"/>
              <a:ea typeface="Montserrat" panose="00000500000000000000"/>
              <a:cs typeface="Montserrat" panose="00000500000000000000"/>
              <a:sym typeface="Montserrat" panose="00000500000000000000"/>
            </a:endParaRPr>
          </a:p>
        </p:txBody>
      </p:sp>
      <p:sp>
        <p:nvSpPr>
          <p:cNvPr id="163" name="Google Shape;163;p30"/>
          <p:cNvSpPr txBox="1"/>
          <p:nvPr>
            <p:ph type="body" idx="1"/>
          </p:nvPr>
        </p:nvSpPr>
        <p:spPr>
          <a:xfrm>
            <a:off x="311700" y="1017713"/>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Distribution of room types in various neighbourhood groups, neighbourhoods and their price range based on number of reviews.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64" name="Google Shape;164;p30"/>
          <p:cNvPicPr preferRelativeResize="0"/>
          <p:nvPr/>
        </p:nvPicPr>
        <p:blipFill>
          <a:blip r:embed="rId1"/>
          <a:stretch>
            <a:fillRect/>
          </a:stretch>
        </p:blipFill>
        <p:spPr>
          <a:xfrm>
            <a:off x="541675" y="2074275"/>
            <a:ext cx="3925225" cy="2708475"/>
          </a:xfrm>
          <a:prstGeom prst="rect">
            <a:avLst/>
          </a:prstGeom>
          <a:noFill/>
          <a:ln>
            <a:noFill/>
          </a:ln>
        </p:spPr>
      </p:pic>
      <p:pic>
        <p:nvPicPr>
          <p:cNvPr id="165" name="Google Shape;165;p30"/>
          <p:cNvPicPr preferRelativeResize="0"/>
          <p:nvPr/>
        </p:nvPicPr>
        <p:blipFill>
          <a:blip r:embed="rId2"/>
          <a:stretch>
            <a:fillRect/>
          </a:stretch>
        </p:blipFill>
        <p:spPr>
          <a:xfrm>
            <a:off x="4982125" y="2074275"/>
            <a:ext cx="3485249" cy="27084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9" name="Shape 169"/>
        <p:cNvGrpSpPr/>
        <p:nvPr/>
      </p:nvGrpSpPr>
      <p:grpSpPr>
        <a:xfrm>
          <a:off x="0" y="0"/>
          <a:ext cx="0" cy="0"/>
          <a:chOff x="0" y="0"/>
          <a:chExt cx="0" cy="0"/>
        </a:xfrm>
      </p:grpSpPr>
      <p:sp>
        <p:nvSpPr>
          <p:cNvPr id="170" name="Google Shape;170;p31"/>
          <p:cNvSpPr txBox="1"/>
          <p:nvPr>
            <p:ph type="body" idx="1"/>
          </p:nvPr>
        </p:nvSpPr>
        <p:spPr>
          <a:xfrm>
            <a:off x="311700" y="579050"/>
            <a:ext cx="8520600" cy="398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Distribution of room types in price range based on number of reviews.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71" name="Google Shape;171;p31"/>
          <p:cNvPicPr preferRelativeResize="0"/>
          <p:nvPr/>
        </p:nvPicPr>
        <p:blipFill>
          <a:blip r:embed="rId1"/>
          <a:stretch>
            <a:fillRect/>
          </a:stretch>
        </p:blipFill>
        <p:spPr>
          <a:xfrm>
            <a:off x="2676825" y="1477900"/>
            <a:ext cx="4454749" cy="283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Content</a:t>
            </a:r>
            <a:endParaRPr b="1">
              <a:latin typeface="Montserrat" panose="00000500000000000000"/>
              <a:ea typeface="Montserrat" panose="00000500000000000000"/>
              <a:cs typeface="Montserrat" panose="00000500000000000000"/>
              <a:sym typeface="Montserrat" panose="00000500000000000000"/>
            </a:endParaRPr>
          </a:p>
        </p:txBody>
      </p:sp>
      <p:sp>
        <p:nvSpPr>
          <p:cNvPr id="61" name="Google Shape;61;p14"/>
          <p:cNvSpPr txBox="1"/>
          <p:nvPr>
            <p:ph type="body" idx="1"/>
          </p:nvPr>
        </p:nvSpPr>
        <p:spPr>
          <a:xfrm>
            <a:off x="311700" y="1152475"/>
            <a:ext cx="8520600" cy="36393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Problem Statement</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Data Summary</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Doing Basic Examination</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Cleaning The Dataset</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What Hosts And Areas Tell Us?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What Can We Find About Price and Listings?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The Busiest Host</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Facts About Traffic</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Challenges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Conclusion</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5" name="Shape 175"/>
        <p:cNvGrpSpPr/>
        <p:nvPr/>
      </p:nvGrpSpPr>
      <p:grpSpPr>
        <a:xfrm>
          <a:off x="0" y="0"/>
          <a:ext cx="0" cy="0"/>
          <a:chOff x="0" y="0"/>
          <a:chExt cx="0" cy="0"/>
        </a:xfrm>
      </p:grpSpPr>
      <p:sp>
        <p:nvSpPr>
          <p:cNvPr id="176" name="Google Shape;176;p32"/>
          <p:cNvSpPr txBox="1"/>
          <p:nvPr>
            <p:ph type="body" idx="1"/>
          </p:nvPr>
        </p:nvSpPr>
        <p:spPr>
          <a:xfrm>
            <a:off x="308825" y="6561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Distribution of room types in various neighbourhood groups, neighbourhoods and their price range based on reviews per month.</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77" name="Google Shape;177;p32"/>
          <p:cNvPicPr preferRelativeResize="0"/>
          <p:nvPr/>
        </p:nvPicPr>
        <p:blipFill>
          <a:blip r:embed="rId1"/>
          <a:stretch>
            <a:fillRect/>
          </a:stretch>
        </p:blipFill>
        <p:spPr>
          <a:xfrm>
            <a:off x="431325" y="2996923"/>
            <a:ext cx="2947074" cy="1766425"/>
          </a:xfrm>
          <a:prstGeom prst="rect">
            <a:avLst/>
          </a:prstGeom>
          <a:noFill/>
          <a:ln>
            <a:noFill/>
          </a:ln>
        </p:spPr>
      </p:pic>
      <p:pic>
        <p:nvPicPr>
          <p:cNvPr id="178" name="Google Shape;178;p32"/>
          <p:cNvPicPr preferRelativeResize="0"/>
          <p:nvPr/>
        </p:nvPicPr>
        <p:blipFill>
          <a:blip r:embed="rId2"/>
          <a:stretch>
            <a:fillRect/>
          </a:stretch>
        </p:blipFill>
        <p:spPr>
          <a:xfrm>
            <a:off x="5885225" y="2996925"/>
            <a:ext cx="2947075" cy="1861799"/>
          </a:xfrm>
          <a:prstGeom prst="rect">
            <a:avLst/>
          </a:prstGeom>
          <a:noFill/>
          <a:ln>
            <a:noFill/>
          </a:ln>
        </p:spPr>
      </p:pic>
      <p:pic>
        <p:nvPicPr>
          <p:cNvPr id="179" name="Google Shape;179;p32"/>
          <p:cNvPicPr preferRelativeResize="0"/>
          <p:nvPr/>
        </p:nvPicPr>
        <p:blipFill>
          <a:blip r:embed="rId3"/>
          <a:stretch>
            <a:fillRect/>
          </a:stretch>
        </p:blipFill>
        <p:spPr>
          <a:xfrm>
            <a:off x="3378400" y="1441024"/>
            <a:ext cx="2658876" cy="1694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Challenges</a:t>
            </a:r>
            <a:endParaRPr b="1">
              <a:latin typeface="Montserrat" panose="00000500000000000000"/>
              <a:ea typeface="Montserrat" panose="00000500000000000000"/>
              <a:cs typeface="Montserrat" panose="00000500000000000000"/>
              <a:sym typeface="Montserrat" panose="00000500000000000000"/>
            </a:endParaRPr>
          </a:p>
        </p:txBody>
      </p:sp>
      <p:sp>
        <p:nvSpPr>
          <p:cNvPr id="185" name="Google Shape;185;p33"/>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Dividing the problem statement into sub problems.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Coming up with an overall approach.</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Drawing logical conclusions from various operations.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Technical issues due to poor connectivity during group meetings.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Time management.</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Conclusion</a:t>
            </a:r>
            <a:endParaRPr b="1">
              <a:latin typeface="Montserrat" panose="00000500000000000000"/>
              <a:ea typeface="Montserrat" panose="00000500000000000000"/>
              <a:cs typeface="Montserrat" panose="00000500000000000000"/>
              <a:sym typeface="Montserrat" panose="00000500000000000000"/>
            </a:endParaRPr>
          </a:p>
        </p:txBody>
      </p:sp>
      <p:sp>
        <p:nvSpPr>
          <p:cNvPr id="191" name="Google Shape;191;p34"/>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We </a:t>
            </a: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philosophized</a:t>
            </a: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 about the variables, we analysed 'Price' alone and with the most correlated variables, we dealt with missing data and outliers, we tested some of the fundamental statistical assumptions and we even transformed </a:t>
            </a: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categorical</a:t>
            </a: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 variables into dummy variables. That's a lot of work that Python helped us make easier. Now you can take wiser decisions to make your profit or to save your money!</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35"/>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5400" b="1">
                <a:latin typeface="Montserrat" panose="00000500000000000000"/>
                <a:ea typeface="Montserrat" panose="00000500000000000000"/>
                <a:cs typeface="Montserrat" panose="00000500000000000000"/>
                <a:sym typeface="Montserrat" panose="00000500000000000000"/>
              </a:rPr>
              <a:t>Thank You!</a:t>
            </a:r>
            <a:endParaRPr sz="5400" b="1">
              <a:latin typeface="Montserrat" panose="00000500000000000000"/>
              <a:ea typeface="Montserrat" panose="00000500000000000000"/>
              <a:cs typeface="Montserrat" panose="00000500000000000000"/>
              <a:sym typeface="Montserrat" panose="00000500000000000000"/>
            </a:endParaRPr>
          </a:p>
        </p:txBody>
      </p:sp>
      <p:sp>
        <p:nvSpPr>
          <p:cNvPr id="197" name="Google Shape;197;p35"/>
          <p:cNvSpPr txBox="1"/>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p36"/>
          <p:cNvSpPr txBox="1"/>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Q &amp; A</a:t>
            </a:r>
            <a:endParaRPr b="1">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Problem Statement</a:t>
            </a:r>
            <a:endParaRPr b="1">
              <a:latin typeface="Montserrat" panose="00000500000000000000"/>
              <a:ea typeface="Montserrat" panose="00000500000000000000"/>
              <a:cs typeface="Montserrat" panose="00000500000000000000"/>
              <a:sym typeface="Montserrat" panose="00000500000000000000"/>
            </a:endParaRPr>
          </a:p>
        </p:txBody>
      </p:sp>
      <p:sp>
        <p:nvSpPr>
          <p:cNvPr id="67" name="Google Shape;67;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Airbnb, Inc. is an American vacation rental online marketplace company based in San Francisco, United States. The company has huge data of guests and hosts (Guesthouse/Hotel Owners) of New York City. This data can be analyzed and used to discover understandings such as: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What can we learn about different hosts and areas?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What can we learn from predictions? (ex: locations, prices, reviews, etc)</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Which hosts are the busiest and why?</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Is there any noticeable difference of traffic among different areas and what could be the reason for it?</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b="1">
              <a:solidFill>
                <a:schemeClr val="lt1"/>
              </a:solidFill>
            </a:endParaRPr>
          </a:p>
          <a:p>
            <a:pPr marL="0" lvl="0" indent="0" algn="l" rtl="0">
              <a:spcBef>
                <a:spcPts val="0"/>
              </a:spcBef>
              <a:spcAft>
                <a:spcPts val="0"/>
              </a:spcAft>
              <a:buNone/>
            </a:pPr>
            <a:endParaRPr b="1">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Data Summary</a:t>
            </a:r>
            <a:endParaRPr b="1">
              <a:latin typeface="Montserrat" panose="00000500000000000000"/>
              <a:ea typeface="Montserrat" panose="00000500000000000000"/>
              <a:cs typeface="Montserrat" panose="00000500000000000000"/>
              <a:sym typeface="Montserrat" panose="00000500000000000000"/>
            </a:endParaRPr>
          </a:p>
        </p:txBody>
      </p:sp>
      <p:sp>
        <p:nvSpPr>
          <p:cNvPr id="73" name="Google Shape;73;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First things first, let us go over the columns that we are going to need to solve the problem.</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host_id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host_name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neighbourhood_group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neighbourhood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longitude</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latitude</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room_type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price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minimum_nights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reviews_per_month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42900" algn="l" rtl="0">
              <a:spcBef>
                <a:spcPts val="0"/>
              </a:spcBef>
              <a:spcAft>
                <a:spcPts val="0"/>
              </a:spcAft>
              <a:buClr>
                <a:schemeClr val="lt1"/>
              </a:buClr>
              <a:buSzPts val="18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calculated_host_listings_count</a:t>
            </a:r>
            <a:r>
              <a:rPr lang="en-GB" b="1">
                <a:solidFill>
                  <a:schemeClr val="lt1"/>
                </a:solidFill>
                <a:latin typeface="Montserrat" panose="00000500000000000000"/>
                <a:ea typeface="Montserrat" panose="00000500000000000000"/>
                <a:cs typeface="Montserrat" panose="00000500000000000000"/>
                <a:sym typeface="Montserrat" panose="00000500000000000000"/>
              </a:rPr>
              <a:t> </a:t>
            </a:r>
            <a:endParaRPr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Doing Basic Examination</a:t>
            </a:r>
            <a:endParaRPr b="1">
              <a:latin typeface="Montserrat" panose="00000500000000000000"/>
              <a:ea typeface="Montserrat" panose="00000500000000000000"/>
              <a:cs typeface="Montserrat" panose="00000500000000000000"/>
              <a:sym typeface="Montserrat" panose="00000500000000000000"/>
            </a:endParaRPr>
          </a:p>
        </p:txBody>
      </p:sp>
      <p:sp>
        <p:nvSpPr>
          <p:cNvPr id="79" name="Google Shape;79;p1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The dataset contains 48895 rows and 16 columns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Datatypes of various columns are integer, float and objects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There are some outliers and null values as well</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Data cleaning steps required</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Cleaning The Dataset</a:t>
            </a:r>
            <a:endParaRPr b="1">
              <a:latin typeface="Montserrat" panose="00000500000000000000"/>
              <a:ea typeface="Montserrat" panose="00000500000000000000"/>
              <a:cs typeface="Montserrat" panose="00000500000000000000"/>
              <a:sym typeface="Montserrat" panose="00000500000000000000"/>
            </a:endParaRPr>
          </a:p>
        </p:txBody>
      </p:sp>
      <p:sp>
        <p:nvSpPr>
          <p:cNvPr id="85" name="Google Shape;85;p18"/>
          <p:cNvSpPr txBox="1"/>
          <p:nvPr>
            <p:ph type="body" idx="1"/>
          </p:nvPr>
        </p:nvSpPr>
        <p:spPr>
          <a:xfrm>
            <a:off x="311700" y="1322525"/>
            <a:ext cx="4409700" cy="3753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Getting rid of outliers is the most crucial part of the project. </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457200" lvl="0"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Checking for outliers in the price column.</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914400" lvl="1"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Following is the box plot of the price column in original data set.</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914400" lvl="1"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Minimum value = 0</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914400" lvl="1" indent="-330200" algn="l" rtl="0">
              <a:spcBef>
                <a:spcPts val="0"/>
              </a:spcBef>
              <a:spcAft>
                <a:spcPts val="0"/>
              </a:spcAft>
              <a:buClr>
                <a:schemeClr val="lt1"/>
              </a:buClr>
              <a:buSzPts val="1600"/>
              <a:buFont typeface="Montserrat" panose="00000500000000000000"/>
              <a:buChar char="○"/>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Maximum value = 10000</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r>
              <a:rPr lang="en-GB" sz="1600" b="1">
                <a:solidFill>
                  <a:schemeClr val="lt1"/>
                </a:solidFill>
              </a:rPr>
              <a:t> </a:t>
            </a:r>
            <a:endParaRPr sz="1600" b="1">
              <a:solidFill>
                <a:schemeClr val="lt1"/>
              </a:solidFill>
            </a:endParaRPr>
          </a:p>
        </p:txBody>
      </p:sp>
      <p:pic>
        <p:nvPicPr>
          <p:cNvPr id="86" name="Google Shape;86;p18"/>
          <p:cNvPicPr preferRelativeResize="0"/>
          <p:nvPr/>
        </p:nvPicPr>
        <p:blipFill>
          <a:blip r:embed="rId1"/>
          <a:stretch>
            <a:fillRect/>
          </a:stretch>
        </p:blipFill>
        <p:spPr>
          <a:xfrm>
            <a:off x="4721463" y="1370975"/>
            <a:ext cx="4221213" cy="2997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0" name="Shape 90"/>
        <p:cNvGrpSpPr/>
        <p:nvPr/>
      </p:nvGrpSpPr>
      <p:grpSpPr>
        <a:xfrm>
          <a:off x="0" y="0"/>
          <a:ext cx="0" cy="0"/>
          <a:chOff x="0" y="0"/>
          <a:chExt cx="0" cy="0"/>
        </a:xfrm>
      </p:grpSpPr>
      <p:sp>
        <p:nvSpPr>
          <p:cNvPr id="91" name="Google Shape;91;p19"/>
          <p:cNvSpPr txBox="1"/>
          <p:nvPr>
            <p:ph type="body" idx="1"/>
          </p:nvPr>
        </p:nvSpPr>
        <p:spPr>
          <a:xfrm>
            <a:off x="311700" y="5809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Attemp</a:t>
            </a: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 1: </a:t>
            </a: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Getting rid of outliers using percentile.</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The following plot shows us the price column after removing outliers using IQR.</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92" name="Google Shape;92;p19"/>
          <p:cNvPicPr preferRelativeResize="0"/>
          <p:nvPr/>
        </p:nvPicPr>
        <p:blipFill>
          <a:blip r:embed="rId1"/>
          <a:stretch>
            <a:fillRect/>
          </a:stretch>
        </p:blipFill>
        <p:spPr>
          <a:xfrm>
            <a:off x="2271150" y="1668800"/>
            <a:ext cx="4082575" cy="307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6" name="Shape 96"/>
        <p:cNvGrpSpPr/>
        <p:nvPr/>
      </p:nvGrpSpPr>
      <p:grpSpPr>
        <a:xfrm>
          <a:off x="0" y="0"/>
          <a:ext cx="0" cy="0"/>
          <a:chOff x="0" y="0"/>
          <a:chExt cx="0" cy="0"/>
        </a:xfrm>
      </p:grpSpPr>
      <p:sp>
        <p:nvSpPr>
          <p:cNvPr id="97" name="Google Shape;97;p20"/>
          <p:cNvSpPr txBox="1"/>
          <p:nvPr>
            <p:ph type="body" idx="1"/>
          </p:nvPr>
        </p:nvSpPr>
        <p:spPr>
          <a:xfrm>
            <a:off x="311700" y="5358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Attempt 2: Getting rid of outliers using quantiles.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The following plot shows us the price column after removing outliers using quantiles.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p>
        </p:txBody>
      </p:sp>
      <p:pic>
        <p:nvPicPr>
          <p:cNvPr id="98" name="Google Shape;98;p20"/>
          <p:cNvPicPr preferRelativeResize="0"/>
          <p:nvPr/>
        </p:nvPicPr>
        <p:blipFill>
          <a:blip r:embed="rId1"/>
          <a:stretch>
            <a:fillRect/>
          </a:stretch>
        </p:blipFill>
        <p:spPr>
          <a:xfrm>
            <a:off x="2436575" y="1745852"/>
            <a:ext cx="3962225" cy="2982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Montserrat" panose="00000500000000000000"/>
                <a:ea typeface="Montserrat" panose="00000500000000000000"/>
                <a:cs typeface="Montserrat" panose="00000500000000000000"/>
                <a:sym typeface="Montserrat" panose="00000500000000000000"/>
              </a:rPr>
              <a:t>What Hosts And Areas Tell Us?</a:t>
            </a:r>
            <a:endParaRPr b="1">
              <a:latin typeface="Montserrat" panose="00000500000000000000"/>
              <a:ea typeface="Montserrat" panose="00000500000000000000"/>
              <a:cs typeface="Montserrat" panose="00000500000000000000"/>
              <a:sym typeface="Montserrat" panose="00000500000000000000"/>
            </a:endParaRPr>
          </a:p>
        </p:txBody>
      </p:sp>
      <p:sp>
        <p:nvSpPr>
          <p:cNvPr id="104" name="Google Shape;104;p21"/>
          <p:cNvSpPr txBox="1"/>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600" b="1">
                <a:solidFill>
                  <a:schemeClr val="lt1"/>
                </a:solidFill>
                <a:latin typeface="Montserrat" panose="00000500000000000000"/>
                <a:ea typeface="Montserrat" panose="00000500000000000000"/>
                <a:cs typeface="Montserrat" panose="00000500000000000000"/>
                <a:sym typeface="Montserrat" panose="00000500000000000000"/>
              </a:rPr>
              <a:t>Top 10 hosts with maximum listings</a:t>
            </a:r>
            <a:endParaRPr sz="1600" b="1">
              <a:solidFill>
                <a:schemeClr val="lt1"/>
              </a:solidFill>
              <a:latin typeface="Montserrat" panose="00000500000000000000"/>
              <a:ea typeface="Montserrat" panose="00000500000000000000"/>
              <a:cs typeface="Montserrat" panose="00000500000000000000"/>
              <a:sym typeface="Montserrat" panose="00000500000000000000"/>
            </a:endParaRPr>
          </a:p>
          <a:p>
            <a:pPr marL="0" lvl="0" indent="0" algn="l" rtl="0">
              <a:spcBef>
                <a:spcPts val="0"/>
              </a:spcBef>
              <a:spcAft>
                <a:spcPts val="0"/>
              </a:spcAft>
              <a:buNone/>
            </a:pPr>
            <a:endParaRPr b="1">
              <a:solidFill>
                <a:schemeClr val="lt1"/>
              </a:solidFill>
              <a:latin typeface="Montserrat" panose="00000500000000000000"/>
              <a:ea typeface="Montserrat" panose="00000500000000000000"/>
              <a:cs typeface="Montserrat" panose="00000500000000000000"/>
              <a:sym typeface="Montserrat" panose="00000500000000000000"/>
            </a:endParaRPr>
          </a:p>
        </p:txBody>
      </p:sp>
      <p:pic>
        <p:nvPicPr>
          <p:cNvPr id="105" name="Google Shape;105;p21"/>
          <p:cNvPicPr preferRelativeResize="0"/>
          <p:nvPr/>
        </p:nvPicPr>
        <p:blipFill>
          <a:blip r:embed="rId1"/>
          <a:stretch>
            <a:fillRect/>
          </a:stretch>
        </p:blipFill>
        <p:spPr>
          <a:xfrm>
            <a:off x="1942575" y="1495700"/>
            <a:ext cx="5258851" cy="3287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3464</Words>
  <Application>WPS Presentation</Application>
  <PresentationFormat/>
  <Paragraphs>127</Paragraphs>
  <Slides>24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24</vt:i4>
      </vt:variant>
    </vt:vector>
  </HeadingPairs>
  <TitlesOfParts>
    <vt:vector size="32" baseType="lpstr">
      <vt:lpstr>Arial</vt:lpstr>
      <vt:lpstr>SimSun</vt:lpstr>
      <vt:lpstr>Wingdings</vt:lpstr>
      <vt:lpstr>Arial</vt:lpstr>
      <vt:lpstr>Montserrat</vt:lpstr>
      <vt:lpstr>Microsoft YaHei</vt:lpstr>
      <vt:lpstr>Arial Unicode MS</vt:lpstr>
      <vt:lpstr>Simple Light</vt:lpstr>
      <vt:lpstr>Vaideshwar Reddy</vt:lpstr>
      <vt:lpstr>Content</vt:lpstr>
      <vt:lpstr>Problem Statement</vt:lpstr>
      <vt:lpstr>Data Summary</vt:lpstr>
      <vt:lpstr>Doing Basic Examination</vt:lpstr>
      <vt:lpstr>Cleaning The Dataset</vt:lpstr>
      <vt:lpstr>PowerPoint 演示文稿</vt:lpstr>
      <vt:lpstr>PowerPoint 演示文稿</vt:lpstr>
      <vt:lpstr>What Hosts And Areas Tell Us?</vt:lpstr>
      <vt:lpstr>PowerPoint 演示文稿</vt:lpstr>
      <vt:lpstr>PowerPoint 演示文稿</vt:lpstr>
      <vt:lpstr>PowerPoint 演示文稿</vt:lpstr>
      <vt:lpstr>PowerPoint 演示文稿</vt:lpstr>
      <vt:lpstr>PowerPoint 演示文稿</vt:lpstr>
      <vt:lpstr>What Can We Find About Price And Listings?</vt:lpstr>
      <vt:lpstr>PowerPoint 演示文稿</vt:lpstr>
      <vt:lpstr>PowerPoint 演示文稿</vt:lpstr>
      <vt:lpstr>Facts About Traffic</vt:lpstr>
      <vt:lpstr>PowerPoint 演示文稿</vt:lpstr>
      <vt:lpstr>PowerPoint 演示文稿</vt:lpstr>
      <vt:lpstr>Challenges</vt:lpstr>
      <vt:lpstr>Conclusion</vt:lpstr>
      <vt:lpstr>Thank You!</vt:lpstr>
      <vt:lpstr>Q &amp; 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NYC Airbnb Data Analysis     </dc:title>
  <dc:creator/>
  <cp:lastModifiedBy>Sandeep</cp:lastModifiedBy>
  <cp:revision>1</cp:revision>
  <dcterms:created xsi:type="dcterms:W3CDTF">2022-12-30T18:48:18Z</dcterms:created>
  <dcterms:modified xsi:type="dcterms:W3CDTF">2022-12-30T18:48:20Z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F700545E38454239A681A15474F83E83</vt:lpwstr>
  </property>
  <property fmtid="{D5CDD505-2E9C-101B-9397-08002B2CF9AE}" pid="3" name="KSOProductBuildVer">
    <vt:lpwstr>1033-11.2.0.11214</vt:lpwstr>
  </property>
</Properties>
</file>