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010" y="447801"/>
            <a:ext cx="541197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34" y="1535938"/>
            <a:ext cx="8990330" cy="432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1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968" y="1915794"/>
            <a:ext cx="6341110" cy="35318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913765">
              <a:lnSpc>
                <a:spcPct val="96600"/>
              </a:lnSpc>
              <a:spcBef>
                <a:spcPts val="259"/>
              </a:spcBef>
            </a:pPr>
            <a:r>
              <a:rPr sz="3950" b="0" spc="-5" dirty="0">
                <a:latin typeface="Arial Black"/>
                <a:cs typeface="Arial Black"/>
              </a:rPr>
              <a:t>Capstone </a:t>
            </a:r>
            <a:r>
              <a:rPr sz="3950" b="0" spc="-10" dirty="0">
                <a:latin typeface="Arial Black"/>
                <a:cs typeface="Arial Black"/>
              </a:rPr>
              <a:t>Project </a:t>
            </a:r>
            <a:r>
              <a:rPr sz="3950" b="0" spc="-5" dirty="0">
                <a:latin typeface="Arial Black"/>
                <a:cs typeface="Arial Black"/>
              </a:rPr>
              <a:t>5 </a:t>
            </a:r>
            <a:r>
              <a:rPr sz="3950" b="0" dirty="0">
                <a:latin typeface="Arial Black"/>
                <a:cs typeface="Arial Black"/>
              </a:rPr>
              <a:t> </a:t>
            </a:r>
            <a:r>
              <a:rPr sz="3950" spc="-20" dirty="0">
                <a:solidFill>
                  <a:srgbClr val="006EC0"/>
                </a:solidFill>
                <a:latin typeface="Arial"/>
                <a:cs typeface="Arial"/>
              </a:rPr>
              <a:t>LIVE</a:t>
            </a:r>
            <a:r>
              <a:rPr sz="3950" spc="-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950" spc="-15" dirty="0">
                <a:solidFill>
                  <a:srgbClr val="006EC0"/>
                </a:solidFill>
                <a:latin typeface="Arial"/>
                <a:cs typeface="Arial"/>
              </a:rPr>
              <a:t>CLASS</a:t>
            </a:r>
            <a:r>
              <a:rPr sz="3950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950" spc="-15" dirty="0">
                <a:solidFill>
                  <a:srgbClr val="006EC0"/>
                </a:solidFill>
                <a:latin typeface="Arial"/>
                <a:cs typeface="Arial"/>
              </a:rPr>
              <a:t>MONITORING </a:t>
            </a:r>
            <a:r>
              <a:rPr sz="3950" spc="-108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950" spc="-35" dirty="0">
                <a:solidFill>
                  <a:srgbClr val="006EC0"/>
                </a:solidFill>
                <a:latin typeface="Arial"/>
                <a:cs typeface="Arial"/>
              </a:rPr>
              <a:t>SYSTEM </a:t>
            </a:r>
            <a:r>
              <a:rPr sz="3950" spc="-55" dirty="0">
                <a:solidFill>
                  <a:srgbClr val="006EC0"/>
                </a:solidFill>
                <a:latin typeface="Arial"/>
                <a:cs typeface="Arial"/>
              </a:rPr>
              <a:t>(FACE </a:t>
            </a:r>
            <a:r>
              <a:rPr sz="3950" spc="-15" dirty="0">
                <a:solidFill>
                  <a:srgbClr val="006EC0"/>
                </a:solidFill>
                <a:latin typeface="Arial"/>
                <a:cs typeface="Arial"/>
              </a:rPr>
              <a:t>EMOTION </a:t>
            </a:r>
            <a:r>
              <a:rPr sz="3950" spc="-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950" spc="-40" dirty="0">
                <a:solidFill>
                  <a:srgbClr val="006EC0"/>
                </a:solidFill>
                <a:latin typeface="Arial"/>
                <a:cs typeface="Arial"/>
              </a:rPr>
              <a:t>RECOGNISATION)</a:t>
            </a:r>
            <a:endParaRPr sz="3950">
              <a:latin typeface="Arial"/>
              <a:cs typeface="Arial"/>
            </a:endParaRPr>
          </a:p>
          <a:p>
            <a:pPr marL="2091689" marR="1586230" indent="8890">
              <a:lnSpc>
                <a:spcPct val="112300"/>
              </a:lnSpc>
              <a:spcBef>
                <a:spcPts val="515"/>
              </a:spcBef>
            </a:pPr>
            <a:r>
              <a:rPr sz="3200" dirty="0">
                <a:solidFill>
                  <a:srgbClr val="878787"/>
                </a:solidFill>
                <a:latin typeface="Arial"/>
                <a:cs typeface="Arial"/>
              </a:rPr>
              <a:t>BY</a:t>
            </a:r>
            <a:r>
              <a:rPr sz="3200" spc="-80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78787"/>
                </a:solidFill>
                <a:latin typeface="Arial"/>
                <a:cs typeface="Arial"/>
              </a:rPr>
              <a:t>SANDEEP </a:t>
            </a:r>
            <a:r>
              <a:rPr sz="3200" spc="-869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78787"/>
                </a:solidFill>
                <a:latin typeface="Arial"/>
                <a:cs typeface="Arial"/>
              </a:rPr>
              <a:t>KR</a:t>
            </a:r>
            <a:r>
              <a:rPr sz="3200" spc="-15" dirty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878787"/>
                </a:solidFill>
                <a:latin typeface="Arial"/>
                <a:cs typeface="Arial"/>
              </a:rPr>
              <a:t>SINGH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40195"/>
            <a:ext cx="847725" cy="8375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454" y="437133"/>
            <a:ext cx="3905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8"/>
            <a:ext cx="8325484" cy="368350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393065" indent="-343535">
              <a:lnSpc>
                <a:spcPct val="939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Arial MT"/>
                <a:cs typeface="Arial MT"/>
              </a:rPr>
              <a:t>Different </a:t>
            </a:r>
            <a:r>
              <a:rPr sz="3200" spc="-10" dirty="0">
                <a:latin typeface="Arial MT"/>
                <a:cs typeface="Arial MT"/>
              </a:rPr>
              <a:t>type </a:t>
            </a:r>
            <a:r>
              <a:rPr sz="3200" dirty="0">
                <a:latin typeface="Arial MT"/>
                <a:cs typeface="Arial MT"/>
              </a:rPr>
              <a:t>of Deployment </a:t>
            </a:r>
            <a:r>
              <a:rPr sz="3200" spc="-5" dirty="0">
                <a:latin typeface="Arial MT"/>
                <a:cs typeface="Arial MT"/>
              </a:rPr>
              <a:t>Platform </a:t>
            </a:r>
            <a:r>
              <a:rPr sz="3200" dirty="0">
                <a:latin typeface="Arial MT"/>
                <a:cs typeface="Arial MT"/>
              </a:rPr>
              <a:t> such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Azure,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Heruko,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Streamlit-Sharing,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65" dirty="0">
                <a:latin typeface="Arial MT"/>
                <a:cs typeface="Arial MT"/>
              </a:rPr>
              <a:t>AW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-245" dirty="0">
                <a:latin typeface="Arial MT"/>
                <a:cs typeface="Arial MT"/>
              </a:rPr>
              <a:t> </a:t>
            </a:r>
            <a:r>
              <a:rPr sz="3200" spc="-30" dirty="0">
                <a:latin typeface="Arial MT"/>
                <a:cs typeface="Arial MT"/>
              </a:rPr>
              <a:t>e</a:t>
            </a:r>
            <a:r>
              <a:rPr sz="3200" spc="-40" dirty="0">
                <a:latin typeface="Arial MT"/>
                <a:cs typeface="Arial MT"/>
              </a:rPr>
              <a:t>t</a:t>
            </a:r>
            <a:r>
              <a:rPr sz="3200" spc="-45" dirty="0">
                <a:latin typeface="Arial MT"/>
                <a:cs typeface="Arial MT"/>
              </a:rPr>
              <a:t>c</a:t>
            </a:r>
            <a:r>
              <a:rPr sz="32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5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lang="en-US" sz="3200" smtClean="0">
                <a:latin typeface="Arial MT"/>
                <a:cs typeface="Arial MT"/>
              </a:rPr>
              <a:t>https://share.streamlit.io/sandeep0097-97/face-emotion-recoginition/main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382" y="437133"/>
            <a:ext cx="2759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Predic</a:t>
            </a:r>
            <a:r>
              <a:rPr spc="-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4705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768350" algn="l"/>
              </a:tabLst>
            </a:pPr>
            <a:r>
              <a:rPr spc="5" dirty="0"/>
              <a:t>F</a:t>
            </a:r>
            <a:r>
              <a:rPr dirty="0"/>
              <a:t>i</a:t>
            </a:r>
            <a:r>
              <a:rPr spc="10" dirty="0"/>
              <a:t>n</a:t>
            </a:r>
            <a:r>
              <a:rPr spc="15" dirty="0"/>
              <a:t>a</a:t>
            </a:r>
            <a:r>
              <a:rPr dirty="0"/>
              <a:t>lly</a:t>
            </a:r>
            <a:r>
              <a:rPr spc="40" dirty="0"/>
              <a:t> </a:t>
            </a:r>
            <a:r>
              <a:rPr dirty="0"/>
              <a:t>I</a:t>
            </a:r>
            <a:r>
              <a:rPr spc="-5" dirty="0"/>
              <a:t> </a:t>
            </a:r>
            <a:r>
              <a:rPr dirty="0"/>
              <a:t>b</a:t>
            </a:r>
            <a:r>
              <a:rPr spc="20" dirty="0"/>
              <a:t>u</a:t>
            </a:r>
            <a:r>
              <a:rPr dirty="0"/>
              <a:t>i</a:t>
            </a:r>
            <a:r>
              <a:rPr spc="10" dirty="0"/>
              <a:t>l</a:t>
            </a:r>
            <a:r>
              <a:rPr dirty="0"/>
              <a:t>d</a:t>
            </a:r>
            <a:r>
              <a:rPr spc="35" dirty="0"/>
              <a:t> </a:t>
            </a:r>
            <a:r>
              <a:rPr spc="-20" dirty="0"/>
              <a:t>t</a:t>
            </a:r>
            <a:r>
              <a:rPr dirty="0"/>
              <a:t>he</a:t>
            </a:r>
            <a:r>
              <a:rPr spc="-15" dirty="0"/>
              <a:t> </a:t>
            </a:r>
            <a:r>
              <a:rPr spc="-30" dirty="0"/>
              <a:t>We</a:t>
            </a:r>
            <a:r>
              <a:rPr spc="-20" dirty="0"/>
              <a:t>b</a:t>
            </a:r>
            <a:r>
              <a:rPr spc="-40" dirty="0"/>
              <a:t>A</a:t>
            </a:r>
            <a:r>
              <a:rPr spc="-30" dirty="0"/>
              <a:t>p</a:t>
            </a:r>
            <a:r>
              <a:rPr dirty="0"/>
              <a:t>p</a:t>
            </a:r>
            <a:r>
              <a:rPr spc="-45" dirty="0"/>
              <a:t> </a:t>
            </a:r>
            <a:r>
              <a:rPr dirty="0"/>
              <a:t>u</a:t>
            </a:r>
            <a:r>
              <a:rPr spc="20" dirty="0"/>
              <a:t>s</a:t>
            </a:r>
            <a:r>
              <a:rPr dirty="0"/>
              <a:t>i</a:t>
            </a:r>
            <a:r>
              <a:rPr spc="25" dirty="0"/>
              <a:t>n</a:t>
            </a:r>
            <a:r>
              <a:rPr dirty="0"/>
              <a:t>g</a:t>
            </a:r>
            <a:r>
              <a:rPr spc="20" dirty="0"/>
              <a:t> </a:t>
            </a:r>
            <a:r>
              <a:rPr dirty="0"/>
              <a:t>s</a:t>
            </a:r>
            <a:r>
              <a:rPr spc="-35" dirty="0"/>
              <a:t>t</a:t>
            </a:r>
            <a:r>
              <a:rPr spc="-10" dirty="0"/>
              <a:t>r</a:t>
            </a:r>
            <a:r>
              <a:rPr spc="-20" dirty="0"/>
              <a:t>e</a:t>
            </a:r>
            <a:r>
              <a:rPr dirty="0"/>
              <a:t>a</a:t>
            </a:r>
            <a:r>
              <a:rPr spc="-25" dirty="0"/>
              <a:t>m</a:t>
            </a:r>
            <a:r>
              <a:rPr spc="-20" dirty="0"/>
              <a:t>l</a:t>
            </a:r>
            <a:r>
              <a:rPr spc="-30" dirty="0"/>
              <a:t>i</a:t>
            </a:r>
            <a:r>
              <a:rPr dirty="0"/>
              <a:t>t</a:t>
            </a:r>
            <a:r>
              <a:rPr spc="-295" dirty="0"/>
              <a:t> </a:t>
            </a:r>
            <a:r>
              <a:rPr spc="15" dirty="0"/>
              <a:t>and  </a:t>
            </a:r>
            <a:r>
              <a:rPr spc="-5" dirty="0"/>
              <a:t>deployed </a:t>
            </a:r>
            <a:r>
              <a:rPr dirty="0"/>
              <a:t>in Streamlit-Sharing.</a:t>
            </a:r>
          </a:p>
          <a:p>
            <a:pPr marL="814705" marR="1522730" indent="-343535">
              <a:lnSpc>
                <a:spcPts val="3600"/>
              </a:lnSpc>
              <a:spcBef>
                <a:spcPts val="1005"/>
              </a:spcBef>
            </a:pPr>
            <a:r>
              <a:rPr dirty="0"/>
              <a:t>The </a:t>
            </a:r>
            <a:r>
              <a:rPr spc="-5" dirty="0"/>
              <a:t>model which was created </a:t>
            </a:r>
            <a:r>
              <a:rPr dirty="0"/>
              <a:t>by CNN </a:t>
            </a:r>
            <a:r>
              <a:rPr spc="-875" dirty="0"/>
              <a:t> </a:t>
            </a:r>
            <a:r>
              <a:rPr dirty="0"/>
              <a:t>layers</a:t>
            </a:r>
            <a:r>
              <a:rPr spc="-5" dirty="0"/>
              <a:t> </a:t>
            </a:r>
            <a:r>
              <a:rPr dirty="0"/>
              <a:t>gave</a:t>
            </a:r>
            <a:r>
              <a:rPr spc="-5" dirty="0"/>
              <a:t> training</a:t>
            </a:r>
            <a:r>
              <a:rPr dirty="0"/>
              <a:t> </a:t>
            </a:r>
            <a:r>
              <a:rPr spc="-5" dirty="0"/>
              <a:t>accuracy</a:t>
            </a:r>
            <a:r>
              <a:rPr spc="-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dirty="0"/>
              <a:t>95%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446" y="488950"/>
            <a:ext cx="2512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FF0000"/>
                </a:solidFill>
                <a:latin typeface="Arial MT"/>
                <a:cs typeface="Arial MT"/>
              </a:rPr>
              <a:t>Prediction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352550"/>
            <a:ext cx="4181602" cy="1938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5" y="1352550"/>
            <a:ext cx="1944370" cy="237540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24175" y="1352550"/>
            <a:ext cx="5945505" cy="5153025"/>
            <a:chOff x="2924175" y="1352550"/>
            <a:chExt cx="5945505" cy="51530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450" y="4429125"/>
              <a:ext cx="3009900" cy="1714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4175" y="4000500"/>
              <a:ext cx="2581275" cy="2505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9375" y="1352550"/>
              <a:ext cx="2440051" cy="272605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3525" y="3505200"/>
            <a:ext cx="1433830" cy="9131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625" y="4505324"/>
            <a:ext cx="2380615" cy="23520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414" y="437133"/>
            <a:ext cx="3783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CONCLU</a:t>
            </a:r>
            <a:r>
              <a:rPr spc="-2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4705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768350" algn="l"/>
              </a:tabLst>
            </a:pPr>
            <a:r>
              <a:rPr spc="5" dirty="0"/>
              <a:t>F</a:t>
            </a:r>
            <a:r>
              <a:rPr dirty="0"/>
              <a:t>i</a:t>
            </a:r>
            <a:r>
              <a:rPr spc="10" dirty="0"/>
              <a:t>n</a:t>
            </a:r>
            <a:r>
              <a:rPr spc="15" dirty="0"/>
              <a:t>a</a:t>
            </a:r>
            <a:r>
              <a:rPr dirty="0"/>
              <a:t>lly</a:t>
            </a:r>
            <a:r>
              <a:rPr spc="40" dirty="0"/>
              <a:t> </a:t>
            </a:r>
            <a:r>
              <a:rPr dirty="0"/>
              <a:t>I</a:t>
            </a:r>
            <a:r>
              <a:rPr spc="-5" dirty="0"/>
              <a:t> </a:t>
            </a:r>
            <a:r>
              <a:rPr dirty="0"/>
              <a:t>b</a:t>
            </a:r>
            <a:r>
              <a:rPr spc="20" dirty="0"/>
              <a:t>u</a:t>
            </a:r>
            <a:r>
              <a:rPr dirty="0"/>
              <a:t>i</a:t>
            </a:r>
            <a:r>
              <a:rPr spc="10" dirty="0"/>
              <a:t>l</a:t>
            </a:r>
            <a:r>
              <a:rPr dirty="0"/>
              <a:t>d</a:t>
            </a:r>
            <a:r>
              <a:rPr spc="35" dirty="0"/>
              <a:t> </a:t>
            </a:r>
            <a:r>
              <a:rPr spc="-20" dirty="0"/>
              <a:t>t</a:t>
            </a:r>
            <a:r>
              <a:rPr dirty="0"/>
              <a:t>he</a:t>
            </a:r>
            <a:r>
              <a:rPr spc="-15" dirty="0"/>
              <a:t> </a:t>
            </a:r>
            <a:r>
              <a:rPr spc="-30" dirty="0"/>
              <a:t>We</a:t>
            </a:r>
            <a:r>
              <a:rPr spc="-20" dirty="0"/>
              <a:t>b</a:t>
            </a:r>
            <a:r>
              <a:rPr spc="-40" dirty="0"/>
              <a:t>A</a:t>
            </a:r>
            <a:r>
              <a:rPr spc="-30" dirty="0"/>
              <a:t>p</a:t>
            </a:r>
            <a:r>
              <a:rPr dirty="0"/>
              <a:t>p</a:t>
            </a:r>
            <a:r>
              <a:rPr spc="-45" dirty="0"/>
              <a:t> </a:t>
            </a:r>
            <a:r>
              <a:rPr dirty="0"/>
              <a:t>u</a:t>
            </a:r>
            <a:r>
              <a:rPr spc="20" dirty="0"/>
              <a:t>s</a:t>
            </a:r>
            <a:r>
              <a:rPr dirty="0"/>
              <a:t>i</a:t>
            </a:r>
            <a:r>
              <a:rPr spc="25" dirty="0"/>
              <a:t>n</a:t>
            </a:r>
            <a:r>
              <a:rPr dirty="0"/>
              <a:t>g</a:t>
            </a:r>
            <a:r>
              <a:rPr spc="20" dirty="0"/>
              <a:t> </a:t>
            </a:r>
            <a:r>
              <a:rPr dirty="0"/>
              <a:t>s</a:t>
            </a:r>
            <a:r>
              <a:rPr spc="-35" dirty="0"/>
              <a:t>t</a:t>
            </a:r>
            <a:r>
              <a:rPr spc="-10" dirty="0"/>
              <a:t>r</a:t>
            </a:r>
            <a:r>
              <a:rPr spc="-20" dirty="0"/>
              <a:t>e</a:t>
            </a:r>
            <a:r>
              <a:rPr dirty="0"/>
              <a:t>a</a:t>
            </a:r>
            <a:r>
              <a:rPr spc="-25" dirty="0"/>
              <a:t>m</a:t>
            </a:r>
            <a:r>
              <a:rPr spc="-20" dirty="0"/>
              <a:t>l</a:t>
            </a:r>
            <a:r>
              <a:rPr spc="-30" dirty="0"/>
              <a:t>i</a:t>
            </a:r>
            <a:r>
              <a:rPr dirty="0"/>
              <a:t>t</a:t>
            </a:r>
            <a:r>
              <a:rPr spc="-295" dirty="0"/>
              <a:t> </a:t>
            </a:r>
            <a:r>
              <a:rPr spc="15" dirty="0"/>
              <a:t>and  </a:t>
            </a:r>
            <a:r>
              <a:rPr spc="-5" dirty="0"/>
              <a:t>deployed </a:t>
            </a:r>
            <a:r>
              <a:rPr dirty="0"/>
              <a:t>in streamlit sharing.</a:t>
            </a:r>
          </a:p>
          <a:p>
            <a:pPr marL="814705" marR="911225" indent="-343535">
              <a:lnSpc>
                <a:spcPct val="93800"/>
              </a:lnSpc>
              <a:spcBef>
                <a:spcPts val="925"/>
              </a:spcBef>
              <a:buChar char="•"/>
              <a:tabLst>
                <a:tab pos="768350" algn="l"/>
                <a:tab pos="3199765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model which </a:t>
            </a:r>
            <a:r>
              <a:rPr dirty="0"/>
              <a:t>was</a:t>
            </a:r>
            <a:r>
              <a:rPr spc="40" dirty="0"/>
              <a:t> </a:t>
            </a:r>
            <a:r>
              <a:rPr spc="-30" dirty="0"/>
              <a:t>created</a:t>
            </a:r>
            <a:r>
              <a:rPr spc="-75" dirty="0"/>
              <a:t> </a:t>
            </a:r>
            <a:r>
              <a:rPr spc="5" dirty="0"/>
              <a:t>by</a:t>
            </a:r>
            <a:r>
              <a:rPr spc="10" dirty="0"/>
              <a:t> </a:t>
            </a:r>
            <a:r>
              <a:rPr dirty="0"/>
              <a:t>CNN </a:t>
            </a:r>
            <a:r>
              <a:rPr spc="5" dirty="0"/>
              <a:t> </a:t>
            </a:r>
            <a:r>
              <a:rPr spc="-40" dirty="0"/>
              <a:t>layers</a:t>
            </a:r>
            <a:r>
              <a:rPr spc="-95" dirty="0"/>
              <a:t> </a:t>
            </a:r>
            <a:r>
              <a:rPr spc="-35" dirty="0"/>
              <a:t>gave	</a:t>
            </a:r>
            <a:r>
              <a:rPr dirty="0"/>
              <a:t>accuracy of 87%. I </a:t>
            </a:r>
            <a:r>
              <a:rPr spc="-10" dirty="0"/>
              <a:t>have </a:t>
            </a:r>
            <a:r>
              <a:rPr spc="-5" dirty="0"/>
              <a:t> </a:t>
            </a:r>
            <a:r>
              <a:rPr dirty="0"/>
              <a:t>used </a:t>
            </a:r>
            <a:r>
              <a:rPr spc="-25" dirty="0"/>
              <a:t>streamlit- </a:t>
            </a:r>
            <a:r>
              <a:rPr spc="-20" dirty="0"/>
              <a:t>webrtc </a:t>
            </a:r>
            <a:r>
              <a:rPr dirty="0"/>
              <a:t>which </a:t>
            </a:r>
            <a:r>
              <a:rPr spc="-5" dirty="0"/>
              <a:t>helped </a:t>
            </a:r>
            <a:r>
              <a:rPr spc="-15" dirty="0"/>
              <a:t>to </a:t>
            </a:r>
            <a:r>
              <a:rPr spc="-10" dirty="0"/>
              <a:t> </a:t>
            </a:r>
            <a:r>
              <a:rPr dirty="0"/>
              <a:t>deal</a:t>
            </a:r>
            <a:r>
              <a:rPr spc="-5" dirty="0"/>
              <a:t> with</a:t>
            </a:r>
            <a:r>
              <a:rPr dirty="0"/>
              <a:t> </a:t>
            </a:r>
            <a:r>
              <a:rPr spc="-20" dirty="0"/>
              <a:t>real-time</a:t>
            </a:r>
            <a:r>
              <a:rPr spc="-35" dirty="0"/>
              <a:t> </a:t>
            </a:r>
            <a:r>
              <a:rPr dirty="0"/>
              <a:t>video</a:t>
            </a:r>
            <a:r>
              <a:rPr spc="-10" dirty="0"/>
              <a:t> </a:t>
            </a:r>
            <a:r>
              <a:rPr spc="-20" dirty="0"/>
              <a:t>streams.</a:t>
            </a:r>
            <a:r>
              <a:rPr spc="-55" dirty="0"/>
              <a:t> </a:t>
            </a:r>
            <a:r>
              <a:rPr dirty="0"/>
              <a:t>Image </a:t>
            </a:r>
            <a:r>
              <a:rPr spc="-875" dirty="0"/>
              <a:t> </a:t>
            </a:r>
            <a:r>
              <a:rPr spc="-15" dirty="0"/>
              <a:t>captured </a:t>
            </a:r>
            <a:r>
              <a:rPr spc="-20" dirty="0"/>
              <a:t>from </a:t>
            </a:r>
            <a:r>
              <a:rPr dirty="0"/>
              <a:t>the </a:t>
            </a:r>
            <a:r>
              <a:rPr spc="-5" dirty="0"/>
              <a:t>webcam </a:t>
            </a:r>
            <a:r>
              <a:rPr dirty="0"/>
              <a:t>is </a:t>
            </a:r>
            <a:r>
              <a:rPr spc="-5" dirty="0"/>
              <a:t>sent </a:t>
            </a:r>
            <a:r>
              <a:rPr spc="-15" dirty="0"/>
              <a:t>to </a:t>
            </a:r>
            <a:r>
              <a:rPr spc="-10" dirty="0"/>
              <a:t> </a:t>
            </a:r>
            <a:r>
              <a:rPr spc="-30" dirty="0"/>
              <a:t>VideoTransformer </a:t>
            </a:r>
            <a:r>
              <a:rPr spc="-5" dirty="0"/>
              <a:t>function </a:t>
            </a:r>
            <a:r>
              <a:rPr spc="-15" dirty="0"/>
              <a:t>to </a:t>
            </a:r>
            <a:r>
              <a:rPr spc="-20" dirty="0"/>
              <a:t>detect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emotion.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dirty="0"/>
              <a:t>Chal</a:t>
            </a:r>
            <a:r>
              <a:rPr spc="-15" dirty="0"/>
              <a:t>l</a:t>
            </a:r>
            <a:r>
              <a:rPr spc="-5" dirty="0"/>
              <a:t>enge</a:t>
            </a:r>
            <a:r>
              <a:rPr dirty="0"/>
              <a:t>s</a:t>
            </a:r>
            <a:r>
              <a:rPr spc="-525" dirty="0"/>
              <a:t> </a:t>
            </a:r>
            <a:r>
              <a:rPr spc="-5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02"/>
            <a:ext cx="7999730" cy="48152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834390" indent="-34353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00" dirty="0">
                <a:latin typeface="Arial Black"/>
                <a:cs typeface="Arial Black"/>
              </a:rPr>
              <a:t>Choosing </a:t>
            </a:r>
            <a:r>
              <a:rPr sz="3000" spc="-95" dirty="0">
                <a:latin typeface="Arial Black"/>
                <a:cs typeface="Arial Black"/>
              </a:rPr>
              <a:t>the dataset </a:t>
            </a:r>
            <a:r>
              <a:rPr sz="3000" spc="-114" dirty="0">
                <a:latin typeface="Arial Black"/>
                <a:cs typeface="Arial Black"/>
              </a:rPr>
              <a:t>was </a:t>
            </a:r>
            <a:r>
              <a:rPr sz="3000" spc="-70" dirty="0">
                <a:latin typeface="Arial Black"/>
                <a:cs typeface="Arial Black"/>
              </a:rPr>
              <a:t>difficult </a:t>
            </a:r>
            <a:r>
              <a:rPr sz="3000" spc="-990" dirty="0">
                <a:latin typeface="Arial Black"/>
                <a:cs typeface="Arial Black"/>
              </a:rPr>
              <a:t> </a:t>
            </a:r>
            <a:r>
              <a:rPr sz="3000" spc="-95" dirty="0">
                <a:latin typeface="Arial Black"/>
                <a:cs typeface="Arial Black"/>
              </a:rPr>
              <a:t>with</a:t>
            </a:r>
            <a:r>
              <a:rPr sz="3000" spc="-100" dirty="0">
                <a:latin typeface="Arial Black"/>
                <a:cs typeface="Arial Black"/>
              </a:rPr>
              <a:t>o</a:t>
            </a:r>
            <a:r>
              <a:rPr sz="3000" spc="-85" dirty="0">
                <a:latin typeface="Arial Black"/>
                <a:cs typeface="Arial Black"/>
              </a:rPr>
              <a:t>ut</a:t>
            </a:r>
            <a:r>
              <a:rPr sz="3000" spc="-395" dirty="0">
                <a:latin typeface="Arial Black"/>
                <a:cs typeface="Arial Black"/>
              </a:rPr>
              <a:t> </a:t>
            </a:r>
            <a:r>
              <a:rPr sz="3000" spc="-150" dirty="0">
                <a:latin typeface="Arial Black"/>
                <a:cs typeface="Arial Black"/>
              </a:rPr>
              <a:t>K</a:t>
            </a:r>
            <a:r>
              <a:rPr sz="3000" spc="-105" dirty="0">
                <a:latin typeface="Arial Black"/>
                <a:cs typeface="Arial Black"/>
              </a:rPr>
              <a:t>ag</a:t>
            </a:r>
            <a:r>
              <a:rPr sz="3000" spc="-130" dirty="0">
                <a:latin typeface="Arial Black"/>
                <a:cs typeface="Arial Black"/>
              </a:rPr>
              <a:t>g</a:t>
            </a:r>
            <a:r>
              <a:rPr sz="3000" spc="-85" dirty="0">
                <a:latin typeface="Arial Black"/>
                <a:cs typeface="Arial Black"/>
              </a:rPr>
              <a:t>l</a:t>
            </a:r>
            <a:r>
              <a:rPr sz="3000" spc="-105" dirty="0">
                <a:latin typeface="Arial Black"/>
                <a:cs typeface="Arial Black"/>
              </a:rPr>
              <a:t>e</a:t>
            </a:r>
            <a:r>
              <a:rPr sz="3000" spc="-395" dirty="0">
                <a:latin typeface="Arial Black"/>
                <a:cs typeface="Arial Black"/>
              </a:rPr>
              <a:t> </a:t>
            </a:r>
            <a:r>
              <a:rPr sz="3000" spc="-60" dirty="0">
                <a:latin typeface="Arial Black"/>
                <a:cs typeface="Arial Black"/>
              </a:rPr>
              <a:t>i</a:t>
            </a:r>
            <a:r>
              <a:rPr sz="3000" spc="-70" dirty="0">
                <a:latin typeface="Arial Black"/>
                <a:cs typeface="Arial Black"/>
              </a:rPr>
              <a:t>t</a:t>
            </a:r>
            <a:r>
              <a:rPr sz="3000" spc="-395" dirty="0">
                <a:latin typeface="Arial Black"/>
                <a:cs typeface="Arial Black"/>
              </a:rPr>
              <a:t> </a:t>
            </a:r>
            <a:r>
              <a:rPr sz="3000" spc="-90" dirty="0">
                <a:latin typeface="Arial Black"/>
                <a:cs typeface="Arial Black"/>
              </a:rPr>
              <a:t>sav</a:t>
            </a:r>
            <a:r>
              <a:rPr sz="3000" spc="-105" dirty="0">
                <a:latin typeface="Arial Black"/>
                <a:cs typeface="Arial Black"/>
              </a:rPr>
              <a:t>ed</a:t>
            </a:r>
            <a:r>
              <a:rPr sz="3000" spc="-409" dirty="0">
                <a:latin typeface="Arial Black"/>
                <a:cs typeface="Arial Black"/>
              </a:rPr>
              <a:t> </a:t>
            </a:r>
            <a:r>
              <a:rPr sz="3000" spc="-105" dirty="0">
                <a:latin typeface="Arial Black"/>
                <a:cs typeface="Arial Black"/>
              </a:rPr>
              <a:t>most</a:t>
            </a:r>
            <a:r>
              <a:rPr sz="3000" spc="-445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o</a:t>
            </a:r>
            <a:r>
              <a:rPr sz="3000" spc="-60" dirty="0">
                <a:latin typeface="Arial Black"/>
                <a:cs typeface="Arial Black"/>
              </a:rPr>
              <a:t>f</a:t>
            </a:r>
            <a:r>
              <a:rPr sz="3000" spc="-405" dirty="0">
                <a:latin typeface="Arial Black"/>
                <a:cs typeface="Arial Black"/>
              </a:rPr>
              <a:t> </a:t>
            </a:r>
            <a:r>
              <a:rPr sz="3000" spc="-75" dirty="0">
                <a:latin typeface="Arial Black"/>
                <a:cs typeface="Arial Black"/>
              </a:rPr>
              <a:t>the  </a:t>
            </a:r>
            <a:r>
              <a:rPr sz="3000" spc="-15" dirty="0">
                <a:latin typeface="Arial Black"/>
                <a:cs typeface="Arial Black"/>
              </a:rPr>
              <a:t>time.</a:t>
            </a:r>
            <a:endParaRPr sz="3000">
              <a:latin typeface="Arial Black"/>
              <a:cs typeface="Arial Black"/>
            </a:endParaRPr>
          </a:p>
          <a:p>
            <a:pPr marL="355600" marR="1836420" indent="-343535">
              <a:lnSpc>
                <a:spcPts val="3040"/>
              </a:lnSpc>
              <a:spcBef>
                <a:spcPts val="83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Arial MT"/>
                <a:cs typeface="Arial MT"/>
              </a:rPr>
              <a:t>Couldn’t able </a:t>
            </a:r>
            <a:r>
              <a:rPr sz="3000" spc="-10" dirty="0">
                <a:latin typeface="Arial MT"/>
                <a:cs typeface="Arial MT"/>
              </a:rPr>
              <a:t>to </a:t>
            </a:r>
            <a:r>
              <a:rPr sz="3000" spc="-5" dirty="0">
                <a:latin typeface="Arial MT"/>
                <a:cs typeface="Arial MT"/>
              </a:rPr>
              <a:t>connect </a:t>
            </a:r>
            <a:r>
              <a:rPr sz="3000" dirty="0">
                <a:latin typeface="Arial MT"/>
                <a:cs typeface="Arial MT"/>
              </a:rPr>
              <a:t>GPU with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Jupyter Notebook.</a:t>
            </a:r>
            <a:endParaRPr sz="3000">
              <a:latin typeface="Arial MT"/>
              <a:cs typeface="Arial MT"/>
            </a:endParaRPr>
          </a:p>
          <a:p>
            <a:pPr marL="355600" marR="577850" indent="-343535">
              <a:lnSpc>
                <a:spcPts val="32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95" dirty="0">
                <a:latin typeface="Arial Black"/>
                <a:cs typeface="Arial Black"/>
              </a:rPr>
              <a:t>Continuous</a:t>
            </a:r>
            <a:r>
              <a:rPr sz="3000" spc="-75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Runtime</a:t>
            </a:r>
            <a:r>
              <a:rPr sz="3000" spc="-70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and</a:t>
            </a:r>
            <a:r>
              <a:rPr sz="3000" spc="-75" dirty="0">
                <a:latin typeface="Arial Black"/>
                <a:cs typeface="Arial Black"/>
              </a:rPr>
              <a:t> </a:t>
            </a:r>
            <a:r>
              <a:rPr sz="3000" spc="-70" dirty="0">
                <a:latin typeface="Arial Black"/>
                <a:cs typeface="Arial Black"/>
              </a:rPr>
              <a:t>RAMCrash </a:t>
            </a:r>
            <a:r>
              <a:rPr sz="3000" spc="-98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due</a:t>
            </a:r>
            <a:r>
              <a:rPr sz="3000" spc="-280" dirty="0">
                <a:latin typeface="Arial Black"/>
                <a:cs typeface="Arial Black"/>
              </a:rPr>
              <a:t> </a:t>
            </a:r>
            <a:r>
              <a:rPr sz="3000" spc="-15" dirty="0">
                <a:latin typeface="Arial Black"/>
                <a:cs typeface="Arial Black"/>
              </a:rPr>
              <a:t>t</a:t>
            </a:r>
            <a:r>
              <a:rPr sz="3000" dirty="0">
                <a:latin typeface="Arial Black"/>
                <a:cs typeface="Arial Black"/>
              </a:rPr>
              <a:t>o</a:t>
            </a:r>
            <a:r>
              <a:rPr sz="3000" spc="-35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l</a:t>
            </a:r>
            <a:r>
              <a:rPr sz="3000" spc="5" dirty="0">
                <a:latin typeface="Arial Black"/>
                <a:cs typeface="Arial Black"/>
              </a:rPr>
              <a:t>a</a:t>
            </a:r>
            <a:r>
              <a:rPr sz="3000" dirty="0">
                <a:latin typeface="Arial Black"/>
                <a:cs typeface="Arial Black"/>
              </a:rPr>
              <a:t>rge</a:t>
            </a:r>
            <a:r>
              <a:rPr sz="3000" spc="-26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dataset.</a:t>
            </a:r>
            <a:endParaRPr sz="3000">
              <a:latin typeface="Arial Black"/>
              <a:cs typeface="Arial Black"/>
            </a:endParaRPr>
          </a:p>
          <a:p>
            <a:pPr marL="355600" marR="5080" indent="-343535">
              <a:lnSpc>
                <a:spcPct val="891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Arial Black"/>
                <a:cs typeface="Arial Black"/>
              </a:rPr>
              <a:t>G</a:t>
            </a:r>
            <a:r>
              <a:rPr sz="3000" spc="-10" dirty="0">
                <a:latin typeface="Arial Black"/>
                <a:cs typeface="Arial Black"/>
              </a:rPr>
              <a:t>C</a:t>
            </a:r>
            <a:r>
              <a:rPr sz="3000" spc="-5" dirty="0">
                <a:latin typeface="Arial Black"/>
                <a:cs typeface="Arial Black"/>
              </a:rPr>
              <a:t>P</a:t>
            </a:r>
            <a:r>
              <a:rPr sz="3000" dirty="0">
                <a:latin typeface="Arial Black"/>
                <a:cs typeface="Arial Black"/>
              </a:rPr>
              <a:t>,</a:t>
            </a:r>
            <a:r>
              <a:rPr sz="3000" spc="-58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AWS</a:t>
            </a:r>
            <a:r>
              <a:rPr sz="3000" spc="-49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and</a:t>
            </a:r>
            <a:r>
              <a:rPr sz="3000" spc="-58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Azure</a:t>
            </a:r>
            <a:r>
              <a:rPr sz="3000" spc="-53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co</a:t>
            </a:r>
            <a:r>
              <a:rPr sz="3000" spc="5" dirty="0">
                <a:latin typeface="Arial Black"/>
                <a:cs typeface="Arial Black"/>
              </a:rPr>
              <a:t>u</a:t>
            </a:r>
            <a:r>
              <a:rPr sz="3000" dirty="0">
                <a:latin typeface="Arial Black"/>
                <a:cs typeface="Arial Black"/>
              </a:rPr>
              <a:t>ld</a:t>
            </a:r>
            <a:r>
              <a:rPr sz="3000" spc="-56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platforms  were</a:t>
            </a:r>
            <a:r>
              <a:rPr sz="3000" spc="-480" dirty="0">
                <a:latin typeface="Arial Black"/>
                <a:cs typeface="Arial Black"/>
              </a:rPr>
              <a:t> </a:t>
            </a:r>
            <a:r>
              <a:rPr sz="3000" spc="-10" dirty="0">
                <a:latin typeface="Arial Black"/>
                <a:cs typeface="Arial Black"/>
              </a:rPr>
              <a:t>n</a:t>
            </a:r>
            <a:r>
              <a:rPr sz="3000" dirty="0">
                <a:latin typeface="Arial Black"/>
                <a:cs typeface="Arial Black"/>
              </a:rPr>
              <a:t>ot</a:t>
            </a:r>
            <a:r>
              <a:rPr sz="3000" spc="-48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able</a:t>
            </a:r>
            <a:r>
              <a:rPr sz="3000" spc="-530" dirty="0">
                <a:latin typeface="Arial Black"/>
                <a:cs typeface="Arial Black"/>
              </a:rPr>
              <a:t> </a:t>
            </a:r>
            <a:r>
              <a:rPr sz="3000" spc="-15" dirty="0">
                <a:latin typeface="Arial Black"/>
                <a:cs typeface="Arial Black"/>
              </a:rPr>
              <a:t>t</a:t>
            </a:r>
            <a:r>
              <a:rPr sz="3000" dirty="0">
                <a:latin typeface="Arial Black"/>
                <a:cs typeface="Arial Black"/>
              </a:rPr>
              <a:t>o</a:t>
            </a:r>
            <a:r>
              <a:rPr sz="3000" spc="-49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de</a:t>
            </a:r>
            <a:r>
              <a:rPr sz="3000" spc="5" dirty="0">
                <a:latin typeface="Arial Black"/>
                <a:cs typeface="Arial Black"/>
              </a:rPr>
              <a:t>p</a:t>
            </a:r>
            <a:r>
              <a:rPr sz="3000" dirty="0">
                <a:latin typeface="Arial Black"/>
                <a:cs typeface="Arial Black"/>
              </a:rPr>
              <a:t>loy</a:t>
            </a:r>
            <a:r>
              <a:rPr sz="3000" spc="-50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due</a:t>
            </a:r>
            <a:r>
              <a:rPr sz="3000" spc="-480" dirty="0">
                <a:latin typeface="Arial Black"/>
                <a:cs typeface="Arial Black"/>
              </a:rPr>
              <a:t> </a:t>
            </a:r>
            <a:r>
              <a:rPr sz="3000" spc="-15" dirty="0">
                <a:latin typeface="Arial Black"/>
                <a:cs typeface="Arial Black"/>
              </a:rPr>
              <a:t>t</a:t>
            </a:r>
            <a:r>
              <a:rPr sz="3000" dirty="0">
                <a:latin typeface="Arial Black"/>
                <a:cs typeface="Arial Black"/>
              </a:rPr>
              <a:t>o</a:t>
            </a:r>
            <a:r>
              <a:rPr sz="3000" spc="-495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credit  </a:t>
            </a:r>
            <a:r>
              <a:rPr sz="3000" spc="-105" dirty="0">
                <a:latin typeface="Arial Black"/>
                <a:cs typeface="Arial Black"/>
              </a:rPr>
              <a:t>c</a:t>
            </a:r>
            <a:r>
              <a:rPr sz="3000" spc="-80" dirty="0">
                <a:latin typeface="Arial Black"/>
                <a:cs typeface="Arial Black"/>
              </a:rPr>
              <a:t>a</a:t>
            </a:r>
            <a:r>
              <a:rPr sz="3000" spc="-85" dirty="0">
                <a:latin typeface="Arial Black"/>
                <a:cs typeface="Arial Black"/>
              </a:rPr>
              <a:t>rd</a:t>
            </a:r>
            <a:r>
              <a:rPr sz="3000" spc="-515" dirty="0">
                <a:latin typeface="Arial Black"/>
                <a:cs typeface="Arial Black"/>
              </a:rPr>
              <a:t> </a:t>
            </a:r>
            <a:r>
              <a:rPr sz="3000" spc="-95" dirty="0">
                <a:latin typeface="Arial Black"/>
                <a:cs typeface="Arial Black"/>
              </a:rPr>
              <a:t>det</a:t>
            </a:r>
            <a:r>
              <a:rPr sz="3000" spc="-100" dirty="0">
                <a:latin typeface="Arial Black"/>
                <a:cs typeface="Arial Black"/>
              </a:rPr>
              <a:t>a</a:t>
            </a:r>
            <a:r>
              <a:rPr sz="3000" spc="-65" dirty="0">
                <a:latin typeface="Arial Black"/>
                <a:cs typeface="Arial Black"/>
              </a:rPr>
              <a:t>ils</a:t>
            </a:r>
            <a:r>
              <a:rPr sz="3000" spc="-490" dirty="0">
                <a:latin typeface="Arial Black"/>
                <a:cs typeface="Arial Black"/>
              </a:rPr>
              <a:t> </a:t>
            </a:r>
            <a:r>
              <a:rPr sz="3000" spc="-90" dirty="0">
                <a:latin typeface="Arial Black"/>
                <a:cs typeface="Arial Black"/>
              </a:rPr>
              <a:t>r</a:t>
            </a:r>
            <a:r>
              <a:rPr sz="3000" spc="-105" dirty="0">
                <a:latin typeface="Arial Black"/>
                <a:cs typeface="Arial Black"/>
              </a:rPr>
              <a:t>eq</a:t>
            </a:r>
            <a:r>
              <a:rPr sz="3000" spc="-95" dirty="0">
                <a:latin typeface="Arial Black"/>
                <a:cs typeface="Arial Black"/>
              </a:rPr>
              <a:t>ui</a:t>
            </a:r>
            <a:r>
              <a:rPr sz="3000" spc="-90" dirty="0">
                <a:latin typeface="Arial Black"/>
                <a:cs typeface="Arial Black"/>
              </a:rPr>
              <a:t>r</a:t>
            </a:r>
            <a:r>
              <a:rPr sz="3000" spc="-105" dirty="0">
                <a:latin typeface="Arial Black"/>
                <a:cs typeface="Arial Black"/>
              </a:rPr>
              <a:t>e</a:t>
            </a:r>
            <a:r>
              <a:rPr sz="3000" spc="-175" dirty="0">
                <a:latin typeface="Arial Black"/>
                <a:cs typeface="Arial Black"/>
              </a:rPr>
              <a:t>m</a:t>
            </a:r>
            <a:r>
              <a:rPr sz="3000" spc="-105" dirty="0">
                <a:latin typeface="Arial Black"/>
                <a:cs typeface="Arial Black"/>
              </a:rPr>
              <a:t>en</a:t>
            </a:r>
            <a:r>
              <a:rPr sz="3000" spc="-95" dirty="0">
                <a:latin typeface="Arial Black"/>
                <a:cs typeface="Arial Black"/>
              </a:rPr>
              <a:t>t</a:t>
            </a:r>
            <a:r>
              <a:rPr sz="3000" spc="-55" dirty="0">
                <a:latin typeface="Arial Black"/>
                <a:cs typeface="Arial Black"/>
              </a:rPr>
              <a:t>,</a:t>
            </a:r>
            <a:r>
              <a:rPr sz="3000" spc="-455" dirty="0">
                <a:latin typeface="Arial Black"/>
                <a:cs typeface="Arial Black"/>
              </a:rPr>
              <a:t> </a:t>
            </a:r>
            <a:r>
              <a:rPr sz="3000" spc="-80" dirty="0">
                <a:latin typeface="Arial Black"/>
                <a:cs typeface="Arial Black"/>
              </a:rPr>
              <a:t>inst</a:t>
            </a:r>
            <a:r>
              <a:rPr sz="3000" spc="-100" dirty="0">
                <a:latin typeface="Arial Black"/>
                <a:cs typeface="Arial Black"/>
              </a:rPr>
              <a:t>e</a:t>
            </a:r>
            <a:r>
              <a:rPr sz="3000" spc="-105" dirty="0">
                <a:latin typeface="Arial Black"/>
                <a:cs typeface="Arial Black"/>
              </a:rPr>
              <a:t>ad</a:t>
            </a:r>
            <a:r>
              <a:rPr sz="3000" spc="-515" dirty="0">
                <a:latin typeface="Arial Black"/>
                <a:cs typeface="Arial Black"/>
              </a:rPr>
              <a:t> </a:t>
            </a:r>
            <a:r>
              <a:rPr sz="3000" spc="-60" dirty="0">
                <a:latin typeface="Arial Black"/>
                <a:cs typeface="Arial Black"/>
              </a:rPr>
              <a:t>I</a:t>
            </a:r>
            <a:r>
              <a:rPr sz="3000" spc="-525" dirty="0">
                <a:latin typeface="Arial Black"/>
                <a:cs typeface="Arial Black"/>
              </a:rPr>
              <a:t> </a:t>
            </a:r>
            <a:r>
              <a:rPr sz="3000" spc="-85" dirty="0">
                <a:latin typeface="Arial Black"/>
                <a:cs typeface="Arial Black"/>
              </a:rPr>
              <a:t>did</a:t>
            </a:r>
            <a:r>
              <a:rPr sz="3000" spc="-480" dirty="0">
                <a:latin typeface="Arial Black"/>
                <a:cs typeface="Arial Black"/>
              </a:rPr>
              <a:t> </a:t>
            </a:r>
            <a:r>
              <a:rPr sz="3000" spc="-55" dirty="0">
                <a:latin typeface="Arial Black"/>
                <a:cs typeface="Arial Black"/>
              </a:rPr>
              <a:t>it  </a:t>
            </a:r>
            <a:r>
              <a:rPr sz="3000" spc="-5" dirty="0">
                <a:latin typeface="Arial Black"/>
                <a:cs typeface="Arial Black"/>
              </a:rPr>
              <a:t>i</a:t>
            </a:r>
            <a:r>
              <a:rPr sz="3000" dirty="0">
                <a:latin typeface="Arial Black"/>
                <a:cs typeface="Arial Black"/>
              </a:rPr>
              <a:t>n</a:t>
            </a:r>
            <a:r>
              <a:rPr sz="3000" spc="-330" dirty="0">
                <a:latin typeface="Arial Black"/>
                <a:cs typeface="Arial Black"/>
              </a:rPr>
              <a:t> </a:t>
            </a:r>
            <a:r>
              <a:rPr sz="3000" dirty="0">
                <a:latin typeface="Arial Black"/>
                <a:cs typeface="Arial Black"/>
              </a:rPr>
              <a:t>streamlit</a:t>
            </a:r>
            <a:r>
              <a:rPr sz="3000" spc="-5" dirty="0">
                <a:latin typeface="Arial Black"/>
                <a:cs typeface="Arial Black"/>
              </a:rPr>
              <a:t>-</a:t>
            </a:r>
            <a:r>
              <a:rPr sz="3000" dirty="0">
                <a:latin typeface="Arial Black"/>
                <a:cs typeface="Arial Black"/>
              </a:rPr>
              <a:t>sh</a:t>
            </a:r>
            <a:r>
              <a:rPr sz="3000" spc="5" dirty="0">
                <a:latin typeface="Arial Black"/>
                <a:cs typeface="Arial Black"/>
              </a:rPr>
              <a:t>a</a:t>
            </a:r>
            <a:r>
              <a:rPr sz="3000" dirty="0">
                <a:latin typeface="Arial Black"/>
                <a:cs typeface="Arial Black"/>
              </a:rPr>
              <a:t>ring.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984"/>
            <a:ext cx="838200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7475" y="2552064"/>
            <a:ext cx="3690620" cy="967105"/>
            <a:chOff x="2657475" y="2552064"/>
            <a:chExt cx="3690620" cy="967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3989" y="2552064"/>
              <a:ext cx="3634104" cy="9201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75" y="2894964"/>
              <a:ext cx="538480" cy="6242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960" y="2919094"/>
              <a:ext cx="407035" cy="4991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2742564"/>
              <a:ext cx="614679" cy="662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6580" y="2767329"/>
              <a:ext cx="482599" cy="539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3300" y="2666364"/>
              <a:ext cx="548004" cy="624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8069" y="2689859"/>
              <a:ext cx="420370" cy="498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2875" y="2590164"/>
              <a:ext cx="538479" cy="6242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8280" y="2621914"/>
              <a:ext cx="412750" cy="4857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9600" y="2590164"/>
              <a:ext cx="481329" cy="6051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5004" y="2620009"/>
              <a:ext cx="351789" cy="473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62525" y="2628264"/>
              <a:ext cx="500379" cy="614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3645" y="2654299"/>
              <a:ext cx="365760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67325" y="2733039"/>
              <a:ext cx="586104" cy="6051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35904" y="2759709"/>
              <a:ext cx="455929" cy="4775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4525" y="2866389"/>
              <a:ext cx="614679" cy="6432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89295" y="2890519"/>
              <a:ext cx="486410" cy="52133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43875" y="140195"/>
            <a:ext cx="847725" cy="8375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195" y="437133"/>
            <a:ext cx="2726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213" y="1987445"/>
            <a:ext cx="281940" cy="179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ts val="3315"/>
              </a:lnSpc>
            </a:pPr>
            <a:r>
              <a:rPr sz="3000" dirty="0">
                <a:latin typeface="Arial MT"/>
                <a:cs typeface="Arial MT"/>
              </a:rPr>
              <a:t>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79550"/>
            <a:ext cx="351726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"/>
              </a:spcBef>
              <a:buChar char="•"/>
              <a:tabLst>
                <a:tab pos="290830" algn="l"/>
              </a:tabLst>
            </a:pPr>
            <a:r>
              <a:rPr sz="3000" spc="-20" dirty="0">
                <a:latin typeface="Arial MT"/>
                <a:cs typeface="Arial MT"/>
              </a:rPr>
              <a:t>Introduction</a:t>
            </a:r>
            <a:endParaRPr sz="3000">
              <a:latin typeface="Arial MT"/>
              <a:cs typeface="Arial MT"/>
            </a:endParaRPr>
          </a:p>
          <a:p>
            <a:pPr marL="375285" lvl="1" indent="-278130">
              <a:lnSpc>
                <a:spcPct val="100000"/>
              </a:lnSpc>
              <a:spcBef>
                <a:spcPts val="15"/>
              </a:spcBef>
              <a:buChar char="•"/>
              <a:tabLst>
                <a:tab pos="375920" algn="l"/>
              </a:tabLst>
            </a:pPr>
            <a:r>
              <a:rPr sz="3000" spc="-15" dirty="0">
                <a:latin typeface="Arial MT"/>
                <a:cs typeface="Arial MT"/>
              </a:rPr>
              <a:t>Problem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Statemen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sz="3000" spc="-5" dirty="0">
                <a:latin typeface="Arial MT"/>
                <a:cs typeface="Arial MT"/>
              </a:rPr>
              <a:t>Data</a:t>
            </a:r>
            <a:r>
              <a:rPr sz="3000" spc="-1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Summary</a:t>
            </a:r>
            <a:endParaRPr sz="3000">
              <a:latin typeface="Arial MT"/>
              <a:cs typeface="Arial MT"/>
            </a:endParaRPr>
          </a:p>
          <a:p>
            <a:pPr marL="375285" lvl="1" indent="-278130">
              <a:lnSpc>
                <a:spcPct val="100000"/>
              </a:lnSpc>
              <a:spcBef>
                <a:spcPts val="10"/>
              </a:spcBef>
              <a:buChar char="•"/>
              <a:tabLst>
                <a:tab pos="375920" algn="l"/>
              </a:tabLst>
            </a:pPr>
            <a:r>
              <a:rPr sz="3000" dirty="0">
                <a:latin typeface="Arial MT"/>
                <a:cs typeface="Arial MT"/>
              </a:rPr>
              <a:t>Dependencies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sz="3000" spc="-15" dirty="0">
                <a:latin typeface="Arial MT"/>
                <a:cs typeface="Arial MT"/>
              </a:rPr>
              <a:t>Modelling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Overvie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spcBef>
                <a:spcPts val="15"/>
              </a:spcBef>
              <a:buChar char="•"/>
              <a:tabLst>
                <a:tab pos="290830" algn="l"/>
              </a:tabLst>
            </a:pPr>
            <a:r>
              <a:rPr sz="3000" dirty="0">
                <a:latin typeface="Arial MT"/>
                <a:cs typeface="Arial MT"/>
              </a:rPr>
              <a:t>Deployment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sz="3000" spc="-20" dirty="0"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sz="3000" dirty="0">
                <a:latin typeface="Arial MT"/>
                <a:cs typeface="Arial MT"/>
              </a:rPr>
              <a:t>Challenges</a:t>
            </a:r>
            <a:endParaRPr sz="3000">
              <a:latin typeface="Arial MT"/>
              <a:cs typeface="Arial MT"/>
            </a:endParaRPr>
          </a:p>
          <a:p>
            <a:pPr marL="290195" indent="-278130">
              <a:lnSpc>
                <a:spcPct val="100000"/>
              </a:lnSpc>
              <a:spcBef>
                <a:spcPts val="40"/>
              </a:spcBef>
              <a:buChar char="•"/>
              <a:tabLst>
                <a:tab pos="290830" algn="l"/>
              </a:tabLst>
            </a:pPr>
            <a:r>
              <a:rPr sz="3000" dirty="0">
                <a:latin typeface="Arial MT"/>
                <a:cs typeface="Arial MT"/>
              </a:rPr>
              <a:t>Conclusion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175" y="1229334"/>
            <a:ext cx="4410075" cy="4362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382" y="437133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INTRODUCTI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871459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45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Arial MT"/>
                <a:cs typeface="Arial MT"/>
              </a:rPr>
              <a:t>Face</a:t>
            </a:r>
            <a:r>
              <a:rPr sz="3000" spc="-8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Emotion</a:t>
            </a:r>
            <a:r>
              <a:rPr sz="3000" spc="-5" dirty="0">
                <a:latin typeface="Arial MT"/>
                <a:cs typeface="Arial MT"/>
              </a:rPr>
              <a:t> Recognisation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endParaRPr sz="3000">
              <a:latin typeface="Arial MT"/>
              <a:cs typeface="Arial MT"/>
            </a:endParaRPr>
          </a:p>
          <a:p>
            <a:pPr marL="355600" marR="2549525">
              <a:lnSpc>
                <a:spcPct val="74800"/>
              </a:lnSpc>
              <a:spcBef>
                <a:spcPts val="450"/>
              </a:spcBef>
            </a:pPr>
            <a:r>
              <a:rPr sz="3000" spc="-5" dirty="0">
                <a:latin typeface="Arial MT"/>
                <a:cs typeface="Arial MT"/>
              </a:rPr>
              <a:t>Process</a:t>
            </a:r>
            <a:r>
              <a:rPr sz="3000" spc="-15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Identifying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Human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Emotion.</a:t>
            </a:r>
            <a:endParaRPr sz="3000">
              <a:latin typeface="Arial MT"/>
              <a:cs typeface="Arial MT"/>
            </a:endParaRPr>
          </a:p>
          <a:p>
            <a:pPr marL="355600" marR="2179320" indent="-343535">
              <a:lnSpc>
                <a:spcPct val="767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Arial MT"/>
                <a:cs typeface="Arial MT"/>
              </a:rPr>
              <a:t>Facial</a:t>
            </a:r>
            <a:r>
              <a:rPr sz="3000" spc="-75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expressions</a:t>
            </a:r>
            <a:r>
              <a:rPr sz="3000" spc="-7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are</a:t>
            </a:r>
            <a:r>
              <a:rPr sz="3000" spc="-9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form</a:t>
            </a:r>
            <a:r>
              <a:rPr sz="3000" spc="-8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nonverbal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communication.</a:t>
            </a:r>
            <a:endParaRPr sz="3000">
              <a:latin typeface="Arial MT"/>
              <a:cs typeface="Arial MT"/>
            </a:endParaRPr>
          </a:p>
          <a:p>
            <a:pPr marL="355600" indent="-343535">
              <a:lnSpc>
                <a:spcPts val="2980"/>
              </a:lnSpc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Arial MT"/>
                <a:cs typeface="Arial MT"/>
              </a:rPr>
              <a:t>There is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20" dirty="0">
                <a:latin typeface="Arial MT"/>
                <a:cs typeface="Arial MT"/>
              </a:rPr>
              <a:t>strong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evidence </a:t>
            </a:r>
            <a:r>
              <a:rPr sz="3000" spc="-25" dirty="0">
                <a:latin typeface="Arial MT"/>
                <a:cs typeface="Arial MT"/>
              </a:rPr>
              <a:t>for</a:t>
            </a:r>
            <a:r>
              <a:rPr sz="3000" spc="-90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the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universal</a:t>
            </a:r>
            <a:endParaRPr sz="3000">
              <a:latin typeface="Arial MT"/>
              <a:cs typeface="Arial MT"/>
            </a:endParaRPr>
          </a:p>
          <a:p>
            <a:pPr marL="355600">
              <a:lnSpc>
                <a:spcPts val="2710"/>
              </a:lnSpc>
            </a:pPr>
            <a:r>
              <a:rPr sz="3000" spc="-25" dirty="0">
                <a:latin typeface="Arial MT"/>
                <a:cs typeface="Arial MT"/>
              </a:rPr>
              <a:t>facial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expressions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seven emotions </a:t>
            </a:r>
            <a:r>
              <a:rPr sz="3000" spc="-5" dirty="0">
                <a:latin typeface="Arial MT"/>
                <a:cs typeface="Arial MT"/>
              </a:rPr>
              <a:t>which</a:t>
            </a:r>
            <a:endParaRPr sz="3000">
              <a:latin typeface="Arial MT"/>
              <a:cs typeface="Arial MT"/>
            </a:endParaRPr>
          </a:p>
          <a:p>
            <a:pPr marL="355600" marR="939165">
              <a:lnSpc>
                <a:spcPct val="75300"/>
              </a:lnSpc>
              <a:spcBef>
                <a:spcPts val="445"/>
              </a:spcBef>
            </a:pPr>
            <a:r>
              <a:rPr sz="3000" dirty="0">
                <a:latin typeface="Arial MT"/>
                <a:cs typeface="Arial MT"/>
              </a:rPr>
              <a:t>include: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25" dirty="0">
                <a:latin typeface="Arial MT"/>
                <a:cs typeface="Arial MT"/>
              </a:rPr>
              <a:t>neutral</a:t>
            </a:r>
            <a:r>
              <a:rPr sz="3000" spc="-40" dirty="0">
                <a:latin typeface="Arial MT"/>
                <a:cs typeface="Arial MT"/>
              </a:rPr>
              <a:t> happy,</a:t>
            </a:r>
            <a:r>
              <a:rPr sz="3000" spc="-10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sadness,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35" dirty="0">
                <a:latin typeface="Arial MT"/>
                <a:cs typeface="Arial MT"/>
              </a:rPr>
              <a:t>anger,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disgust,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0" dirty="0">
                <a:latin typeface="Arial MT"/>
                <a:cs typeface="Arial MT"/>
              </a:rPr>
              <a:t>fear,</a:t>
            </a:r>
            <a:r>
              <a:rPr sz="3000" spc="-130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and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surprise.</a:t>
            </a:r>
            <a:endParaRPr sz="30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75500"/>
              </a:lnSpc>
              <a:spcBef>
                <a:spcPts val="680"/>
              </a:spcBef>
              <a:buChar char="•"/>
              <a:tabLst>
                <a:tab pos="356235" algn="l"/>
              </a:tabLst>
            </a:pPr>
            <a:r>
              <a:rPr sz="3000" dirty="0">
                <a:latin typeface="Arial MT"/>
                <a:cs typeface="Arial MT"/>
              </a:rPr>
              <a:t>It </a:t>
            </a:r>
            <a:r>
              <a:rPr sz="3000" spc="-5" dirty="0">
                <a:latin typeface="Arial MT"/>
                <a:cs typeface="Arial MT"/>
              </a:rPr>
              <a:t>is </a:t>
            </a:r>
            <a:r>
              <a:rPr sz="3000" dirty="0">
                <a:latin typeface="Arial MT"/>
                <a:cs typeface="Arial MT"/>
              </a:rPr>
              <a:t>very important </a:t>
            </a:r>
            <a:r>
              <a:rPr sz="3000" spc="-15" dirty="0">
                <a:latin typeface="Arial MT"/>
                <a:cs typeface="Arial MT"/>
              </a:rPr>
              <a:t>to </a:t>
            </a:r>
            <a:r>
              <a:rPr sz="3000" dirty="0">
                <a:latin typeface="Arial MT"/>
                <a:cs typeface="Arial MT"/>
              </a:rPr>
              <a:t>detect these emotions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 </a:t>
            </a:r>
            <a:r>
              <a:rPr sz="3000" spc="-15" dirty="0">
                <a:latin typeface="Arial MT"/>
                <a:cs typeface="Arial MT"/>
              </a:rPr>
              <a:t>the </a:t>
            </a:r>
            <a:r>
              <a:rPr sz="3000" spc="-25" dirty="0">
                <a:latin typeface="Arial MT"/>
                <a:cs typeface="Arial MT"/>
              </a:rPr>
              <a:t>face </a:t>
            </a:r>
            <a:r>
              <a:rPr sz="3000" spc="-5" dirty="0">
                <a:latin typeface="Arial MT"/>
                <a:cs typeface="Arial MT"/>
              </a:rPr>
              <a:t>as </a:t>
            </a:r>
            <a:r>
              <a:rPr sz="3000" dirty="0">
                <a:latin typeface="Arial MT"/>
                <a:cs typeface="Arial MT"/>
              </a:rPr>
              <a:t>it has wide </a:t>
            </a:r>
            <a:r>
              <a:rPr sz="3000" spc="-20" dirty="0">
                <a:latin typeface="Arial MT"/>
                <a:cs typeface="Arial MT"/>
              </a:rPr>
              <a:t>applications </a:t>
            </a:r>
            <a:r>
              <a:rPr sz="3000" spc="-5" dirty="0">
                <a:latin typeface="Arial MT"/>
                <a:cs typeface="Arial MT"/>
              </a:rPr>
              <a:t>in </a:t>
            </a:r>
            <a:r>
              <a:rPr sz="3000" spc="-15" dirty="0">
                <a:latin typeface="Arial MT"/>
                <a:cs typeface="Arial MT"/>
              </a:rPr>
              <a:t>the 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field</a:t>
            </a:r>
            <a:r>
              <a:rPr sz="3000" dirty="0">
                <a:latin typeface="Arial MT"/>
                <a:cs typeface="Arial MT"/>
              </a:rPr>
              <a:t> of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Computer</a:t>
            </a:r>
            <a:r>
              <a:rPr sz="3000" dirty="0">
                <a:latin typeface="Arial MT"/>
                <a:cs typeface="Arial MT"/>
              </a:rPr>
              <a:t> Vision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Artificial 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Intelligence.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102" y="437133"/>
            <a:ext cx="3441700" cy="13398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09245">
              <a:lnSpc>
                <a:spcPts val="5060"/>
              </a:lnSpc>
              <a:spcBef>
                <a:spcPts val="425"/>
              </a:spcBef>
            </a:pPr>
            <a:r>
              <a:rPr dirty="0">
                <a:latin typeface="Arial"/>
                <a:cs typeface="Arial"/>
              </a:rPr>
              <a:t>PROBLEM 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</a:t>
            </a:r>
            <a:r>
              <a:rPr spc="-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33727"/>
            <a:ext cx="8155305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indent="-163195">
              <a:lnSpc>
                <a:spcPts val="1895"/>
              </a:lnSpc>
              <a:spcBef>
                <a:spcPts val="100"/>
              </a:spcBef>
              <a:buChar char="•"/>
              <a:tabLst>
                <a:tab pos="175895" algn="l"/>
              </a:tabLst>
            </a:pPr>
            <a:r>
              <a:rPr sz="1800" spc="5" dirty="0">
                <a:latin typeface="Arial MT"/>
                <a:cs typeface="Arial MT"/>
              </a:rPr>
              <a:t>Global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Education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undergoes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rapid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 years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1625"/>
              </a:lnSpc>
            </a:pPr>
            <a:r>
              <a:rPr sz="1800" dirty="0">
                <a:latin typeface="Arial MT"/>
                <a:cs typeface="Arial MT"/>
              </a:rPr>
              <a:t>owing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advancement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web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learning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specifically,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1625"/>
              </a:lnSpc>
            </a:pPr>
            <a:r>
              <a:rPr sz="1800" spc="-5" dirty="0">
                <a:latin typeface="Arial MT"/>
                <a:cs typeface="Arial MT"/>
              </a:rPr>
              <a:t>eLearning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platforms.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Global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E-learning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India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355600" marR="659130">
              <a:lnSpc>
                <a:spcPct val="75600"/>
              </a:lnSpc>
              <a:spcBef>
                <a:spcPts val="260"/>
              </a:spcBef>
            </a:pPr>
            <a:r>
              <a:rPr sz="1800" spc="-5" dirty="0">
                <a:latin typeface="Arial MT"/>
                <a:cs typeface="Arial MT"/>
              </a:rPr>
              <a:t>expected </a:t>
            </a:r>
            <a:r>
              <a:rPr sz="1800" dirty="0">
                <a:latin typeface="Arial MT"/>
                <a:cs typeface="Arial MT"/>
              </a:rPr>
              <a:t>to grow </a:t>
            </a:r>
            <a:r>
              <a:rPr sz="1800" spc="-5" dirty="0">
                <a:latin typeface="Arial MT"/>
                <a:cs typeface="Arial MT"/>
              </a:rPr>
              <a:t>with a </a:t>
            </a:r>
            <a:r>
              <a:rPr sz="1800" dirty="0">
                <a:latin typeface="Arial MT"/>
                <a:cs typeface="Arial MT"/>
              </a:rPr>
              <a:t>CAGR of </a:t>
            </a:r>
            <a:r>
              <a:rPr sz="1800" spc="-5" dirty="0">
                <a:latin typeface="Arial MT"/>
                <a:cs typeface="Arial MT"/>
              </a:rPr>
              <a:t>44% crossing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10M </a:t>
            </a:r>
            <a:r>
              <a:rPr sz="1800" dirty="0">
                <a:latin typeface="Arial MT"/>
                <a:cs typeface="Arial MT"/>
              </a:rPr>
              <a:t>users mark in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2021.</a:t>
            </a:r>
            <a:endParaRPr sz="1800">
              <a:latin typeface="Arial MT"/>
              <a:cs typeface="Arial MT"/>
            </a:endParaRPr>
          </a:p>
          <a:p>
            <a:pPr marL="173990" indent="-161925">
              <a:lnSpc>
                <a:spcPts val="1820"/>
              </a:lnSpc>
              <a:buChar char="•"/>
              <a:tabLst>
                <a:tab pos="174625" algn="l"/>
              </a:tabLst>
            </a:pPr>
            <a:r>
              <a:rPr sz="1800" spc="-5" dirty="0">
                <a:latin typeface="Arial MT"/>
                <a:cs typeface="Arial MT"/>
              </a:rPr>
              <a:t>Despite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market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growth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few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challenges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digitallearning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2014"/>
              </a:lnSpc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conventional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classroom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 marL="175260" indent="-163195">
              <a:lnSpc>
                <a:spcPts val="1855"/>
              </a:lnSpc>
              <a:buChar char="•"/>
              <a:tabLst>
                <a:tab pos="175895" algn="l"/>
              </a:tabLst>
            </a:pPr>
            <a:r>
              <a:rPr sz="1800" spc="5" dirty="0">
                <a:latin typeface="Arial MT"/>
                <a:cs typeface="Arial MT"/>
              </a:rPr>
              <a:t>Adaptive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Teaching: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Digital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learning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quality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but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less</a:t>
            </a:r>
            <a:endParaRPr sz="1800">
              <a:latin typeface="Arial MT"/>
              <a:cs typeface="Arial MT"/>
            </a:endParaRPr>
          </a:p>
          <a:p>
            <a:pPr marL="355600" marR="614045">
              <a:lnSpc>
                <a:spcPct val="75600"/>
              </a:lnSpc>
              <a:spcBef>
                <a:spcPts val="265"/>
              </a:spcBef>
            </a:pPr>
            <a:r>
              <a:rPr sz="1800" spc="5" dirty="0">
                <a:latin typeface="Arial MT"/>
                <a:cs typeface="Arial MT"/>
              </a:rPr>
              <a:t>adaptive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for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teacher.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physical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classroom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teacher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see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faces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assess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emotion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tune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lecture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accordingly</a:t>
            </a:r>
            <a:endParaRPr sz="1800">
              <a:latin typeface="Arial MT"/>
              <a:cs typeface="Arial MT"/>
            </a:endParaRPr>
          </a:p>
          <a:p>
            <a:pPr marL="175260" indent="-163195">
              <a:lnSpc>
                <a:spcPts val="1789"/>
              </a:lnSpc>
              <a:buChar char="•"/>
              <a:tabLst>
                <a:tab pos="175895" algn="l"/>
              </a:tabLst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Digital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classrooms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not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medium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(25-50)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see</a:t>
            </a:r>
            <a:endParaRPr sz="1800">
              <a:latin typeface="Arial MT"/>
              <a:cs typeface="Arial MT"/>
            </a:endParaRPr>
          </a:p>
          <a:p>
            <a:pPr marL="355600" marR="157480">
              <a:lnSpc>
                <a:spcPct val="75600"/>
              </a:lnSpc>
              <a:spcBef>
                <a:spcPts val="265"/>
              </a:spcBef>
            </a:pPr>
            <a:r>
              <a:rPr sz="1800" spc="5" dirty="0">
                <a:latin typeface="Arial MT"/>
                <a:cs typeface="Arial MT"/>
              </a:rPr>
              <a:t>all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mood.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not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focusing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due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surveillance.</a:t>
            </a:r>
            <a:endParaRPr sz="1800">
              <a:latin typeface="Arial MT"/>
              <a:cs typeface="Arial MT"/>
            </a:endParaRPr>
          </a:p>
          <a:p>
            <a:pPr marL="175260" indent="-163195">
              <a:lnSpc>
                <a:spcPts val="1789"/>
              </a:lnSpc>
              <a:buChar char="•"/>
              <a:tabLst>
                <a:tab pos="175895" algn="l"/>
              </a:tabLst>
            </a:pP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power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AI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Computer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Deep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learning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backed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1630"/>
              </a:lnSpc>
            </a:pPr>
            <a:r>
              <a:rPr sz="1800" spc="-15" dirty="0">
                <a:latin typeface="Arial MT"/>
                <a:cs typeface="Arial MT"/>
              </a:rPr>
              <a:t>system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only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solves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surveillance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removes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1630"/>
              </a:lnSpc>
            </a:pPr>
            <a:r>
              <a:rPr sz="1800" dirty="0">
                <a:latin typeface="Arial MT"/>
                <a:cs typeface="Arial MT"/>
              </a:rPr>
              <a:t>human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bias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system,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 is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5600" marR="759460">
              <a:lnSpc>
                <a:spcPct val="75600"/>
              </a:lnSpc>
              <a:spcBef>
                <a:spcPts val="260"/>
              </a:spcBef>
            </a:pPr>
            <a:r>
              <a:rPr sz="1800" spc="-5" dirty="0">
                <a:latin typeface="Arial MT"/>
                <a:cs typeface="Arial MT"/>
              </a:rPr>
              <a:t>teacher’s</a:t>
            </a:r>
            <a:r>
              <a:rPr sz="1800" dirty="0">
                <a:latin typeface="Arial MT"/>
                <a:cs typeface="Arial MT"/>
              </a:rPr>
              <a:t> brain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translated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that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analyzed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tracked.</a:t>
            </a:r>
            <a:endParaRPr sz="1800">
              <a:latin typeface="Arial MT"/>
              <a:cs typeface="Arial MT"/>
            </a:endParaRPr>
          </a:p>
          <a:p>
            <a:pPr marL="173990" indent="-161925">
              <a:lnSpc>
                <a:spcPts val="2039"/>
              </a:lnSpc>
              <a:buChar char="•"/>
              <a:tabLst>
                <a:tab pos="17462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proposed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solution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recognizing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facial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emotions.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982" y="437133"/>
            <a:ext cx="4620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DATA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841"/>
            <a:ext cx="8094345" cy="1588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3535" algn="just">
              <a:lnSpc>
                <a:spcPct val="93900"/>
              </a:lnSpc>
              <a:spcBef>
                <a:spcPts val="229"/>
              </a:spcBef>
            </a:pPr>
            <a:r>
              <a:rPr sz="1800" spc="-5" dirty="0">
                <a:latin typeface="Arial MT"/>
                <a:cs typeface="Arial MT"/>
              </a:rPr>
              <a:t>* </a:t>
            </a:r>
            <a:r>
              <a:rPr sz="1800" dirty="0">
                <a:latin typeface="Arial MT"/>
                <a:cs typeface="Arial MT"/>
              </a:rPr>
              <a:t>I have </a:t>
            </a:r>
            <a:r>
              <a:rPr sz="1800" spc="10" dirty="0">
                <a:latin typeface="Arial MT"/>
                <a:cs typeface="Arial MT"/>
              </a:rPr>
              <a:t>built </a:t>
            </a:r>
            <a:r>
              <a:rPr sz="1800" spc="-5" dirty="0">
                <a:latin typeface="Arial MT"/>
                <a:cs typeface="Arial MT"/>
              </a:rPr>
              <a:t>a deep learning model </a:t>
            </a:r>
            <a:r>
              <a:rPr sz="1800" dirty="0">
                <a:latin typeface="Arial MT"/>
                <a:cs typeface="Arial MT"/>
              </a:rPr>
              <a:t>which </a:t>
            </a:r>
            <a:r>
              <a:rPr sz="1800" spc="-5" dirty="0">
                <a:latin typeface="Arial MT"/>
                <a:cs typeface="Arial MT"/>
              </a:rPr>
              <a:t>detects the real </a:t>
            </a:r>
            <a:r>
              <a:rPr sz="1800" dirty="0">
                <a:latin typeface="Arial MT"/>
                <a:cs typeface="Arial MT"/>
              </a:rPr>
              <a:t>time </a:t>
            </a:r>
            <a:r>
              <a:rPr sz="1800" spc="-5" dirty="0">
                <a:latin typeface="Arial MT"/>
                <a:cs typeface="Arial MT"/>
              </a:rPr>
              <a:t>emotions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students through a webcam </a:t>
            </a:r>
            <a:r>
              <a:rPr sz="1800" spc="-10" dirty="0">
                <a:latin typeface="Arial MT"/>
                <a:cs typeface="Arial MT"/>
              </a:rPr>
              <a:t>so </a:t>
            </a:r>
            <a:r>
              <a:rPr sz="1800" spc="5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teachers can understand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students are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able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grasp the </a:t>
            </a:r>
            <a:r>
              <a:rPr sz="1800" spc="5" dirty="0">
                <a:latin typeface="Arial MT"/>
                <a:cs typeface="Arial MT"/>
              </a:rPr>
              <a:t>topic </a:t>
            </a:r>
            <a:r>
              <a:rPr sz="1800" dirty="0">
                <a:latin typeface="Arial MT"/>
                <a:cs typeface="Arial MT"/>
              </a:rPr>
              <a:t>according to </a:t>
            </a:r>
            <a:r>
              <a:rPr sz="1800" spc="-5" dirty="0">
                <a:latin typeface="Arial MT"/>
                <a:cs typeface="Arial MT"/>
              </a:rPr>
              <a:t>students' expressions </a:t>
            </a:r>
            <a:r>
              <a:rPr sz="1800" dirty="0">
                <a:latin typeface="Arial MT"/>
                <a:cs typeface="Arial MT"/>
              </a:rPr>
              <a:t>or </a:t>
            </a:r>
            <a:r>
              <a:rPr sz="1800" spc="5" dirty="0">
                <a:latin typeface="Arial MT"/>
                <a:cs typeface="Arial MT"/>
              </a:rPr>
              <a:t>emotions and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 deploy </a:t>
            </a:r>
            <a:r>
              <a:rPr sz="1800" dirty="0">
                <a:latin typeface="Arial MT"/>
                <a:cs typeface="Arial MT"/>
              </a:rPr>
              <a:t>the model. The </a:t>
            </a:r>
            <a:r>
              <a:rPr sz="1800" spc="-5" dirty="0">
                <a:latin typeface="Arial MT"/>
                <a:cs typeface="Arial MT"/>
              </a:rPr>
              <a:t>model </a:t>
            </a:r>
            <a:r>
              <a:rPr sz="1800" dirty="0">
                <a:latin typeface="Arial MT"/>
                <a:cs typeface="Arial MT"/>
              </a:rPr>
              <a:t>is trained </a:t>
            </a:r>
            <a:r>
              <a:rPr sz="1800" spc="-20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the FER-2013 </a:t>
            </a:r>
            <a:r>
              <a:rPr sz="1800" spc="-5" dirty="0">
                <a:latin typeface="Arial MT"/>
                <a:cs typeface="Arial MT"/>
              </a:rPr>
              <a:t>dataset </a:t>
            </a:r>
            <a:r>
              <a:rPr sz="1800" dirty="0">
                <a:latin typeface="Arial MT"/>
                <a:cs typeface="Arial MT"/>
              </a:rPr>
              <a:t>. </a:t>
            </a:r>
            <a:r>
              <a:rPr sz="1800" spc="-10" dirty="0">
                <a:latin typeface="Arial MT"/>
                <a:cs typeface="Arial MT"/>
              </a:rPr>
              <a:t>This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 </a:t>
            </a:r>
            <a:r>
              <a:rPr sz="1800" dirty="0">
                <a:latin typeface="Arial MT"/>
                <a:cs typeface="Arial MT"/>
              </a:rPr>
              <a:t>consists </a:t>
            </a:r>
            <a:r>
              <a:rPr sz="1800" spc="5" dirty="0">
                <a:latin typeface="Arial MT"/>
                <a:cs typeface="Arial MT"/>
              </a:rPr>
              <a:t>of </a:t>
            </a:r>
            <a:r>
              <a:rPr sz="1800" spc="-20" dirty="0">
                <a:latin typeface="Arial MT"/>
                <a:cs typeface="Arial MT"/>
              </a:rPr>
              <a:t>35887 </a:t>
            </a:r>
            <a:r>
              <a:rPr sz="1800" spc="-5" dirty="0">
                <a:latin typeface="Arial MT"/>
                <a:cs typeface="Arial MT"/>
              </a:rPr>
              <a:t>grayscale, </a:t>
            </a:r>
            <a:r>
              <a:rPr sz="1800" spc="-20" dirty="0">
                <a:latin typeface="Arial MT"/>
                <a:cs typeface="Arial MT"/>
              </a:rPr>
              <a:t>48x48 </a:t>
            </a:r>
            <a:r>
              <a:rPr sz="1800" spc="-25" dirty="0">
                <a:latin typeface="Arial MT"/>
                <a:cs typeface="Arial MT"/>
              </a:rPr>
              <a:t>sized </a:t>
            </a:r>
            <a:r>
              <a:rPr sz="1800" dirty="0">
                <a:latin typeface="Arial MT"/>
                <a:cs typeface="Arial MT"/>
              </a:rPr>
              <a:t>face </a:t>
            </a:r>
            <a:r>
              <a:rPr sz="1800" spc="-5" dirty="0">
                <a:latin typeface="Arial MT"/>
                <a:cs typeface="Arial MT"/>
              </a:rPr>
              <a:t>images with </a:t>
            </a:r>
            <a:r>
              <a:rPr sz="1800" dirty="0">
                <a:latin typeface="Arial MT"/>
                <a:cs typeface="Arial MT"/>
              </a:rPr>
              <a:t>seven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emotions</a:t>
            </a:r>
            <a:r>
              <a:rPr sz="1800" dirty="0">
                <a:latin typeface="Arial MT"/>
                <a:cs typeface="Arial MT"/>
              </a:rPr>
              <a:t> 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angry,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disgusted,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fearful,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happy,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neutral,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sad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2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surprised.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05" y="3325495"/>
            <a:ext cx="7241921" cy="2708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50" y="446277"/>
            <a:ext cx="4748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Face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867015" cy="2571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3535">
              <a:lnSpc>
                <a:spcPct val="101499"/>
              </a:lnSpc>
              <a:spcBef>
                <a:spcPts val="45"/>
              </a:spcBef>
              <a:buChar char="•"/>
              <a:tabLst>
                <a:tab pos="355600" algn="l"/>
                <a:tab pos="356235" algn="l"/>
                <a:tab pos="3147695" algn="l"/>
              </a:tabLst>
            </a:pP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By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creating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face embeddings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you are </a:t>
            </a:r>
            <a:r>
              <a:rPr sz="2750" spc="-20" dirty="0">
                <a:solidFill>
                  <a:srgbClr val="1F1F22"/>
                </a:solidFill>
                <a:latin typeface="Arial MT"/>
                <a:cs typeface="Arial MT"/>
              </a:rPr>
              <a:t>converting </a:t>
            </a:r>
            <a:r>
              <a:rPr sz="2750" spc="-1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a face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image </a:t>
            </a:r>
            <a:r>
              <a:rPr sz="2750" spc="-20" dirty="0">
                <a:solidFill>
                  <a:srgbClr val="1F1F22"/>
                </a:solidFill>
                <a:latin typeface="Arial MT"/>
                <a:cs typeface="Arial MT"/>
              </a:rPr>
              <a:t>into numerical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data. </a:t>
            </a:r>
            <a:r>
              <a:rPr sz="2750" dirty="0">
                <a:solidFill>
                  <a:srgbClr val="1F1F22"/>
                </a:solidFill>
                <a:latin typeface="Arial MT"/>
                <a:cs typeface="Arial MT"/>
              </a:rPr>
              <a:t>That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data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is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1F1F22"/>
                </a:solidFill>
                <a:latin typeface="Arial MT"/>
                <a:cs typeface="Arial MT"/>
              </a:rPr>
              <a:t>then</a:t>
            </a:r>
            <a:r>
              <a:rPr sz="2750" spc="34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represented	</a:t>
            </a:r>
            <a:r>
              <a:rPr sz="2750" spc="-20" dirty="0">
                <a:solidFill>
                  <a:srgbClr val="1F1F22"/>
                </a:solidFill>
                <a:latin typeface="Arial MT"/>
                <a:cs typeface="Arial MT"/>
              </a:rPr>
              <a:t>as</a:t>
            </a:r>
            <a:r>
              <a:rPr sz="2750" spc="-4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a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vector</a:t>
            </a:r>
            <a:r>
              <a:rPr sz="2750" spc="-5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in</a:t>
            </a:r>
            <a:r>
              <a:rPr sz="2750" spc="-9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a </a:t>
            </a:r>
            <a:r>
              <a:rPr sz="2750" spc="-40" dirty="0">
                <a:solidFill>
                  <a:srgbClr val="1F1F22"/>
                </a:solidFill>
                <a:latin typeface="Arial MT"/>
                <a:cs typeface="Arial MT"/>
              </a:rPr>
              <a:t>latent</a:t>
            </a:r>
            <a:r>
              <a:rPr sz="2750" spc="-65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semantic </a:t>
            </a:r>
            <a:r>
              <a:rPr sz="2750" spc="-75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1F1F22"/>
                </a:solidFill>
                <a:latin typeface="Arial MT"/>
                <a:cs typeface="Arial MT"/>
              </a:rPr>
              <a:t>space. </a:t>
            </a:r>
            <a:r>
              <a:rPr sz="2750" dirty="0">
                <a:solidFill>
                  <a:srgbClr val="1F1F22"/>
                </a:solidFill>
                <a:latin typeface="Arial MT"/>
                <a:cs typeface="Arial MT"/>
              </a:rPr>
              <a:t>The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closer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the embeddings </a:t>
            </a:r>
            <a:r>
              <a:rPr sz="2750" spc="-20" dirty="0">
                <a:solidFill>
                  <a:srgbClr val="1F1F22"/>
                </a:solidFill>
                <a:latin typeface="Arial MT"/>
                <a:cs typeface="Arial MT"/>
              </a:rPr>
              <a:t>are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to </a:t>
            </a:r>
            <a:r>
              <a:rPr sz="2750" spc="-15" dirty="0">
                <a:solidFill>
                  <a:srgbClr val="1F1F22"/>
                </a:solidFill>
                <a:latin typeface="Arial MT"/>
                <a:cs typeface="Arial MT"/>
              </a:rPr>
              <a:t>each </a:t>
            </a:r>
            <a:r>
              <a:rPr sz="2750" spc="-1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other </a:t>
            </a:r>
            <a:r>
              <a:rPr sz="2750" spc="-30" dirty="0">
                <a:solidFill>
                  <a:srgbClr val="1F1F22"/>
                </a:solidFill>
                <a:latin typeface="Arial MT"/>
                <a:cs typeface="Arial MT"/>
              </a:rPr>
              <a:t>in </a:t>
            </a:r>
            <a:r>
              <a:rPr sz="2750" dirty="0">
                <a:solidFill>
                  <a:srgbClr val="1F1F22"/>
                </a:solidFill>
                <a:latin typeface="Arial MT"/>
                <a:cs typeface="Arial MT"/>
              </a:rPr>
              <a:t>the </a:t>
            </a:r>
            <a:r>
              <a:rPr sz="2750" spc="-35" dirty="0">
                <a:solidFill>
                  <a:srgbClr val="1F1F22"/>
                </a:solidFill>
                <a:latin typeface="Arial MT"/>
                <a:cs typeface="Arial MT"/>
              </a:rPr>
              <a:t>latent </a:t>
            </a:r>
            <a:r>
              <a:rPr sz="2750" spc="-20" dirty="0">
                <a:solidFill>
                  <a:srgbClr val="1F1F22"/>
                </a:solidFill>
                <a:latin typeface="Arial MT"/>
                <a:cs typeface="Arial MT"/>
              </a:rPr>
              <a:t>space,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the more </a:t>
            </a:r>
            <a:r>
              <a:rPr sz="2750" spc="-35" dirty="0">
                <a:solidFill>
                  <a:srgbClr val="1F1F22"/>
                </a:solidFill>
                <a:latin typeface="Arial MT"/>
                <a:cs typeface="Arial MT"/>
              </a:rPr>
              <a:t>likely </a:t>
            </a:r>
            <a:r>
              <a:rPr sz="2750" spc="-15" dirty="0">
                <a:solidFill>
                  <a:srgbClr val="1F1F22"/>
                </a:solidFill>
                <a:latin typeface="Arial MT"/>
                <a:cs typeface="Arial MT"/>
              </a:rPr>
              <a:t>they </a:t>
            </a:r>
            <a:r>
              <a:rPr sz="2750" spc="-35" dirty="0">
                <a:solidFill>
                  <a:srgbClr val="1F1F22"/>
                </a:solidFill>
                <a:latin typeface="Arial MT"/>
                <a:cs typeface="Arial MT"/>
              </a:rPr>
              <a:t>are </a:t>
            </a:r>
            <a:r>
              <a:rPr sz="2750" spc="-75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of</a:t>
            </a:r>
            <a:r>
              <a:rPr sz="2750" spc="3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1F1F22"/>
                </a:solidFill>
                <a:latin typeface="Arial MT"/>
                <a:cs typeface="Arial MT"/>
              </a:rPr>
              <a:t>the</a:t>
            </a:r>
            <a:r>
              <a:rPr sz="275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spc="-25" dirty="0">
                <a:solidFill>
                  <a:srgbClr val="1F1F22"/>
                </a:solidFill>
                <a:latin typeface="Arial MT"/>
                <a:cs typeface="Arial MT"/>
              </a:rPr>
              <a:t>same</a:t>
            </a:r>
            <a:r>
              <a:rPr sz="2750" spc="180" dirty="0">
                <a:solidFill>
                  <a:srgbClr val="1F1F22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1F1F22"/>
                </a:solidFill>
                <a:latin typeface="Arial MT"/>
                <a:cs typeface="Arial MT"/>
              </a:rPr>
              <a:t>person.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339590"/>
            <a:ext cx="5486400" cy="2181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3875" y="124713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898" y="487426"/>
            <a:ext cx="4436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DEPENDENCI</a:t>
            </a:r>
            <a:r>
              <a:rPr spc="-2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66"/>
            <a:ext cx="3091180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3100" dirty="0">
                <a:latin typeface="Arial MT"/>
                <a:cs typeface="Arial MT"/>
              </a:rPr>
              <a:t>1. </a:t>
            </a:r>
            <a:r>
              <a:rPr sz="3200" dirty="0">
                <a:latin typeface="Arial MT"/>
                <a:cs typeface="Arial MT"/>
              </a:rPr>
              <a:t>Python 3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100" spc="-15" dirty="0">
                <a:latin typeface="Arial MT"/>
                <a:cs typeface="Arial MT"/>
              </a:rPr>
              <a:t>2.</a:t>
            </a:r>
            <a:r>
              <a:rPr sz="3200" spc="-15" dirty="0">
                <a:latin typeface="Arial MT"/>
                <a:cs typeface="Arial MT"/>
              </a:rPr>
              <a:t>Tensorflow </a:t>
            </a:r>
            <a:r>
              <a:rPr sz="3200" dirty="0">
                <a:latin typeface="Arial MT"/>
                <a:cs typeface="Arial MT"/>
              </a:rPr>
              <a:t>2.0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3.Streamlit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30" dirty="0">
                <a:latin typeface="Arial MT"/>
                <a:cs typeface="Arial MT"/>
              </a:rPr>
              <a:t>4.Streamlit- </a:t>
            </a:r>
            <a:r>
              <a:rPr sz="3200" spc="-25" dirty="0">
                <a:latin typeface="Arial MT"/>
                <a:cs typeface="Arial MT"/>
              </a:rPr>
              <a:t> Webrtc 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5.OpenCV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43510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398" y="437133"/>
            <a:ext cx="4030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Arial"/>
                <a:cs typeface="Arial"/>
              </a:rPr>
              <a:t>Model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Building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1906219"/>
            <a:ext cx="7882890" cy="41922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3875" y="125095"/>
            <a:ext cx="83820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7086"/>
            <a:ext cx="7731125" cy="22364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3535">
              <a:lnSpc>
                <a:spcPct val="93900"/>
              </a:lnSpc>
              <a:spcBef>
                <a:spcPts val="250"/>
              </a:spcBef>
              <a:buSzPct val="95000"/>
              <a:buAutoNum type="arabicParenR"/>
              <a:tabLst>
                <a:tab pos="355600" algn="l"/>
                <a:tab pos="356235" algn="l"/>
              </a:tabLst>
            </a:pPr>
            <a:r>
              <a:rPr sz="2000" spc="-45" dirty="0">
                <a:latin typeface="Arial MT"/>
                <a:cs typeface="Arial MT"/>
              </a:rPr>
              <a:t>Transfer </a:t>
            </a:r>
            <a:r>
              <a:rPr sz="2000" spc="-20" dirty="0">
                <a:latin typeface="Arial MT"/>
                <a:cs typeface="Arial MT"/>
              </a:rPr>
              <a:t>learning </a:t>
            </a:r>
            <a:r>
              <a:rPr sz="2000" dirty="0">
                <a:latin typeface="Arial MT"/>
                <a:cs typeface="Arial MT"/>
              </a:rPr>
              <a:t>: </a:t>
            </a:r>
            <a:r>
              <a:rPr sz="2000" spc="-20" dirty="0">
                <a:latin typeface="Arial MT"/>
                <a:cs typeface="Arial MT"/>
              </a:rPr>
              <a:t>MobileNetV2-removing </a:t>
            </a:r>
            <a:r>
              <a:rPr sz="2000" dirty="0">
                <a:latin typeface="Arial MT"/>
                <a:cs typeface="Arial MT"/>
              </a:rPr>
              <a:t>last </a:t>
            </a:r>
            <a:r>
              <a:rPr sz="2000" spc="-15" dirty="0">
                <a:latin typeface="Arial MT"/>
                <a:cs typeface="Arial MT"/>
              </a:rPr>
              <a:t>layer </a:t>
            </a:r>
            <a:r>
              <a:rPr sz="2000" dirty="0">
                <a:latin typeface="Arial MT"/>
                <a:cs typeface="Arial MT"/>
              </a:rPr>
              <a:t>+ some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additional </a:t>
            </a:r>
            <a:r>
              <a:rPr sz="2000" spc="-5" dirty="0">
                <a:latin typeface="Arial MT"/>
                <a:cs typeface="Arial MT"/>
              </a:rPr>
              <a:t>dense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layer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 </a:t>
            </a:r>
            <a:r>
              <a:rPr sz="2000" spc="-15" dirty="0">
                <a:latin typeface="Arial MT"/>
                <a:cs typeface="Arial MT"/>
              </a:rPr>
              <a:t>adding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Final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Layer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Contains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seven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output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equivalent </a:t>
            </a:r>
            <a:r>
              <a:rPr sz="2000" dirty="0">
                <a:latin typeface="Arial MT"/>
                <a:cs typeface="Arial MT"/>
              </a:rPr>
              <a:t>to number of classes </a:t>
            </a:r>
            <a:r>
              <a:rPr sz="2000" spc="-5" dirty="0">
                <a:latin typeface="Arial MT"/>
                <a:cs typeface="Arial MT"/>
              </a:rPr>
              <a:t>i.e </a:t>
            </a:r>
            <a:r>
              <a:rPr sz="2000" spc="-35" dirty="0">
                <a:latin typeface="Arial MT"/>
                <a:cs typeface="Arial MT"/>
              </a:rPr>
              <a:t>angry, </a:t>
            </a:r>
            <a:r>
              <a:rPr sz="2000" dirty="0">
                <a:latin typeface="Arial MT"/>
                <a:cs typeface="Arial MT"/>
              </a:rPr>
              <a:t>disgust, </a:t>
            </a:r>
            <a:r>
              <a:rPr sz="2000" spc="-55" dirty="0">
                <a:latin typeface="Arial MT"/>
                <a:cs typeface="Arial MT"/>
              </a:rPr>
              <a:t>fear, </a:t>
            </a:r>
            <a:r>
              <a:rPr sz="2000" spc="-35" dirty="0">
                <a:latin typeface="Arial MT"/>
                <a:cs typeface="Arial MT"/>
              </a:rPr>
              <a:t>happy, 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neutral,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sad,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surprise</a:t>
            </a:r>
            <a:endParaRPr sz="2000">
              <a:latin typeface="Arial MT"/>
              <a:cs typeface="Arial MT"/>
            </a:endParaRPr>
          </a:p>
          <a:p>
            <a:pPr marL="279400" indent="-267335">
              <a:lnSpc>
                <a:spcPct val="100000"/>
              </a:lnSpc>
              <a:spcBef>
                <a:spcPts val="345"/>
              </a:spcBef>
              <a:buSzPct val="95000"/>
              <a:buAutoNum type="arabicParenR"/>
              <a:tabLst>
                <a:tab pos="280035" algn="l"/>
              </a:tabLst>
            </a:pPr>
            <a:r>
              <a:rPr sz="2000" spc="-35" dirty="0">
                <a:latin typeface="Arial MT"/>
                <a:cs typeface="Arial MT"/>
              </a:rPr>
              <a:t>Face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Detection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Cascascade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Classifier</a:t>
            </a:r>
            <a:endParaRPr sz="2000">
              <a:latin typeface="Arial MT"/>
              <a:cs typeface="Arial MT"/>
            </a:endParaRPr>
          </a:p>
          <a:p>
            <a:pPr marL="335915" indent="-267970">
              <a:lnSpc>
                <a:spcPct val="100000"/>
              </a:lnSpc>
              <a:spcBef>
                <a:spcPts val="385"/>
              </a:spcBef>
              <a:buSzPct val="95000"/>
              <a:buAutoNum type="arabicParenR"/>
              <a:tabLst>
                <a:tab pos="336550" algn="l"/>
              </a:tabLst>
            </a:pPr>
            <a:r>
              <a:rPr sz="2000" spc="-15" dirty="0">
                <a:latin typeface="Arial MT"/>
                <a:cs typeface="Arial MT"/>
              </a:rPr>
              <a:t>Building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web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via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streamlit</a:t>
            </a:r>
            <a:endParaRPr sz="2000">
              <a:latin typeface="Arial MT"/>
              <a:cs typeface="Arial MT"/>
            </a:endParaRPr>
          </a:p>
          <a:p>
            <a:pPr marL="335915" indent="-267970">
              <a:lnSpc>
                <a:spcPct val="100000"/>
              </a:lnSpc>
              <a:spcBef>
                <a:spcPts val="315"/>
              </a:spcBef>
              <a:buSzPct val="95000"/>
              <a:buAutoNum type="arabicParenR"/>
              <a:tabLst>
                <a:tab pos="336550" algn="l"/>
              </a:tabLst>
            </a:pPr>
            <a:r>
              <a:rPr sz="2000" spc="-20" dirty="0">
                <a:latin typeface="Arial MT"/>
                <a:cs typeface="Arial MT"/>
              </a:rPr>
              <a:t>webcam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feed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via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streamlit-webrtc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140195"/>
            <a:ext cx="847725" cy="837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8285" y="4134472"/>
            <a:ext cx="6058535" cy="2491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617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Capstone Project 5  LIVE CLASS MONITORING  SYSTEM (FACE EMOTION  RECOGNISATION) BY SANDEEP  KR SINGH</vt:lpstr>
      <vt:lpstr>CONTENT</vt:lpstr>
      <vt:lpstr>INTRODUCTION</vt:lpstr>
      <vt:lpstr>PROBLEM  STATEMENT</vt:lpstr>
      <vt:lpstr>DATA SUMMARY</vt:lpstr>
      <vt:lpstr>Face embeddings</vt:lpstr>
      <vt:lpstr>DEPENDENCIES</vt:lpstr>
      <vt:lpstr>Model Building</vt:lpstr>
      <vt:lpstr>Slide 9</vt:lpstr>
      <vt:lpstr>DEPLOYMENT</vt:lpstr>
      <vt:lpstr>Prediction</vt:lpstr>
      <vt:lpstr>Prediction</vt:lpstr>
      <vt:lpstr>CONCLUSION</vt:lpstr>
      <vt:lpstr>Challenges Faced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5  LIVE CLASS MONITORING  SYSTEM (FACE EMOTION  RECOGNISATION) BY SANDEEP  KR SINGH</dc:title>
  <cp:lastModifiedBy>Windows User</cp:lastModifiedBy>
  <cp:revision>1</cp:revision>
  <dcterms:created xsi:type="dcterms:W3CDTF">2022-03-31T08:39:22Z</dcterms:created>
  <dcterms:modified xsi:type="dcterms:W3CDTF">2022-03-31T10:27:12Z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2022-03-31T00:00:00Z</vt:filetime>
  </property>
</Properties>
</file>