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2.jpg" ContentType="image/png"/>
  <Override PartName="/ppt/media/image23.jpg" ContentType="image/png"/>
  <Override PartName="/ppt/media/image51.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4" r:id="rId4"/>
    <p:sldId id="260" r:id="rId5"/>
    <p:sldId id="265" r:id="rId6"/>
    <p:sldId id="263"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Lst>
  <p:sldSz cx="18288000" cy="10287000"/>
  <p:notesSz cx="6858000" cy="9144000"/>
  <p:embeddedFontLst>
    <p:embeddedFont>
      <p:font typeface="Canva Sans" panose="020B0604020202020204" charset="0"/>
      <p:regular r:id="rId36"/>
    </p:embeddedFont>
    <p:embeddedFont>
      <p:font typeface="Canva Sans Bold" panose="020B0604020202020204" charset="0"/>
      <p:regular r:id="rId37"/>
    </p:embeddedFont>
    <p:embeddedFont>
      <p:font typeface="Canva Sans Bold Italics" panose="020B0604020202020204" charset="0"/>
      <p:regular r:id="rId38"/>
    </p:embeddedFont>
    <p:embeddedFont>
      <p:font typeface="Poppins" panose="00000500000000000000" pitchFamily="2" charset="0"/>
      <p:regular r:id="rId39"/>
      <p:bold r:id="rId40"/>
      <p:italic r:id="rId41"/>
      <p:boldItalic r:id="rId42"/>
    </p:embeddedFont>
    <p:embeddedFont>
      <p:font typeface="Poppins Bold" panose="00000800000000000000"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1" d="100"/>
          <a:sy n="31" d="100"/>
        </p:scale>
        <p:origin x="104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5.jpg"/><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26.jp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1.jpg"/><Relationship Id="rId4" Type="http://schemas.openxmlformats.org/officeDocument/2006/relationships/image" Target="../media/image30.jpg"/></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5.jpg"/><Relationship Id="rId4" Type="http://schemas.openxmlformats.org/officeDocument/2006/relationships/image" Target="../media/image34.jp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7.jpg"/><Relationship Id="rId4" Type="http://schemas.openxmlformats.org/officeDocument/2006/relationships/image" Target="../media/image36.jp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9.jpg"/><Relationship Id="rId4"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1.jpg"/><Relationship Id="rId4" Type="http://schemas.openxmlformats.org/officeDocument/2006/relationships/image" Target="../media/image40.jpg"/></Relationships>
</file>

<file path=ppt/slides/_rels/slide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3.jpg"/><Relationship Id="rId4" Type="http://schemas.openxmlformats.org/officeDocument/2006/relationships/image" Target="../media/image42.jp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5.jpg"/><Relationship Id="rId4" Type="http://schemas.openxmlformats.org/officeDocument/2006/relationships/image" Target="../media/image44.jp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7.jpg"/><Relationship Id="rId4" Type="http://schemas.openxmlformats.org/officeDocument/2006/relationships/image" Target="../media/image46.jp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9.jpg"/><Relationship Id="rId4" Type="http://schemas.openxmlformats.org/officeDocument/2006/relationships/image" Target="../media/image48.jpg"/></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1.jp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7.jpe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5.jpg"/><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319992" y="-1680508"/>
            <a:ext cx="13648016" cy="136480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sp>
      <p:grpSp>
        <p:nvGrpSpPr>
          <p:cNvPr id="6" name="Group 6"/>
          <p:cNvGrpSpPr/>
          <p:nvPr/>
        </p:nvGrpSpPr>
        <p:grpSpPr>
          <a:xfrm>
            <a:off x="3367381" y="-425696"/>
            <a:ext cx="11553237" cy="11553237"/>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476280" y="434844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2"/>
            <a:stretch>
              <a:fillRect/>
            </a:stretch>
          </a:blipFill>
        </p:spPr>
      </p:sp>
      <p:grpSp>
        <p:nvGrpSpPr>
          <p:cNvPr id="10" name="Group 10"/>
          <p:cNvGrpSpPr/>
          <p:nvPr/>
        </p:nvGrpSpPr>
        <p:grpSpPr>
          <a:xfrm>
            <a:off x="1437613" y="4282161"/>
            <a:ext cx="1634041" cy="1634041"/>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flipH="1">
            <a:off x="2086248" y="4847440"/>
            <a:ext cx="336771" cy="503483"/>
          </a:xfrm>
          <a:custGeom>
            <a:avLst/>
            <a:gdLst/>
            <a:ahLst/>
            <a:cxnLst/>
            <a:rect l="l" t="t" r="r" b="b"/>
            <a:pathLst>
              <a:path w="336771" h="503483">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p:cNvSpPr/>
          <p:nvPr/>
        </p:nvSpPr>
        <p:spPr>
          <a:xfrm>
            <a:off x="15191921" y="434844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2"/>
            <a:stretch>
              <a:fillRect/>
            </a:stretch>
          </a:blipFill>
        </p:spPr>
      </p:sp>
      <p:grpSp>
        <p:nvGrpSpPr>
          <p:cNvPr id="15" name="Group 15"/>
          <p:cNvGrpSpPr/>
          <p:nvPr/>
        </p:nvGrpSpPr>
        <p:grpSpPr>
          <a:xfrm>
            <a:off x="15153255" y="4282161"/>
            <a:ext cx="1634041" cy="1634041"/>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p:cNvSpPr/>
          <p:nvPr/>
        </p:nvSpPr>
        <p:spPr>
          <a:xfrm>
            <a:off x="15801890" y="4847440"/>
            <a:ext cx="336771" cy="503483"/>
          </a:xfrm>
          <a:custGeom>
            <a:avLst/>
            <a:gdLst/>
            <a:ahLst/>
            <a:cxnLst/>
            <a:rect l="l" t="t" r="r" b="b"/>
            <a:pathLst>
              <a:path w="336771" h="503483">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9" name="Group 19"/>
          <p:cNvGrpSpPr/>
          <p:nvPr/>
        </p:nvGrpSpPr>
        <p:grpSpPr>
          <a:xfrm>
            <a:off x="17491799" y="8458418"/>
            <a:ext cx="951769" cy="799882"/>
            <a:chOff x="0" y="0"/>
            <a:chExt cx="967140" cy="812800"/>
          </a:xfrm>
        </p:grpSpPr>
        <p:sp>
          <p:nvSpPr>
            <p:cNvPr id="20" name="Freeform 20"/>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21" name="TextBox 21"/>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4834568" y="890230"/>
            <a:ext cx="9338329" cy="3912584"/>
          </a:xfrm>
          <a:prstGeom prst="rect">
            <a:avLst/>
          </a:prstGeom>
        </p:spPr>
        <p:txBody>
          <a:bodyPr lIns="0" tIns="0" rIns="0" bIns="0" rtlCol="0" anchor="t">
            <a:spAutoFit/>
          </a:bodyPr>
          <a:lstStyle/>
          <a:p>
            <a:pPr algn="ctr">
              <a:lnSpc>
                <a:spcPts val="15345"/>
              </a:lnSpc>
              <a:spcBef>
                <a:spcPct val="0"/>
              </a:spcBef>
            </a:pPr>
            <a:r>
              <a:rPr lang="en-US" sz="10961" b="1">
                <a:solidFill>
                  <a:srgbClr val="2D8BBA"/>
                </a:solidFill>
                <a:latin typeface="Poppins Bold"/>
                <a:ea typeface="Poppins Bold"/>
                <a:cs typeface="Poppins Bold"/>
                <a:sym typeface="Poppins Bold"/>
              </a:rPr>
              <a:t>Data Analysis</a:t>
            </a:r>
          </a:p>
        </p:txBody>
      </p:sp>
      <p:sp>
        <p:nvSpPr>
          <p:cNvPr id="23" name="TextBox 23"/>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grpSp>
        <p:nvGrpSpPr>
          <p:cNvPr id="24" name="Group 24"/>
          <p:cNvGrpSpPr/>
          <p:nvPr/>
        </p:nvGrpSpPr>
        <p:grpSpPr>
          <a:xfrm>
            <a:off x="533524" y="536724"/>
            <a:ext cx="4597023" cy="1316614"/>
            <a:chOff x="0" y="0"/>
            <a:chExt cx="6129363" cy="1755485"/>
          </a:xfrm>
        </p:grpSpPr>
        <p:sp>
          <p:nvSpPr>
            <p:cNvPr id="25" name="Freeform 25"/>
            <p:cNvSpPr/>
            <p:nvPr/>
          </p:nvSpPr>
          <p:spPr>
            <a:xfrm>
              <a:off x="0" y="0"/>
              <a:ext cx="2011493" cy="1755485"/>
            </a:xfrm>
            <a:custGeom>
              <a:avLst/>
              <a:gdLst/>
              <a:ahLst/>
              <a:cxnLst/>
              <a:rect l="l" t="t" r="r" b="b"/>
              <a:pathLst>
                <a:path w="2011493" h="1755485">
                  <a:moveTo>
                    <a:pt x="0" y="0"/>
                  </a:moveTo>
                  <a:lnTo>
                    <a:pt x="2011493" y="0"/>
                  </a:lnTo>
                  <a:lnTo>
                    <a:pt x="2011493" y="1755485"/>
                  </a:lnTo>
                  <a:lnTo>
                    <a:pt x="0" y="1755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TextBox 26"/>
            <p:cNvSpPr txBox="1"/>
            <p:nvPr/>
          </p:nvSpPr>
          <p:spPr>
            <a:xfrm>
              <a:off x="1635037" y="-95250"/>
              <a:ext cx="4494327" cy="1151043"/>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Futurion</a:t>
              </a:r>
            </a:p>
          </p:txBody>
        </p:sp>
        <p:sp>
          <p:nvSpPr>
            <p:cNvPr id="27" name="TextBox 27"/>
            <p:cNvSpPr txBox="1"/>
            <p:nvPr/>
          </p:nvSpPr>
          <p:spPr>
            <a:xfrm>
              <a:off x="2130394" y="899926"/>
              <a:ext cx="3529012" cy="449791"/>
            </a:xfrm>
            <a:prstGeom prst="rect">
              <a:avLst/>
            </a:prstGeom>
          </p:spPr>
          <p:txBody>
            <a:bodyPr lIns="0" tIns="0" rIns="0" bIns="0" rtlCol="0" anchor="t">
              <a:spAutoFit/>
            </a:bodyPr>
            <a:lstStyle/>
            <a:p>
              <a:pPr algn="ctr">
                <a:lnSpc>
                  <a:spcPts val="2800"/>
                </a:lnSpc>
              </a:pPr>
              <a:r>
                <a:rPr lang="en-US" sz="2000" spc="190">
                  <a:solidFill>
                    <a:srgbClr val="000000"/>
                  </a:solidFill>
                  <a:latin typeface="Canva Sans"/>
                  <a:ea typeface="Canva Sans"/>
                  <a:cs typeface="Canva Sans"/>
                  <a:sym typeface="Canva Sans"/>
                </a:rPr>
                <a:t>UPSKILLING INDIA</a:t>
              </a:r>
            </a:p>
          </p:txBody>
        </p:sp>
      </p:grpSp>
      <p:sp>
        <p:nvSpPr>
          <p:cNvPr id="28" name="TextBox 28"/>
          <p:cNvSpPr txBox="1"/>
          <p:nvPr/>
        </p:nvSpPr>
        <p:spPr>
          <a:xfrm>
            <a:off x="5068783" y="4859750"/>
            <a:ext cx="9104114"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Portfoliio Project Challenge </a:t>
            </a:r>
          </a:p>
        </p:txBody>
      </p:sp>
      <p:sp>
        <p:nvSpPr>
          <p:cNvPr id="29" name="TextBox 29"/>
          <p:cNvSpPr txBox="1"/>
          <p:nvPr/>
        </p:nvSpPr>
        <p:spPr>
          <a:xfrm>
            <a:off x="5878944" y="6579060"/>
            <a:ext cx="7999832" cy="874214"/>
          </a:xfrm>
          <a:prstGeom prst="rect">
            <a:avLst/>
          </a:prstGeom>
        </p:spPr>
        <p:txBody>
          <a:bodyPr wrap="square" lIns="0" tIns="0" rIns="0" bIns="0" rtlCol="0" anchor="t">
            <a:spAutoFit/>
          </a:bodyPr>
          <a:lstStyle/>
          <a:p>
            <a:pPr algn="ctr">
              <a:lnSpc>
                <a:spcPts val="7279"/>
              </a:lnSpc>
            </a:pPr>
            <a:r>
              <a:rPr lang="en-US" sz="5199" b="1" i="1" dirty="0">
                <a:solidFill>
                  <a:srgbClr val="FAB590"/>
                </a:solidFill>
                <a:latin typeface="Canva Sans Bold Italics"/>
                <a:ea typeface="Canva Sans Bold Italics"/>
                <a:cs typeface="Canva Sans Bold Italics"/>
                <a:sym typeface="Canva Sans Bold Italics"/>
              </a:rPr>
              <a:t>Insights On Lung Cancer</a:t>
            </a:r>
          </a:p>
        </p:txBody>
      </p:sp>
      <p:sp>
        <p:nvSpPr>
          <p:cNvPr id="31" name="TextBox 30">
            <a:extLst>
              <a:ext uri="{FF2B5EF4-FFF2-40B4-BE49-F238E27FC236}">
                <a16:creationId xmlns:a16="http://schemas.microsoft.com/office/drawing/2014/main" id="{88AF2DF7-DB08-CC01-7895-D5D1F53BC141}"/>
              </a:ext>
            </a:extLst>
          </p:cNvPr>
          <p:cNvSpPr txBox="1"/>
          <p:nvPr/>
        </p:nvSpPr>
        <p:spPr>
          <a:xfrm>
            <a:off x="7712783" y="7709594"/>
            <a:ext cx="4419600" cy="1015663"/>
          </a:xfrm>
          <a:prstGeom prst="rect">
            <a:avLst/>
          </a:prstGeom>
          <a:noFill/>
        </p:spPr>
        <p:txBody>
          <a:bodyPr wrap="square" rtlCol="0">
            <a:spAutoFit/>
          </a:bodyPr>
          <a:lstStyle/>
          <a:p>
            <a:r>
              <a:rPr lang="en-US" sz="2000" dirty="0"/>
              <a:t>Presented By: Abotula Sai Sandeep</a:t>
            </a:r>
          </a:p>
          <a:p>
            <a:r>
              <a:rPr lang="en-US" sz="2000" dirty="0"/>
              <a:t>Date Of Submission:21/02/2025</a:t>
            </a:r>
          </a:p>
          <a:p>
            <a:r>
              <a:rPr lang="en-US" sz="2000" dirty="0"/>
              <a:t>Tools Used : MySQL  And Power bi</a:t>
            </a:r>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8A5A4-7108-F947-3748-31914E57D31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F474D5A-F13E-422B-508C-1AD880B9C54B}"/>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C09B9286-A8EB-02C7-70C5-F9181F7C3FB4}"/>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DA25EC4F-CB84-6E59-F62E-809E01B92BAD}"/>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5398B555-787A-3144-EC6E-CABCDEC85C9F}"/>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CCA92680-7C00-C9EA-4408-37EC18091A71}"/>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DB65011B-0741-A82A-5700-1A5BC53CD1E2}"/>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907C4961-61FC-FFB2-8266-D57518A8BC1E}"/>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14B6D0A8-9C00-B676-2895-0954FA115D35}"/>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066A2310-B94E-7DCE-2B41-AF7479B81610}"/>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9E7C3FE7-D91D-C30F-EC22-F7FAFC6F6433}"/>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8C95B327-99B4-9882-522A-6D956433F0D1}"/>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AABCF4FD-5F92-C125-DD15-44B1F6195AF8}"/>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B8ECFF7B-E2FD-3A62-3282-0EC6CDB8C948}"/>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6AEB2780-B195-98F3-8A86-4E3D02DFB29E}"/>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EC8ED978-958E-DC15-33AA-779C964FB80F}"/>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A3063F17-AEF8-C9FF-B03F-3ACDAAEE25EC}"/>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733E2C6F-B661-8D77-C207-AC7371146117}"/>
              </a:ext>
            </a:extLst>
          </p:cNvPr>
          <p:cNvSpPr txBox="1"/>
          <p:nvPr/>
        </p:nvSpPr>
        <p:spPr>
          <a:xfrm>
            <a:off x="6096000" y="1001317"/>
            <a:ext cx="4038599"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142066DB-68AC-BEB9-0D92-A6022C97A894}"/>
              </a:ext>
            </a:extLst>
          </p:cNvPr>
          <p:cNvSpPr txBox="1"/>
          <p:nvPr/>
        </p:nvSpPr>
        <p:spPr>
          <a:xfrm>
            <a:off x="1734802" y="2677163"/>
            <a:ext cx="15007380" cy="769441"/>
          </a:xfrm>
          <a:prstGeom prst="rect">
            <a:avLst/>
          </a:prstGeom>
          <a:noFill/>
        </p:spPr>
        <p:txBody>
          <a:bodyPr wrap="square" rtlCol="0">
            <a:spAutoFit/>
          </a:bodyPr>
          <a:lstStyle/>
          <a:p>
            <a:r>
              <a:rPr lang="en-US" sz="4400" dirty="0"/>
              <a:t>6. Find the top 5 countries with the highest lung cancer deaths. </a:t>
            </a:r>
            <a:endParaRPr lang="en-IN" sz="4400" dirty="0"/>
          </a:p>
        </p:txBody>
      </p:sp>
      <p:pic>
        <p:nvPicPr>
          <p:cNvPr id="11" name="Picture 10">
            <a:extLst>
              <a:ext uri="{FF2B5EF4-FFF2-40B4-BE49-F238E27FC236}">
                <a16:creationId xmlns:a16="http://schemas.microsoft.com/office/drawing/2014/main" id="{A14EDE4A-B6F5-C765-EA54-D5AFD74498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3038" y="3593469"/>
            <a:ext cx="7821561" cy="2001542"/>
          </a:xfrm>
          <a:prstGeom prst="rect">
            <a:avLst/>
          </a:prstGeom>
        </p:spPr>
      </p:pic>
      <p:pic>
        <p:nvPicPr>
          <p:cNvPr id="13" name="Picture 12">
            <a:extLst>
              <a:ext uri="{FF2B5EF4-FFF2-40B4-BE49-F238E27FC236}">
                <a16:creationId xmlns:a16="http://schemas.microsoft.com/office/drawing/2014/main" id="{566E514A-4B1D-D9BE-246A-A4254318E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148" y="5981700"/>
            <a:ext cx="7407652" cy="3379403"/>
          </a:xfrm>
          <a:prstGeom prst="rect">
            <a:avLst/>
          </a:prstGeom>
        </p:spPr>
      </p:pic>
    </p:spTree>
    <p:extLst>
      <p:ext uri="{BB962C8B-B14F-4D97-AF65-F5344CB8AC3E}">
        <p14:creationId xmlns:p14="http://schemas.microsoft.com/office/powerpoint/2010/main" val="17273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61A85-D3CC-282D-0BCE-5699991D9F8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AAC55AA-8FEE-6639-6BED-53D6E3C313D7}"/>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34FEB41F-0BAB-4B86-3E28-F6FE7D398F60}"/>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E5B41925-FEE6-B2A6-2A6C-5178D2923859}"/>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F4AFF72E-3336-AC5A-9270-0F5C294E7EAF}"/>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2307B0A3-D085-A4AC-44AB-090FA4EBA295}"/>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017B2E07-62C0-471E-00C9-A3A6B478B401}"/>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C068AE81-EB87-9FF7-0ACC-8B01DBC687E6}"/>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84B6AD31-47A2-1E72-3486-2CEAB3FF27FD}"/>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8E1815CD-438C-DF10-A455-77D2B39615E3}"/>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9D47E239-740A-05C9-36FD-4D46FA4EC4A1}"/>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1DBCA446-245F-255B-512E-CC867E88F1C1}"/>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53F39B4F-BA9D-484B-A518-B6FF6A9FF5DB}"/>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460FA032-EF09-5EEF-95A2-11919A42CE90}"/>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17443544-4A77-C451-64FA-BEC3D9A9B5DE}"/>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BD41086D-E5D9-666E-38AB-50C6F5EA35AC}"/>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4626D483-1FA6-41B9-5302-61AD1D43DF14}"/>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FCDB9696-D553-FE19-4C7A-E5CF69C5AFCB}"/>
              </a:ext>
            </a:extLst>
          </p:cNvPr>
          <p:cNvSpPr txBox="1"/>
          <p:nvPr/>
        </p:nvSpPr>
        <p:spPr>
          <a:xfrm>
            <a:off x="6096000" y="975413"/>
            <a:ext cx="4400569"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11564558-D0E8-20AC-9013-8732F3E8B214}"/>
              </a:ext>
            </a:extLst>
          </p:cNvPr>
          <p:cNvSpPr txBox="1"/>
          <p:nvPr/>
        </p:nvSpPr>
        <p:spPr>
          <a:xfrm>
            <a:off x="1734802" y="2677163"/>
            <a:ext cx="15007380" cy="1446550"/>
          </a:xfrm>
          <a:prstGeom prst="rect">
            <a:avLst/>
          </a:prstGeom>
          <a:noFill/>
        </p:spPr>
        <p:txBody>
          <a:bodyPr wrap="square" rtlCol="0">
            <a:spAutoFit/>
          </a:bodyPr>
          <a:lstStyle/>
          <a:p>
            <a:r>
              <a:rPr lang="en-US" sz="4400" dirty="0"/>
              <a:t>7. Count the number of people diagnosed with lung cancer by </a:t>
            </a:r>
          </a:p>
          <a:p>
            <a:r>
              <a:rPr lang="en-US" sz="4400" dirty="0"/>
              <a:t>Gender</a:t>
            </a:r>
            <a:endParaRPr lang="en-IN" sz="4400" dirty="0"/>
          </a:p>
        </p:txBody>
      </p:sp>
      <p:pic>
        <p:nvPicPr>
          <p:cNvPr id="11" name="Picture 10">
            <a:extLst>
              <a:ext uri="{FF2B5EF4-FFF2-40B4-BE49-F238E27FC236}">
                <a16:creationId xmlns:a16="http://schemas.microsoft.com/office/drawing/2014/main" id="{38C07E38-9E9F-8083-AA0B-B6EDF0BD42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0026" y="4289013"/>
            <a:ext cx="9410974" cy="1723347"/>
          </a:xfrm>
          <a:prstGeom prst="rect">
            <a:avLst/>
          </a:prstGeom>
        </p:spPr>
      </p:pic>
      <p:pic>
        <p:nvPicPr>
          <p:cNvPr id="13" name="Picture 12">
            <a:extLst>
              <a:ext uri="{FF2B5EF4-FFF2-40B4-BE49-F238E27FC236}">
                <a16:creationId xmlns:a16="http://schemas.microsoft.com/office/drawing/2014/main" id="{26A8DDE8-526B-02A4-5D56-E4C244E506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2148" y="6286500"/>
            <a:ext cx="9846052" cy="2624625"/>
          </a:xfrm>
          <a:prstGeom prst="rect">
            <a:avLst/>
          </a:prstGeom>
        </p:spPr>
      </p:pic>
    </p:spTree>
    <p:extLst>
      <p:ext uri="{BB962C8B-B14F-4D97-AF65-F5344CB8AC3E}">
        <p14:creationId xmlns:p14="http://schemas.microsoft.com/office/powerpoint/2010/main" val="419002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F4A5E-25D1-CD36-0D4E-C6D63B00CA4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2C6EE45-15F0-44A9-8179-6AC2968F8962}"/>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1ECB5E2C-2E7C-22F9-3DDB-7D6AF8D8366F}"/>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225F850A-1082-1592-1978-19C471699927}"/>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AC35A4EC-FA31-7EE9-6D48-134F610C42C6}"/>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C5C8E7B7-06CD-6F64-2B83-16CE339F2816}"/>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D11F0DE1-954F-EE8B-D3D1-A61F06D8495A}"/>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C7F16118-1ECD-224C-0C3B-93BABC0EAAE6}"/>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01F688C8-B9BB-429A-E710-25AB9321E1B0}"/>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3E0AD2B4-0DA3-C3F8-D15F-C867ECD0E6FE}"/>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BFE53403-EACD-C70F-3BE9-F56EBEB01D5E}"/>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7FAAF916-72FB-141A-3EC4-62FD93E82C8C}"/>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24AE100C-423D-304D-A5BC-00A55DDF74C8}"/>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8103E84C-030A-488B-5BE7-6A41AA415734}"/>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4090C88A-EF8A-074B-A665-7F7526BEEB4C}"/>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D22087FA-9256-357B-A26A-3260F361345A}"/>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EBE1EEE1-B384-FEB5-A821-745C7A9FA917}"/>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530EB116-557D-C685-5EC2-64103645B152}"/>
              </a:ext>
            </a:extLst>
          </p:cNvPr>
          <p:cNvSpPr txBox="1"/>
          <p:nvPr/>
        </p:nvSpPr>
        <p:spPr>
          <a:xfrm>
            <a:off x="6096000" y="1155570"/>
            <a:ext cx="3886200"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C320A9B9-B6F5-BE2F-8B4B-14CD14D195C9}"/>
              </a:ext>
            </a:extLst>
          </p:cNvPr>
          <p:cNvSpPr txBox="1"/>
          <p:nvPr/>
        </p:nvSpPr>
        <p:spPr>
          <a:xfrm>
            <a:off x="1734802" y="2677163"/>
            <a:ext cx="15007380" cy="1446550"/>
          </a:xfrm>
          <a:prstGeom prst="rect">
            <a:avLst/>
          </a:prstGeom>
          <a:noFill/>
        </p:spPr>
        <p:txBody>
          <a:bodyPr wrap="square" rtlCol="0">
            <a:spAutoFit/>
          </a:bodyPr>
          <a:lstStyle/>
          <a:p>
            <a:r>
              <a:rPr lang="en-US" sz="4400" dirty="0"/>
              <a:t>8. Retrieve records of individuals older than 60 who are diagnosed with lung cancer</a:t>
            </a:r>
            <a:endParaRPr lang="en-IN" sz="4400" dirty="0"/>
          </a:p>
        </p:txBody>
      </p:sp>
      <p:pic>
        <p:nvPicPr>
          <p:cNvPr id="11" name="Picture 10">
            <a:extLst>
              <a:ext uri="{FF2B5EF4-FFF2-40B4-BE49-F238E27FC236}">
                <a16:creationId xmlns:a16="http://schemas.microsoft.com/office/drawing/2014/main" id="{7748E3B5-D630-8323-88BC-111486B5C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1535" y="4114225"/>
            <a:ext cx="9625012" cy="1562676"/>
          </a:xfrm>
          <a:prstGeom prst="rect">
            <a:avLst/>
          </a:prstGeom>
        </p:spPr>
      </p:pic>
      <p:pic>
        <p:nvPicPr>
          <p:cNvPr id="25" name="Picture 24">
            <a:extLst>
              <a:ext uri="{FF2B5EF4-FFF2-40B4-BE49-F238E27FC236}">
                <a16:creationId xmlns:a16="http://schemas.microsoft.com/office/drawing/2014/main" id="{3C5EBF22-6316-E5C6-4C48-F203ED4A950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04664" y="5863040"/>
            <a:ext cx="10192136" cy="3441951"/>
          </a:xfrm>
          <a:prstGeom prst="rect">
            <a:avLst/>
          </a:prstGeom>
        </p:spPr>
      </p:pic>
    </p:spTree>
    <p:extLst>
      <p:ext uri="{BB962C8B-B14F-4D97-AF65-F5344CB8AC3E}">
        <p14:creationId xmlns:p14="http://schemas.microsoft.com/office/powerpoint/2010/main" val="2343348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F428F-BC4D-4C0F-63AF-9A6307A30E6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0DB4426-E960-3499-C446-EC11602E895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2D49C061-9C74-7F85-BF50-C1485E820AED}"/>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97616924-DBF0-E57B-352C-F46A3251FE99}"/>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255828DF-F429-017E-D5BE-41484D5C77BD}"/>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ED954D31-A844-368E-2086-2F57B7408AC7}"/>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CC7C08AE-6057-4EAA-F9E3-BAA9E2A0C591}"/>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42EF8488-B211-B4A7-3D98-104F57E2889A}"/>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D39101CF-88B4-C851-8F01-3F522B98C910}"/>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B9433166-7361-3E8B-1662-E6356B6182AC}"/>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EFD8437F-15D3-6027-A579-BB1A533FC9B3}"/>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2F933644-AF5B-F0FF-8C40-A311CB536658}"/>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01EDEF1B-A101-64F1-8A3A-C7B9A638B957}"/>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B268A795-756A-E1A0-92DB-A2CC3DBF11AA}"/>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1DE331AA-8721-3D3B-3C0F-6AF8D6B5D8E7}"/>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CF69C77-471D-1743-6589-BF64100423AD}"/>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4B02572A-92AC-99A5-AE68-242A0101D524}"/>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C662F350-96A7-5BDC-1ABA-1E78C1389D22}"/>
              </a:ext>
            </a:extLst>
          </p:cNvPr>
          <p:cNvSpPr txBox="1"/>
          <p:nvPr/>
        </p:nvSpPr>
        <p:spPr>
          <a:xfrm>
            <a:off x="6096000" y="1029239"/>
            <a:ext cx="5837893" cy="830997"/>
          </a:xfrm>
          <a:prstGeom prst="rect">
            <a:avLst/>
          </a:prstGeom>
          <a:noFill/>
        </p:spPr>
        <p:txBody>
          <a:bodyPr wrap="square" rtlCol="0">
            <a:spAutoFit/>
          </a:bodyPr>
          <a:lstStyle/>
          <a:p>
            <a:r>
              <a:rPr lang="en-IN" sz="4800" b="1" dirty="0"/>
              <a:t>B) Intermediate Level</a:t>
            </a:r>
          </a:p>
        </p:txBody>
      </p:sp>
      <p:sp>
        <p:nvSpPr>
          <p:cNvPr id="9" name="TextBox 8">
            <a:extLst>
              <a:ext uri="{FF2B5EF4-FFF2-40B4-BE49-F238E27FC236}">
                <a16:creationId xmlns:a16="http://schemas.microsoft.com/office/drawing/2014/main" id="{F50E3A72-1F02-8157-95F7-AB560D4C8057}"/>
              </a:ext>
            </a:extLst>
          </p:cNvPr>
          <p:cNvSpPr txBox="1"/>
          <p:nvPr/>
        </p:nvSpPr>
        <p:spPr>
          <a:xfrm>
            <a:off x="1734802" y="2677163"/>
            <a:ext cx="15007380" cy="769441"/>
          </a:xfrm>
          <a:prstGeom prst="rect">
            <a:avLst/>
          </a:prstGeom>
          <a:noFill/>
        </p:spPr>
        <p:txBody>
          <a:bodyPr wrap="square" rtlCol="0">
            <a:spAutoFit/>
          </a:bodyPr>
          <a:lstStyle/>
          <a:p>
            <a:r>
              <a:rPr lang="en-US" sz="4400" dirty="0"/>
              <a:t>1. Find the percentage of smokers who developed lung cancer. </a:t>
            </a:r>
            <a:endParaRPr lang="en-IN" sz="4400" dirty="0"/>
          </a:p>
        </p:txBody>
      </p:sp>
      <p:pic>
        <p:nvPicPr>
          <p:cNvPr id="11" name="Picture 10">
            <a:extLst>
              <a:ext uri="{FF2B5EF4-FFF2-40B4-BE49-F238E27FC236}">
                <a16:creationId xmlns:a16="http://schemas.microsoft.com/office/drawing/2014/main" id="{47AD052A-31BA-9F60-D4E2-E302B14DA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572935"/>
            <a:ext cx="11409544" cy="2256365"/>
          </a:xfrm>
          <a:prstGeom prst="rect">
            <a:avLst/>
          </a:prstGeom>
        </p:spPr>
      </p:pic>
      <p:pic>
        <p:nvPicPr>
          <p:cNvPr id="13" name="Picture 12">
            <a:extLst>
              <a:ext uri="{FF2B5EF4-FFF2-40B4-BE49-F238E27FC236}">
                <a16:creationId xmlns:a16="http://schemas.microsoft.com/office/drawing/2014/main" id="{D31791E1-CB43-43F9-77C4-A2E0B8A8E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2316" y="6693598"/>
            <a:ext cx="11409854" cy="964502"/>
          </a:xfrm>
          <a:prstGeom prst="rect">
            <a:avLst/>
          </a:prstGeom>
        </p:spPr>
      </p:pic>
    </p:spTree>
    <p:extLst>
      <p:ext uri="{BB962C8B-B14F-4D97-AF65-F5344CB8AC3E}">
        <p14:creationId xmlns:p14="http://schemas.microsoft.com/office/powerpoint/2010/main" val="215179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0B82-6746-B145-DD9E-DFC0D288A6F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C4725E0-578A-0120-5FDE-9D82D4D98BE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E6928071-BBF7-84D9-F231-7A3847052E6E}"/>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4484CEDC-233B-B097-12F2-715C68D9B334}"/>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61C8402A-0BDB-E9B8-1FD6-BBB478D39854}"/>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C8F8F46A-92A3-5F8D-89D0-D3A387CC7A0F}"/>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CF2D5D84-268B-D533-A979-9560C10C14ED}"/>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C0178F2E-DAF4-7BD8-A61F-00964FEEC9C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BDC53AE6-D342-7D14-5966-68FF0EC418F9}"/>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B4C81583-AB5E-9425-694F-DB0DF0309474}"/>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3DD649B2-177E-0229-365C-53A922AC7046}"/>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9E27841F-D0FD-C4CD-0D53-A9D5DFA66384}"/>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383CE527-F440-DC99-F44B-560BE013F8C1}"/>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9D401A45-6393-AB32-ED08-FE0DEC5C5424}"/>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C0BC68D2-7F23-9EAD-8BBD-4E17BCA2C6FD}"/>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1191404-9A89-B839-1198-92668628D0E2}"/>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A1231E15-E28F-2965-3693-A0253D0CAC9A}"/>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E5C96DED-3347-0EBA-6D7A-0C7A19C54A86}"/>
              </a:ext>
            </a:extLst>
          </p:cNvPr>
          <p:cNvSpPr txBox="1"/>
          <p:nvPr/>
        </p:nvSpPr>
        <p:spPr>
          <a:xfrm>
            <a:off x="6089822" y="1128309"/>
            <a:ext cx="6684334" cy="830997"/>
          </a:xfrm>
          <a:prstGeom prst="rect">
            <a:avLst/>
          </a:prstGeom>
          <a:noFill/>
        </p:spPr>
        <p:txBody>
          <a:bodyPr wrap="square" rtlCol="0">
            <a:spAutoFit/>
          </a:bodyPr>
          <a:lstStyle/>
          <a:p>
            <a:r>
              <a:rPr lang="en-IN" sz="4800" b="1" dirty="0"/>
              <a:t>B) Intermediate Level</a:t>
            </a:r>
          </a:p>
        </p:txBody>
      </p:sp>
      <p:sp>
        <p:nvSpPr>
          <p:cNvPr id="9" name="TextBox 8">
            <a:extLst>
              <a:ext uri="{FF2B5EF4-FFF2-40B4-BE49-F238E27FC236}">
                <a16:creationId xmlns:a16="http://schemas.microsoft.com/office/drawing/2014/main" id="{4CCA2437-D46A-8DB3-B54A-5F063BF00186}"/>
              </a:ext>
            </a:extLst>
          </p:cNvPr>
          <p:cNvSpPr txBox="1"/>
          <p:nvPr/>
        </p:nvSpPr>
        <p:spPr>
          <a:xfrm>
            <a:off x="1734802" y="2677163"/>
            <a:ext cx="15007380" cy="769441"/>
          </a:xfrm>
          <a:prstGeom prst="rect">
            <a:avLst/>
          </a:prstGeom>
          <a:noFill/>
        </p:spPr>
        <p:txBody>
          <a:bodyPr wrap="square" rtlCol="0">
            <a:spAutoFit/>
          </a:bodyPr>
          <a:lstStyle/>
          <a:p>
            <a:r>
              <a:rPr lang="en-US" sz="4400" dirty="0"/>
              <a:t>2. Calculate the average survival years based on cancer stages. </a:t>
            </a:r>
            <a:endParaRPr lang="en-IN" sz="4400" dirty="0"/>
          </a:p>
        </p:txBody>
      </p:sp>
      <p:pic>
        <p:nvPicPr>
          <p:cNvPr id="11" name="Picture 10">
            <a:extLst>
              <a:ext uri="{FF2B5EF4-FFF2-40B4-BE49-F238E27FC236}">
                <a16:creationId xmlns:a16="http://schemas.microsoft.com/office/drawing/2014/main" id="{988A487B-8534-2BEE-121C-BA7139C07F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1" y="3611904"/>
            <a:ext cx="10373003" cy="2064996"/>
          </a:xfrm>
          <a:prstGeom prst="rect">
            <a:avLst/>
          </a:prstGeom>
        </p:spPr>
      </p:pic>
      <p:pic>
        <p:nvPicPr>
          <p:cNvPr id="13" name="Picture 12">
            <a:extLst>
              <a:ext uri="{FF2B5EF4-FFF2-40B4-BE49-F238E27FC236}">
                <a16:creationId xmlns:a16="http://schemas.microsoft.com/office/drawing/2014/main" id="{5CE07811-5956-4263-E252-50E301D33A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483" y="5920803"/>
            <a:ext cx="10377851" cy="3047827"/>
          </a:xfrm>
          <a:prstGeom prst="rect">
            <a:avLst/>
          </a:prstGeom>
        </p:spPr>
      </p:pic>
    </p:spTree>
    <p:extLst>
      <p:ext uri="{BB962C8B-B14F-4D97-AF65-F5344CB8AC3E}">
        <p14:creationId xmlns:p14="http://schemas.microsoft.com/office/powerpoint/2010/main" val="227660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7CEC2-2D5B-525C-B92D-A09C1681E1B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76E1F96-664E-42CD-8585-744070147271}"/>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AA50FB10-D9E4-CB43-DBF6-8798728E14E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CDB1774A-2C55-AB1B-66BD-2DAA6C95D829}"/>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B6CF788-3763-8087-3490-8D45F42239FF}"/>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A9B3A18F-1DE3-F880-960D-BC105EFACDCE}"/>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BA5F6B22-44A3-23A5-BEE4-7D852311726C}"/>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0D9A1483-6493-E9CF-2351-2538956FE98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0F3F095E-2723-F763-F43C-AA2EF8221449}"/>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C3EF96F4-BF57-818B-67AE-3FFA211AA512}"/>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BBC280EF-0861-6243-9895-81768F310247}"/>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8C52126C-704B-B5AE-4360-9833A6426291}"/>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77D03731-3B9F-FD39-7FA1-52240B62D3B8}"/>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EBCB7BC2-1DE5-0872-4DF4-7E1B1CE5C358}"/>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63F5FA8B-1B97-BCAB-433D-E7458E5A1431}"/>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90DF0C7B-F0CD-2344-8808-D508EEC383D9}"/>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68AF269E-0303-CF91-C747-E04DC906E6E8}"/>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E2362BD5-5E20-2019-74B3-1F49561DAC93}"/>
              </a:ext>
            </a:extLst>
          </p:cNvPr>
          <p:cNvSpPr txBox="1"/>
          <p:nvPr/>
        </p:nvSpPr>
        <p:spPr>
          <a:xfrm>
            <a:off x="5981700" y="1171513"/>
            <a:ext cx="6324600" cy="830997"/>
          </a:xfrm>
          <a:prstGeom prst="rect">
            <a:avLst/>
          </a:prstGeom>
          <a:noFill/>
        </p:spPr>
        <p:txBody>
          <a:bodyPr wrap="square" rtlCol="0">
            <a:spAutoFit/>
          </a:bodyPr>
          <a:lstStyle/>
          <a:p>
            <a:r>
              <a:rPr lang="en-IN" sz="4000" b="1" dirty="0"/>
              <a:t>B) </a:t>
            </a:r>
            <a:r>
              <a:rPr lang="en-IN" sz="4800" b="1" dirty="0"/>
              <a:t>Intermediate</a:t>
            </a:r>
            <a:r>
              <a:rPr lang="en-IN" sz="4000" b="1" dirty="0"/>
              <a:t> Level</a:t>
            </a:r>
          </a:p>
        </p:txBody>
      </p:sp>
      <p:sp>
        <p:nvSpPr>
          <p:cNvPr id="9" name="TextBox 8">
            <a:extLst>
              <a:ext uri="{FF2B5EF4-FFF2-40B4-BE49-F238E27FC236}">
                <a16:creationId xmlns:a16="http://schemas.microsoft.com/office/drawing/2014/main" id="{C6FE1CCF-04EE-BB69-ADD0-360C8907836B}"/>
              </a:ext>
            </a:extLst>
          </p:cNvPr>
          <p:cNvSpPr txBox="1"/>
          <p:nvPr/>
        </p:nvSpPr>
        <p:spPr>
          <a:xfrm>
            <a:off x="1734802" y="2677163"/>
            <a:ext cx="15007380" cy="1446550"/>
          </a:xfrm>
          <a:prstGeom prst="rect">
            <a:avLst/>
          </a:prstGeom>
          <a:noFill/>
        </p:spPr>
        <p:txBody>
          <a:bodyPr wrap="square" rtlCol="0">
            <a:spAutoFit/>
          </a:bodyPr>
          <a:lstStyle/>
          <a:p>
            <a:r>
              <a:rPr lang="en-US" sz="4400" dirty="0"/>
              <a:t>3. Count the number of lung cancer patients based on passive </a:t>
            </a:r>
          </a:p>
          <a:p>
            <a:r>
              <a:rPr lang="en-US" sz="4400" dirty="0"/>
              <a:t>Smoking</a:t>
            </a:r>
            <a:endParaRPr lang="en-IN" sz="4400" dirty="0"/>
          </a:p>
        </p:txBody>
      </p:sp>
      <p:pic>
        <p:nvPicPr>
          <p:cNvPr id="11" name="Picture 10">
            <a:extLst>
              <a:ext uri="{FF2B5EF4-FFF2-40B4-BE49-F238E27FC236}">
                <a16:creationId xmlns:a16="http://schemas.microsoft.com/office/drawing/2014/main" id="{DDAFCB31-D378-6626-FE37-410B30FEAE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7786" y="4123746"/>
            <a:ext cx="10092813" cy="2651192"/>
          </a:xfrm>
          <a:prstGeom prst="rect">
            <a:avLst/>
          </a:prstGeom>
        </p:spPr>
      </p:pic>
      <p:pic>
        <p:nvPicPr>
          <p:cNvPr id="13" name="Picture 12">
            <a:extLst>
              <a:ext uri="{FF2B5EF4-FFF2-40B4-BE49-F238E27FC236}">
                <a16:creationId xmlns:a16="http://schemas.microsoft.com/office/drawing/2014/main" id="{DAD96BF4-22AB-F7D8-4DBC-D1D507D734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54825" y="6961077"/>
            <a:ext cx="8617975" cy="2421184"/>
          </a:xfrm>
          <a:prstGeom prst="rect">
            <a:avLst/>
          </a:prstGeom>
        </p:spPr>
      </p:pic>
    </p:spTree>
    <p:extLst>
      <p:ext uri="{BB962C8B-B14F-4D97-AF65-F5344CB8AC3E}">
        <p14:creationId xmlns:p14="http://schemas.microsoft.com/office/powerpoint/2010/main" val="361921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C1135-8631-68BF-CC18-09BE9AB8AAB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3693C6A-4DEA-678E-A1C0-CA0A0466D45A}"/>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3535EA24-F72E-CC84-5A40-27C518FB04D0}"/>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C0C4CEA8-D710-ABC6-9FC6-BE260162F41C}"/>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783B91FC-AF4E-7271-4128-F5D12ABF4AB2}"/>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AD993BE2-E40C-FC8C-1F05-8DAF52B5A87D}"/>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B57BEEB6-D1A1-FC75-4452-68603EAA670F}"/>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68301998-A0C6-5F3B-7525-69892B7F97D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FE52B04D-BD5F-2AA6-705B-3DFAF30B9BA4}"/>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10A60B6D-DA81-A820-E446-58E1E5B00E4C}"/>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B9230696-2E82-EBDB-8E51-BBBD25D287C5}"/>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012E1AD9-2108-7CCD-353F-C48BFD058FDE}"/>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1DD71BD4-EB02-CAF2-1612-7490C00A153C}"/>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CC78A117-17E6-057C-63AE-302649C5BF1C}"/>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FECFB3B1-0557-976B-11AC-7FCF9C14E94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47CA8BC7-6ED5-68D6-2C4B-E3C71BEFFD99}"/>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861D8B6A-D64C-75BC-59AA-7051E6D0EC56}"/>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33C89CB7-D071-F3E2-4889-DD48D6491C9D}"/>
              </a:ext>
            </a:extLst>
          </p:cNvPr>
          <p:cNvSpPr txBox="1"/>
          <p:nvPr/>
        </p:nvSpPr>
        <p:spPr>
          <a:xfrm>
            <a:off x="6134099" y="1100205"/>
            <a:ext cx="6019801" cy="830997"/>
          </a:xfrm>
          <a:prstGeom prst="rect">
            <a:avLst/>
          </a:prstGeom>
          <a:noFill/>
        </p:spPr>
        <p:txBody>
          <a:bodyPr wrap="square" rtlCol="0">
            <a:spAutoFit/>
          </a:bodyPr>
          <a:lstStyle/>
          <a:p>
            <a:r>
              <a:rPr lang="en-IN" sz="4000" b="1" dirty="0"/>
              <a:t>B) </a:t>
            </a:r>
            <a:r>
              <a:rPr lang="en-IN" sz="4800" b="1" dirty="0"/>
              <a:t>Intermediate</a:t>
            </a:r>
            <a:r>
              <a:rPr lang="en-IN" sz="4000" b="1" dirty="0"/>
              <a:t> Level</a:t>
            </a:r>
          </a:p>
        </p:txBody>
      </p:sp>
      <p:sp>
        <p:nvSpPr>
          <p:cNvPr id="9" name="TextBox 8">
            <a:extLst>
              <a:ext uri="{FF2B5EF4-FFF2-40B4-BE49-F238E27FC236}">
                <a16:creationId xmlns:a16="http://schemas.microsoft.com/office/drawing/2014/main" id="{FD8DB269-541C-759F-7DF9-A7B289479964}"/>
              </a:ext>
            </a:extLst>
          </p:cNvPr>
          <p:cNvSpPr txBox="1"/>
          <p:nvPr/>
        </p:nvSpPr>
        <p:spPr>
          <a:xfrm>
            <a:off x="1734802" y="2677163"/>
            <a:ext cx="15007380" cy="769441"/>
          </a:xfrm>
          <a:prstGeom prst="rect">
            <a:avLst/>
          </a:prstGeom>
          <a:noFill/>
        </p:spPr>
        <p:txBody>
          <a:bodyPr wrap="square" rtlCol="0">
            <a:spAutoFit/>
          </a:bodyPr>
          <a:lstStyle/>
          <a:p>
            <a:r>
              <a:rPr lang="en-US" sz="4400" dirty="0"/>
              <a:t>4. Find the country with the highest lung cancer prevalence rate. </a:t>
            </a:r>
            <a:endParaRPr lang="en-IN" sz="4400" dirty="0"/>
          </a:p>
        </p:txBody>
      </p:sp>
      <p:pic>
        <p:nvPicPr>
          <p:cNvPr id="25" name="Picture 24">
            <a:extLst>
              <a:ext uri="{FF2B5EF4-FFF2-40B4-BE49-F238E27FC236}">
                <a16:creationId xmlns:a16="http://schemas.microsoft.com/office/drawing/2014/main" id="{17B017E7-7399-F06C-8707-B4885AF507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632743"/>
            <a:ext cx="10953986" cy="1757938"/>
          </a:xfrm>
          <a:prstGeom prst="rect">
            <a:avLst/>
          </a:prstGeom>
        </p:spPr>
      </p:pic>
      <p:pic>
        <p:nvPicPr>
          <p:cNvPr id="27" name="Picture 26">
            <a:extLst>
              <a:ext uri="{FF2B5EF4-FFF2-40B4-BE49-F238E27FC236}">
                <a16:creationId xmlns:a16="http://schemas.microsoft.com/office/drawing/2014/main" id="{195FD195-B242-91E7-6725-DDF099951F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7735" y="5974666"/>
            <a:ext cx="11099665" cy="1630527"/>
          </a:xfrm>
          <a:prstGeom prst="rect">
            <a:avLst/>
          </a:prstGeom>
        </p:spPr>
      </p:pic>
    </p:spTree>
    <p:extLst>
      <p:ext uri="{BB962C8B-B14F-4D97-AF65-F5344CB8AC3E}">
        <p14:creationId xmlns:p14="http://schemas.microsoft.com/office/powerpoint/2010/main" val="229062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A9397-7E4A-6D7D-C30F-0A2C7BCB1E0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851B9E2-BDB2-A41B-CCD6-310D6F76D5B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2C58A79E-62C2-912B-E014-084CC08654DE}"/>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51366C18-AB17-F022-9E7C-3E61008AD0FF}"/>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53AFBC0D-6CF7-7AC4-07D8-4EADD632377E}"/>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801B65FF-59FA-A8BA-F37E-35F4E10DEA1F}"/>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AFBA56D8-50D6-8EFB-9C8C-60D8D7328648}"/>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268E0394-3EF5-0687-AB44-FFA41A242DBA}"/>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C6B706CE-2659-4CFA-D0D5-FA4F8DC55F20}"/>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C34F6D1E-8EA4-407E-02E0-124B3B6E191C}"/>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47F0AB9A-23CB-F673-C07A-7507842604D1}"/>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10DB984C-828E-4F79-2083-779DCBB502DF}"/>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338DE93E-2ECA-4B53-6FF2-EA0C779DCD95}"/>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C195DEC8-E4BC-DDC8-309D-65F6C525DC28}"/>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22D75008-D104-9BD1-132F-D92E8C9B6C63}"/>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C782CADB-F7C5-CEF6-2470-313AB20F723B}"/>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FE4801D2-A1FD-FF51-262F-68644918A973}"/>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1F5302E6-AAD2-6858-75D6-D9BDDBA8C5B2}"/>
              </a:ext>
            </a:extLst>
          </p:cNvPr>
          <p:cNvSpPr txBox="1"/>
          <p:nvPr/>
        </p:nvSpPr>
        <p:spPr>
          <a:xfrm>
            <a:off x="6095999" y="1073772"/>
            <a:ext cx="5985389" cy="830997"/>
          </a:xfrm>
          <a:prstGeom prst="rect">
            <a:avLst/>
          </a:prstGeom>
          <a:noFill/>
        </p:spPr>
        <p:txBody>
          <a:bodyPr wrap="square" rtlCol="0">
            <a:spAutoFit/>
          </a:bodyPr>
          <a:lstStyle/>
          <a:p>
            <a:r>
              <a:rPr lang="en-IN" sz="4000" b="1" dirty="0"/>
              <a:t>B) </a:t>
            </a:r>
            <a:r>
              <a:rPr lang="en-IN" sz="4800" b="1" dirty="0"/>
              <a:t>Intermediate</a:t>
            </a:r>
            <a:r>
              <a:rPr lang="en-IN" sz="4000" b="1" dirty="0"/>
              <a:t> Level</a:t>
            </a:r>
          </a:p>
        </p:txBody>
      </p:sp>
      <p:sp>
        <p:nvSpPr>
          <p:cNvPr id="9" name="TextBox 8">
            <a:extLst>
              <a:ext uri="{FF2B5EF4-FFF2-40B4-BE49-F238E27FC236}">
                <a16:creationId xmlns:a16="http://schemas.microsoft.com/office/drawing/2014/main" id="{A1C3A785-B177-F7C1-C02C-464E34A3E7D1}"/>
              </a:ext>
            </a:extLst>
          </p:cNvPr>
          <p:cNvSpPr txBox="1"/>
          <p:nvPr/>
        </p:nvSpPr>
        <p:spPr>
          <a:xfrm>
            <a:off x="1734802" y="2677163"/>
            <a:ext cx="15007380" cy="769441"/>
          </a:xfrm>
          <a:prstGeom prst="rect">
            <a:avLst/>
          </a:prstGeom>
          <a:noFill/>
        </p:spPr>
        <p:txBody>
          <a:bodyPr wrap="square" rtlCol="0">
            <a:spAutoFit/>
          </a:bodyPr>
          <a:lstStyle/>
          <a:p>
            <a:r>
              <a:rPr lang="en-US" sz="4400" dirty="0"/>
              <a:t>5. Identify the smoking years impact on lung cancer. </a:t>
            </a:r>
            <a:endParaRPr lang="en-IN" sz="4400" dirty="0"/>
          </a:p>
        </p:txBody>
      </p:sp>
      <p:pic>
        <p:nvPicPr>
          <p:cNvPr id="11" name="Picture 10">
            <a:extLst>
              <a:ext uri="{FF2B5EF4-FFF2-40B4-BE49-F238E27FC236}">
                <a16:creationId xmlns:a16="http://schemas.microsoft.com/office/drawing/2014/main" id="{0E6B43FD-87F7-D4F1-6371-71A3D603A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778731"/>
            <a:ext cx="10384368" cy="1808434"/>
          </a:xfrm>
          <a:prstGeom prst="rect">
            <a:avLst/>
          </a:prstGeom>
        </p:spPr>
      </p:pic>
      <p:pic>
        <p:nvPicPr>
          <p:cNvPr id="13" name="Picture 12">
            <a:extLst>
              <a:ext uri="{FF2B5EF4-FFF2-40B4-BE49-F238E27FC236}">
                <a16:creationId xmlns:a16="http://schemas.microsoft.com/office/drawing/2014/main" id="{DDA578EA-ACE8-7304-E813-B3A7921FE1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2" y="5773304"/>
            <a:ext cx="9664156" cy="3307984"/>
          </a:xfrm>
          <a:prstGeom prst="rect">
            <a:avLst/>
          </a:prstGeom>
        </p:spPr>
      </p:pic>
    </p:spTree>
    <p:extLst>
      <p:ext uri="{BB962C8B-B14F-4D97-AF65-F5344CB8AC3E}">
        <p14:creationId xmlns:p14="http://schemas.microsoft.com/office/powerpoint/2010/main" val="145989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1E74F-E84D-BF38-C264-71ED30A53EE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E5DF390-9EA0-93B1-95DF-EC7D30E7BDEF}"/>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271B524F-E109-BA33-2BCF-EF9DFD296615}"/>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71233F11-4B7C-DFB3-BDCC-2A68FC455B1E}"/>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9F822020-18AC-F5CB-C15D-8DFE8D7ECAA4}"/>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E11586CA-B06D-A2CB-916E-8DBC72635D28}"/>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1A3E16DF-92E3-8C3B-E6C0-FFFD754A6F6E}"/>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ADBB810D-5C69-CAEB-B186-7C288B6D1B6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39DCFD21-CBF5-F3C5-4745-DFFE72BDCCB3}"/>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2AE4AC9D-EFED-7FA4-B799-B723CB7BEE35}"/>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73F56771-D6C2-0B06-2B79-CB3BC1DD76AA}"/>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5D2ECA3C-FAA9-DFA5-98C6-88B5674E8B25}"/>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83123CF5-C807-67C3-8CA9-08885E815F8B}"/>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ACB4F02B-9CAD-26C6-D023-4F66F772B83F}"/>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6CE6EFDD-833A-7337-A577-6607007BA4A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CCA20371-CEDB-FC85-E032-E97F0CF45D12}"/>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14553B34-4755-5399-690B-A0BB7DC8AA8A}"/>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93A7BA08-9101-835D-EC4C-AC7028D08252}"/>
              </a:ext>
            </a:extLst>
          </p:cNvPr>
          <p:cNvSpPr txBox="1"/>
          <p:nvPr/>
        </p:nvSpPr>
        <p:spPr>
          <a:xfrm>
            <a:off x="6067167" y="1123434"/>
            <a:ext cx="5837894" cy="830997"/>
          </a:xfrm>
          <a:prstGeom prst="rect">
            <a:avLst/>
          </a:prstGeom>
          <a:noFill/>
        </p:spPr>
        <p:txBody>
          <a:bodyPr wrap="square" rtlCol="0">
            <a:spAutoFit/>
          </a:bodyPr>
          <a:lstStyle/>
          <a:p>
            <a:r>
              <a:rPr lang="en-IN" sz="4800" b="1" dirty="0"/>
              <a:t>B) Intermediate Level</a:t>
            </a:r>
          </a:p>
        </p:txBody>
      </p:sp>
      <p:sp>
        <p:nvSpPr>
          <p:cNvPr id="9" name="TextBox 8">
            <a:extLst>
              <a:ext uri="{FF2B5EF4-FFF2-40B4-BE49-F238E27FC236}">
                <a16:creationId xmlns:a16="http://schemas.microsoft.com/office/drawing/2014/main" id="{17E2F07C-EC3B-7F4F-7B1C-D1939A5910FC}"/>
              </a:ext>
            </a:extLst>
          </p:cNvPr>
          <p:cNvSpPr txBox="1"/>
          <p:nvPr/>
        </p:nvSpPr>
        <p:spPr>
          <a:xfrm>
            <a:off x="1734802" y="2677163"/>
            <a:ext cx="15007380" cy="1446550"/>
          </a:xfrm>
          <a:prstGeom prst="rect">
            <a:avLst/>
          </a:prstGeom>
          <a:noFill/>
        </p:spPr>
        <p:txBody>
          <a:bodyPr wrap="square" rtlCol="0">
            <a:spAutoFit/>
          </a:bodyPr>
          <a:lstStyle/>
          <a:p>
            <a:r>
              <a:rPr lang="en-US" sz="4400" dirty="0"/>
              <a:t>6. Determine the mortality rate for patients with and without </a:t>
            </a:r>
          </a:p>
          <a:p>
            <a:r>
              <a:rPr lang="en-US" sz="4400" dirty="0"/>
              <a:t>Early detection</a:t>
            </a:r>
            <a:endParaRPr lang="en-IN" sz="4400" dirty="0"/>
          </a:p>
        </p:txBody>
      </p:sp>
      <p:pic>
        <p:nvPicPr>
          <p:cNvPr id="11" name="Picture 10">
            <a:extLst>
              <a:ext uri="{FF2B5EF4-FFF2-40B4-BE49-F238E27FC236}">
                <a16:creationId xmlns:a16="http://schemas.microsoft.com/office/drawing/2014/main" id="{4E1656B0-AE94-67CF-F9CB-0181DDFC31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4216228"/>
            <a:ext cx="11298768" cy="2280173"/>
          </a:xfrm>
          <a:prstGeom prst="rect">
            <a:avLst/>
          </a:prstGeom>
        </p:spPr>
      </p:pic>
      <p:pic>
        <p:nvPicPr>
          <p:cNvPr id="13" name="Picture 12">
            <a:extLst>
              <a:ext uri="{FF2B5EF4-FFF2-40B4-BE49-F238E27FC236}">
                <a16:creationId xmlns:a16="http://schemas.microsoft.com/office/drawing/2014/main" id="{52877C08-2681-6C64-4DBD-B09325EFE1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7064" y="6847526"/>
            <a:ext cx="7631336" cy="2086167"/>
          </a:xfrm>
          <a:prstGeom prst="rect">
            <a:avLst/>
          </a:prstGeom>
        </p:spPr>
      </p:pic>
    </p:spTree>
    <p:extLst>
      <p:ext uri="{BB962C8B-B14F-4D97-AF65-F5344CB8AC3E}">
        <p14:creationId xmlns:p14="http://schemas.microsoft.com/office/powerpoint/2010/main" val="35897369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F4062-8188-E91D-23D6-5A87930F5AB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68221E8-26AD-0D3E-8D0A-99E72D3FA13A}"/>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B6879217-5F51-6DE4-EA04-1B29BBC14AD2}"/>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AD9A0C37-2CC0-1CF7-3D1A-B2BBC1AE56E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5612F7BB-1EB2-94BB-5B8B-A5415C4C1345}"/>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31B7263B-5CEC-0B2E-8B6D-F390A85E5387}"/>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B5E732E5-2BC6-9E33-EA17-EBEA07C75A61}"/>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E124D266-31CE-AFC6-F74C-0E6284D2FB1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8DE0D84E-DCAB-D15B-90A3-D56AD3E27BCF}"/>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EF41094D-5608-A0DA-A568-D83CEE35000F}"/>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E7231A55-0BF9-05E4-2668-51E9B755BB9F}"/>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76CD0A88-EC52-42CD-90B9-92E80F902DC3}"/>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6067E7AB-7CBD-A991-69FA-FC857A141408}"/>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CEF22553-E557-4AA9-ECEC-D32E3DEF2ABF}"/>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E2B18657-B823-D167-E923-B757BB5D6CE0}"/>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BAD5E98A-6752-3DA4-4070-8A4258851958}"/>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5CE3BD4B-84E3-C0D1-1CB6-2F2DBC63B03D}"/>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86B3C524-FC3E-83A5-AF84-00A45F24E041}"/>
              </a:ext>
            </a:extLst>
          </p:cNvPr>
          <p:cNvSpPr txBox="1"/>
          <p:nvPr/>
        </p:nvSpPr>
        <p:spPr>
          <a:xfrm>
            <a:off x="6096000" y="1077002"/>
            <a:ext cx="5837893" cy="830997"/>
          </a:xfrm>
          <a:prstGeom prst="rect">
            <a:avLst/>
          </a:prstGeom>
          <a:noFill/>
        </p:spPr>
        <p:txBody>
          <a:bodyPr wrap="square" rtlCol="0">
            <a:spAutoFit/>
          </a:bodyPr>
          <a:lstStyle/>
          <a:p>
            <a:r>
              <a:rPr lang="en-IN" sz="4800" b="1" dirty="0"/>
              <a:t>B) Intermediate Level</a:t>
            </a:r>
          </a:p>
        </p:txBody>
      </p:sp>
      <p:sp>
        <p:nvSpPr>
          <p:cNvPr id="9" name="TextBox 8">
            <a:extLst>
              <a:ext uri="{FF2B5EF4-FFF2-40B4-BE49-F238E27FC236}">
                <a16:creationId xmlns:a16="http://schemas.microsoft.com/office/drawing/2014/main" id="{EFE9EB7A-B160-D36B-3D6D-8727010E4D03}"/>
              </a:ext>
            </a:extLst>
          </p:cNvPr>
          <p:cNvSpPr txBox="1"/>
          <p:nvPr/>
        </p:nvSpPr>
        <p:spPr>
          <a:xfrm>
            <a:off x="1734802" y="2677163"/>
            <a:ext cx="15007380" cy="1446550"/>
          </a:xfrm>
          <a:prstGeom prst="rect">
            <a:avLst/>
          </a:prstGeom>
          <a:noFill/>
        </p:spPr>
        <p:txBody>
          <a:bodyPr wrap="square" rtlCol="0">
            <a:spAutoFit/>
          </a:bodyPr>
          <a:lstStyle/>
          <a:p>
            <a:r>
              <a:rPr lang="en-US" sz="4400" dirty="0"/>
              <a:t>7. Group the lung cancer prevalence rate by developed vs. </a:t>
            </a:r>
          </a:p>
          <a:p>
            <a:r>
              <a:rPr lang="en-US" sz="4400" dirty="0"/>
              <a:t>Developing countries</a:t>
            </a:r>
            <a:endParaRPr lang="en-IN" sz="4400" dirty="0"/>
          </a:p>
        </p:txBody>
      </p:sp>
      <p:pic>
        <p:nvPicPr>
          <p:cNvPr id="11" name="Picture 10">
            <a:extLst>
              <a:ext uri="{FF2B5EF4-FFF2-40B4-BE49-F238E27FC236}">
                <a16:creationId xmlns:a16="http://schemas.microsoft.com/office/drawing/2014/main" id="{989133A9-D4E6-B869-7858-7C3C48498F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66975" y="4357330"/>
            <a:ext cx="11659482" cy="2233969"/>
          </a:xfrm>
          <a:prstGeom prst="rect">
            <a:avLst/>
          </a:prstGeom>
        </p:spPr>
      </p:pic>
      <p:pic>
        <p:nvPicPr>
          <p:cNvPr id="13" name="Picture 12">
            <a:extLst>
              <a:ext uri="{FF2B5EF4-FFF2-40B4-BE49-F238E27FC236}">
                <a16:creationId xmlns:a16="http://schemas.microsoft.com/office/drawing/2014/main" id="{09921520-9A40-84F3-C7EB-9983AD1989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2484" y="6787414"/>
            <a:ext cx="9531409" cy="2233969"/>
          </a:xfrm>
          <a:prstGeom prst="rect">
            <a:avLst/>
          </a:prstGeom>
        </p:spPr>
      </p:pic>
    </p:spTree>
    <p:extLst>
      <p:ext uri="{BB962C8B-B14F-4D97-AF65-F5344CB8AC3E}">
        <p14:creationId xmlns:p14="http://schemas.microsoft.com/office/powerpoint/2010/main" val="4251077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1799" y="8458418"/>
            <a:ext cx="951769" cy="799882"/>
            <a:chOff x="0" y="0"/>
            <a:chExt cx="967140" cy="812800"/>
          </a:xfrm>
        </p:grpSpPr>
        <p:sp>
          <p:nvSpPr>
            <p:cNvPr id="3" name="Freeform 3"/>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p:cNvSpPr txBox="1"/>
            <p:nvPr/>
          </p:nvSpPr>
          <p:spPr>
            <a:xfrm>
              <a:off x="0" y="-38100"/>
              <a:ext cx="967140" cy="850900"/>
            </a:xfrm>
            <a:prstGeom prst="rect">
              <a:avLst/>
            </a:prstGeom>
          </p:spPr>
          <p:txBody>
            <a:bodyPr lIns="50800" tIns="50800" rIns="50800" bIns="50800" rtlCol="0" anchor="ctr"/>
            <a:lstStyle/>
            <a:p>
              <a:pPr algn="ctr">
                <a:lnSpc>
                  <a:spcPts val="2659"/>
                </a:lnSpc>
              </a:pPr>
              <a:r>
                <a:rPr lang="en-US" sz="1899">
                  <a:solidFill>
                    <a:srgbClr val="FFFFFF"/>
                  </a:solidFill>
                  <a:latin typeface="Canva Sans"/>
                  <a:ea typeface="Canva Sans"/>
                  <a:cs typeface="Canva Sans"/>
                  <a:sym typeface="Canva Sans"/>
                </a:rPr>
                <a:t>2</a:t>
              </a:r>
            </a:p>
          </p:txBody>
        </p:sp>
      </p:grpSp>
      <p:grpSp>
        <p:nvGrpSpPr>
          <p:cNvPr id="5" name="Group 5"/>
          <p:cNvGrpSpPr/>
          <p:nvPr/>
        </p:nvGrpSpPr>
        <p:grpSpPr>
          <a:xfrm>
            <a:off x="1387962" y="1310678"/>
            <a:ext cx="15395536" cy="7936994"/>
            <a:chOff x="0" y="0"/>
            <a:chExt cx="3151241" cy="1624587"/>
          </a:xfrm>
        </p:grpSpPr>
        <p:sp>
          <p:nvSpPr>
            <p:cNvPr id="6" name="Freeform 6"/>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p:cNvSpPr txBox="1"/>
          <p:nvPr/>
        </p:nvSpPr>
        <p:spPr>
          <a:xfrm>
            <a:off x="1756990" y="1663202"/>
            <a:ext cx="14774019" cy="6955045"/>
          </a:xfrm>
          <a:prstGeom prst="rect">
            <a:avLst/>
          </a:prstGeom>
        </p:spPr>
        <p:txBody>
          <a:bodyPr lIns="0" tIns="0" rIns="0" bIns="0" rtlCol="0" anchor="t">
            <a:spAutoFit/>
          </a:bodyPr>
          <a:lstStyle/>
          <a:p>
            <a:pPr algn="just">
              <a:lnSpc>
                <a:spcPts val="3422"/>
              </a:lnSpc>
            </a:pPr>
            <a:r>
              <a:rPr lang="en-US" sz="3600" b="1" dirty="0">
                <a:solidFill>
                  <a:srgbClr val="3B3B3B"/>
                </a:solidFill>
                <a:latin typeface="Poppins"/>
                <a:ea typeface="Poppins"/>
                <a:cs typeface="Poppins"/>
                <a:sym typeface="Poppins"/>
              </a:rPr>
              <a:t>📌</a:t>
            </a:r>
            <a:r>
              <a:rPr lang="en-US" sz="3600" b="1" dirty="0"/>
              <a:t> </a:t>
            </a:r>
            <a:r>
              <a:rPr lang="en-US" sz="3600" b="1" dirty="0">
                <a:latin typeface="Poppins" panose="00000500000000000000" pitchFamily="2" charset="0"/>
                <a:cs typeface="Poppins" panose="00000500000000000000" pitchFamily="2" charset="0"/>
              </a:rPr>
              <a:t>Problem statement</a:t>
            </a:r>
            <a:endParaRPr lang="en-US" sz="3600" b="1" dirty="0">
              <a:solidFill>
                <a:srgbClr val="3B3B3B"/>
              </a:solidFill>
              <a:latin typeface="Poppins"/>
              <a:ea typeface="Poppins"/>
              <a:cs typeface="Poppins"/>
              <a:sym typeface="Poppins"/>
            </a:endParaRPr>
          </a:p>
          <a:p>
            <a:pPr algn="just">
              <a:lnSpc>
                <a:spcPts val="3422"/>
              </a:lnSpc>
            </a:pPr>
            <a:endParaRPr lang="en-US" sz="3600" b="1" dirty="0">
              <a:solidFill>
                <a:srgbClr val="3B3B3B"/>
              </a:solidFill>
              <a:latin typeface="Poppins"/>
              <a:ea typeface="Poppins"/>
              <a:cs typeface="Poppins"/>
              <a:sym typeface="Poppins"/>
            </a:endParaRPr>
          </a:p>
          <a:p>
            <a:pPr algn="just">
              <a:lnSpc>
                <a:spcPts val="3422"/>
              </a:lnSpc>
            </a:pPr>
            <a:r>
              <a:rPr lang="en-US" sz="3600" dirty="0"/>
              <a:t>This project analyzes lung cancer data to understand the impact of various factors (such as smoking, air pollution, and age) on lung cancer diagnosis, survival, and mortality. Using SQL for data retrieval and Power BI for visualization, the goal is to provide insights that can help improve early detection and treatment strategies</a:t>
            </a:r>
          </a:p>
          <a:p>
            <a:pPr algn="just">
              <a:lnSpc>
                <a:spcPts val="3422"/>
              </a:lnSpc>
            </a:pPr>
            <a:endParaRPr lang="en-US" sz="2800" b="1" dirty="0"/>
          </a:p>
          <a:p>
            <a:pPr algn="just">
              <a:lnSpc>
                <a:spcPts val="3422"/>
              </a:lnSpc>
            </a:pPr>
            <a:r>
              <a:rPr lang="en-US" sz="3600" b="1" dirty="0">
                <a:solidFill>
                  <a:srgbClr val="3B3B3B"/>
                </a:solidFill>
                <a:latin typeface="Poppins"/>
                <a:ea typeface="Poppins"/>
                <a:cs typeface="Poppins"/>
                <a:sym typeface="Poppins"/>
              </a:rPr>
              <a:t>📌Objective</a:t>
            </a:r>
          </a:p>
          <a:p>
            <a:pPr algn="just">
              <a:lnSpc>
                <a:spcPts val="3422"/>
              </a:lnSpc>
            </a:pPr>
            <a:endParaRPr lang="en-US" sz="3600" b="1" dirty="0">
              <a:solidFill>
                <a:srgbClr val="3B3B3B"/>
              </a:solidFill>
              <a:latin typeface="Poppins"/>
              <a:ea typeface="Poppins"/>
              <a:cs typeface="Poppins"/>
              <a:sym typeface="Poppins"/>
            </a:endParaRPr>
          </a:p>
          <a:p>
            <a:pPr marL="457200" indent="-457200" algn="just">
              <a:lnSpc>
                <a:spcPts val="3422"/>
              </a:lnSpc>
              <a:buFont typeface="Wingdings" panose="05000000000000000000" pitchFamily="2" charset="2"/>
              <a:buChar char="Ø"/>
            </a:pPr>
            <a:r>
              <a:rPr lang="en-US" sz="3600" dirty="0"/>
              <a:t>Data Analysis &amp; Preprocessing: Explore and clean the dataset for accurate insights. </a:t>
            </a:r>
          </a:p>
          <a:p>
            <a:pPr marL="457200" indent="-457200" algn="just">
              <a:lnSpc>
                <a:spcPts val="3422"/>
              </a:lnSpc>
              <a:buFont typeface="Wingdings" panose="05000000000000000000" pitchFamily="2" charset="2"/>
              <a:buChar char="Ø"/>
            </a:pPr>
            <a:r>
              <a:rPr lang="en-US" sz="3600" dirty="0"/>
              <a:t>Visualization: Create a Power BI report to visualize key metrics like lung cancer cases, lung cancer prevalence rate, and mortality rate</a:t>
            </a:r>
          </a:p>
          <a:p>
            <a:pPr algn="just">
              <a:lnSpc>
                <a:spcPts val="3422"/>
              </a:lnSpc>
            </a:pPr>
            <a:endParaRPr lang="en-US" sz="2444" dirty="0">
              <a:solidFill>
                <a:srgbClr val="3B3B3B"/>
              </a:solidFill>
              <a:latin typeface="Poppins"/>
              <a:ea typeface="Poppins"/>
              <a:cs typeface="Poppins"/>
              <a:sym typeface="Poppins"/>
            </a:endParaRPr>
          </a:p>
          <a:p>
            <a:pPr algn="just">
              <a:lnSpc>
                <a:spcPts val="3422"/>
              </a:lnSpc>
              <a:spcBef>
                <a:spcPct val="0"/>
              </a:spcBef>
            </a:pPr>
            <a:endParaRPr lang="en-US" sz="2444" dirty="0">
              <a:solidFill>
                <a:srgbClr val="3B3B3B"/>
              </a:solidFill>
              <a:latin typeface="Poppins"/>
              <a:ea typeface="Poppins"/>
              <a:cs typeface="Poppins"/>
              <a:sym typeface="Poppins"/>
            </a:endParaRPr>
          </a:p>
        </p:txBody>
      </p:sp>
      <p:grpSp>
        <p:nvGrpSpPr>
          <p:cNvPr id="9" name="Group 9"/>
          <p:cNvGrpSpPr/>
          <p:nvPr/>
        </p:nvGrpSpPr>
        <p:grpSpPr>
          <a:xfrm>
            <a:off x="11711679" y="233939"/>
            <a:ext cx="5780120" cy="1076739"/>
            <a:chOff x="0" y="0"/>
            <a:chExt cx="1183106" cy="220393"/>
          </a:xfrm>
        </p:grpSpPr>
        <p:sp>
          <p:nvSpPr>
            <p:cNvPr id="10" name="Freeform 10"/>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sp>
        <p:nvSpPr>
          <p:cNvPr id="15" name="TextBox 15"/>
          <p:cNvSpPr txBox="1"/>
          <p:nvPr/>
        </p:nvSpPr>
        <p:spPr>
          <a:xfrm>
            <a:off x="12068184" y="296759"/>
            <a:ext cx="4689173" cy="817749"/>
          </a:xfrm>
          <a:prstGeom prst="rect">
            <a:avLst/>
          </a:prstGeom>
        </p:spPr>
        <p:txBody>
          <a:bodyPr lIns="0" tIns="0" rIns="0" bIns="0" rtlCol="0" anchor="t">
            <a:spAutoFit/>
          </a:bodyPr>
          <a:lstStyle/>
          <a:p>
            <a:pPr algn="ctr">
              <a:lnSpc>
                <a:spcPts val="6385"/>
              </a:lnSpc>
              <a:spcBef>
                <a:spcPct val="0"/>
              </a:spcBef>
            </a:pPr>
            <a:r>
              <a:rPr lang="en-US" sz="4560" b="1">
                <a:solidFill>
                  <a:srgbClr val="1F2020"/>
                </a:solidFill>
                <a:latin typeface="Poppins Bold"/>
                <a:ea typeface="Poppins Bold"/>
                <a:cs typeface="Poppins Bold"/>
                <a:sym typeface="Poppins Bold"/>
              </a:rPr>
              <a:t>Instructions</a:t>
            </a:r>
          </a:p>
        </p:txBody>
      </p:sp>
      <p:grpSp>
        <p:nvGrpSpPr>
          <p:cNvPr id="16" name="Group 16"/>
          <p:cNvGrpSpPr/>
          <p:nvPr/>
        </p:nvGrpSpPr>
        <p:grpSpPr>
          <a:xfrm>
            <a:off x="533524" y="346413"/>
            <a:ext cx="2974068" cy="851790"/>
            <a:chOff x="0" y="0"/>
            <a:chExt cx="3965424" cy="1135720"/>
          </a:xfrm>
        </p:grpSpPr>
        <p:sp>
          <p:nvSpPr>
            <p:cNvPr id="17" name="Freeform 17"/>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85330-92F6-E6B5-7DDF-48D7F6F66F0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3562355-8C01-E7E0-C204-BC8ECAB8795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A56EFAFF-A576-EE73-8BFD-AD8FBC25AD36}"/>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767C1BA7-F594-26F5-B596-326B955F8C9B}"/>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68F11D30-7F64-35FF-6027-881E08801675}"/>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2FCA2E00-1A58-365C-5373-E7F79C71B385}"/>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8A3BC9AF-48AE-609B-8874-6DA5AB131E66}"/>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72656D20-A0C0-DF7A-9966-31D51CFC9836}"/>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E47D99FC-0BF9-93C6-1DB7-19286BF36402}"/>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301935FB-10CD-204A-D598-6A040841D5DA}"/>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DD8F7A9D-4EF1-6B4C-4779-74C5E19DDC87}"/>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5751FED0-0FC0-0D8A-9EBA-CCCAE48B0E5A}"/>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F003B6E8-D065-3626-E8B3-5A55A83F1D8A}"/>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A938CCA4-146A-4180-E568-4CE814D40E71}"/>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F896C597-3304-5FD0-BF7E-BB8B66570C72}"/>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2FAB195-472B-3D0F-4A45-A1D75912FDC7}"/>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EBF9BE98-EA93-3820-D7C2-13A60972C217}"/>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0231FA90-3E8A-F495-3B33-15551E79ACBA}"/>
              </a:ext>
            </a:extLst>
          </p:cNvPr>
          <p:cNvSpPr txBox="1"/>
          <p:nvPr/>
        </p:nvSpPr>
        <p:spPr>
          <a:xfrm>
            <a:off x="6118653" y="1155921"/>
            <a:ext cx="5210330" cy="830997"/>
          </a:xfrm>
          <a:prstGeom prst="rect">
            <a:avLst/>
          </a:prstGeom>
          <a:noFill/>
        </p:spPr>
        <p:txBody>
          <a:bodyPr wrap="square" rtlCol="0">
            <a:spAutoFit/>
          </a:bodyPr>
          <a:lstStyle/>
          <a:p>
            <a:r>
              <a:rPr lang="en-IN" sz="4800" b="1" dirty="0"/>
              <a:t>C) Advanced Level</a:t>
            </a:r>
          </a:p>
        </p:txBody>
      </p:sp>
      <p:sp>
        <p:nvSpPr>
          <p:cNvPr id="9" name="TextBox 8">
            <a:extLst>
              <a:ext uri="{FF2B5EF4-FFF2-40B4-BE49-F238E27FC236}">
                <a16:creationId xmlns:a16="http://schemas.microsoft.com/office/drawing/2014/main" id="{8BD5B614-7461-2EB1-9DA2-156006135B29}"/>
              </a:ext>
            </a:extLst>
          </p:cNvPr>
          <p:cNvSpPr txBox="1"/>
          <p:nvPr/>
        </p:nvSpPr>
        <p:spPr>
          <a:xfrm>
            <a:off x="1734802" y="2677163"/>
            <a:ext cx="15007380" cy="1446550"/>
          </a:xfrm>
          <a:prstGeom prst="rect">
            <a:avLst/>
          </a:prstGeom>
          <a:noFill/>
        </p:spPr>
        <p:txBody>
          <a:bodyPr wrap="square" rtlCol="0">
            <a:spAutoFit/>
          </a:bodyPr>
          <a:lstStyle/>
          <a:p>
            <a:pPr marL="742950" indent="-742950">
              <a:buAutoNum type="arabicPeriod"/>
            </a:pPr>
            <a:r>
              <a:rPr lang="en-US" sz="4400" dirty="0"/>
              <a:t>Identify the correlation between lung cancer prevalence and </a:t>
            </a:r>
          </a:p>
          <a:p>
            <a:r>
              <a:rPr lang="en-US" sz="4400" dirty="0"/>
              <a:t>air pollution levels</a:t>
            </a:r>
            <a:endParaRPr lang="en-IN" sz="4400" dirty="0"/>
          </a:p>
        </p:txBody>
      </p:sp>
      <p:pic>
        <p:nvPicPr>
          <p:cNvPr id="11" name="Picture 10">
            <a:extLst>
              <a:ext uri="{FF2B5EF4-FFF2-40B4-BE49-F238E27FC236}">
                <a16:creationId xmlns:a16="http://schemas.microsoft.com/office/drawing/2014/main" id="{718E9305-A1BC-2314-E6F0-C5718CAF0D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887" y="4123713"/>
            <a:ext cx="11107601" cy="1800046"/>
          </a:xfrm>
          <a:prstGeom prst="rect">
            <a:avLst/>
          </a:prstGeom>
        </p:spPr>
      </p:pic>
      <p:pic>
        <p:nvPicPr>
          <p:cNvPr id="13" name="Picture 12">
            <a:extLst>
              <a:ext uri="{FF2B5EF4-FFF2-40B4-BE49-F238E27FC236}">
                <a16:creationId xmlns:a16="http://schemas.microsoft.com/office/drawing/2014/main" id="{FFDEAD59-47F9-AC9F-EA29-DA823E2FD2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1261" y="6099920"/>
            <a:ext cx="10460802" cy="3158380"/>
          </a:xfrm>
          <a:prstGeom prst="rect">
            <a:avLst/>
          </a:prstGeom>
        </p:spPr>
      </p:pic>
    </p:spTree>
    <p:extLst>
      <p:ext uri="{BB962C8B-B14F-4D97-AF65-F5344CB8AC3E}">
        <p14:creationId xmlns:p14="http://schemas.microsoft.com/office/powerpoint/2010/main" val="14744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A07CD-6AB2-DA9B-7A47-93B1F2B280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EB85675-3930-9D45-97A3-BD0304B69494}"/>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550D93CD-842D-1BD4-5AED-00FB45565B61}"/>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676C741E-A142-4B39-9605-CA39706E89CC}"/>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2E65EE8C-3877-61E3-3579-33B1A73CE81E}"/>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69027FEE-C01D-DF6A-A4FE-7AB85A2B5906}"/>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7A9327E3-3DBE-EAF4-3411-D77D73D6DA6C}"/>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AE228DDF-53C6-5CCB-C86B-EEFC15A5E40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AF162954-80B1-B4E6-ACF4-FF1A10B10195}"/>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803B6FB1-D0F7-4841-77D9-756F585E5E54}"/>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390E44C0-DF96-F238-47B0-6D2A07731FDE}"/>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01DC0AD9-48D0-275C-F5ED-93B075C0B821}"/>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B970B46D-000A-A1B5-DB25-8C02B15C8688}"/>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153C3414-044F-A6AD-142C-489E3F876D6A}"/>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DD5D68D9-7EC9-BA76-BC87-C02953F4A419}"/>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8176AB5B-367A-06A1-BD96-87D6D7F8004D}"/>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5A825F33-74ED-B25A-E702-A113AF618AB2}"/>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4E8C381A-6ED5-D36B-497C-5392657525EA}"/>
              </a:ext>
            </a:extLst>
          </p:cNvPr>
          <p:cNvSpPr txBox="1"/>
          <p:nvPr/>
        </p:nvSpPr>
        <p:spPr>
          <a:xfrm>
            <a:off x="6095999" y="1155570"/>
            <a:ext cx="5210330" cy="830997"/>
          </a:xfrm>
          <a:prstGeom prst="rect">
            <a:avLst/>
          </a:prstGeom>
          <a:noFill/>
        </p:spPr>
        <p:txBody>
          <a:bodyPr wrap="square" rtlCol="0">
            <a:spAutoFit/>
          </a:bodyPr>
          <a:lstStyle/>
          <a:p>
            <a:r>
              <a:rPr lang="en-IN" sz="4800" b="1" dirty="0"/>
              <a:t>C) Advanced Level</a:t>
            </a:r>
          </a:p>
        </p:txBody>
      </p:sp>
      <p:sp>
        <p:nvSpPr>
          <p:cNvPr id="9" name="TextBox 8">
            <a:extLst>
              <a:ext uri="{FF2B5EF4-FFF2-40B4-BE49-F238E27FC236}">
                <a16:creationId xmlns:a16="http://schemas.microsoft.com/office/drawing/2014/main" id="{9BC69CA0-B017-D5D3-D93F-F20E4999EC97}"/>
              </a:ext>
            </a:extLst>
          </p:cNvPr>
          <p:cNvSpPr txBox="1"/>
          <p:nvPr/>
        </p:nvSpPr>
        <p:spPr>
          <a:xfrm>
            <a:off x="1734802" y="2677163"/>
            <a:ext cx="15007380" cy="769441"/>
          </a:xfrm>
          <a:prstGeom prst="rect">
            <a:avLst/>
          </a:prstGeom>
          <a:noFill/>
        </p:spPr>
        <p:txBody>
          <a:bodyPr wrap="square" rtlCol="0">
            <a:spAutoFit/>
          </a:bodyPr>
          <a:lstStyle/>
          <a:p>
            <a:r>
              <a:rPr lang="en-US" sz="4400" dirty="0"/>
              <a:t>2. Find the average age of lung cancer patients for each Country </a:t>
            </a:r>
            <a:endParaRPr lang="en-IN" sz="4400" dirty="0"/>
          </a:p>
        </p:txBody>
      </p:sp>
      <p:pic>
        <p:nvPicPr>
          <p:cNvPr id="25" name="Picture 24">
            <a:extLst>
              <a:ext uri="{FF2B5EF4-FFF2-40B4-BE49-F238E27FC236}">
                <a16:creationId xmlns:a16="http://schemas.microsoft.com/office/drawing/2014/main" id="{4F889AB7-66FC-51D6-27E6-FF9A84167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400" y="3569440"/>
            <a:ext cx="8089169" cy="2502532"/>
          </a:xfrm>
          <a:prstGeom prst="rect">
            <a:avLst/>
          </a:prstGeom>
        </p:spPr>
      </p:pic>
      <p:pic>
        <p:nvPicPr>
          <p:cNvPr id="27" name="Picture 26">
            <a:extLst>
              <a:ext uri="{FF2B5EF4-FFF2-40B4-BE49-F238E27FC236}">
                <a16:creationId xmlns:a16="http://schemas.microsoft.com/office/drawing/2014/main" id="{A9318EAF-0D37-F7E4-54D0-FE9FF6C57F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0026" y="6218837"/>
            <a:ext cx="8344174" cy="3039463"/>
          </a:xfrm>
          <a:prstGeom prst="rect">
            <a:avLst/>
          </a:prstGeom>
        </p:spPr>
      </p:pic>
    </p:spTree>
    <p:extLst>
      <p:ext uri="{BB962C8B-B14F-4D97-AF65-F5344CB8AC3E}">
        <p14:creationId xmlns:p14="http://schemas.microsoft.com/office/powerpoint/2010/main" val="3868299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A07CD-6AB2-DA9B-7A47-93B1F2B280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EB85675-3930-9D45-97A3-BD0304B69494}"/>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550D93CD-842D-1BD4-5AED-00FB45565B61}"/>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676C741E-A142-4B39-9605-CA39706E89CC}"/>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2E65EE8C-3877-61E3-3579-33B1A73CE81E}"/>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69027FEE-C01D-DF6A-A4FE-7AB85A2B5906}"/>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7A9327E3-3DBE-EAF4-3411-D77D73D6DA6C}"/>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AE228DDF-53C6-5CCB-C86B-EEFC15A5E405}"/>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AF162954-80B1-B4E6-ACF4-FF1A10B10195}"/>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803B6FB1-D0F7-4841-77D9-756F585E5E54}"/>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390E44C0-DF96-F238-47B0-6D2A07731FDE}"/>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01DC0AD9-48D0-275C-F5ED-93B075C0B821}"/>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B970B46D-000A-A1B5-DB25-8C02B15C8688}"/>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153C3414-044F-A6AD-142C-489E3F876D6A}"/>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DD5D68D9-7EC9-BA76-BC87-C02953F4A419}"/>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8176AB5B-367A-06A1-BD96-87D6D7F8004D}"/>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5A825F33-74ED-B25A-E702-A113AF618AB2}"/>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4E8C381A-6ED5-D36B-497C-5392657525EA}"/>
              </a:ext>
            </a:extLst>
          </p:cNvPr>
          <p:cNvSpPr txBox="1"/>
          <p:nvPr/>
        </p:nvSpPr>
        <p:spPr>
          <a:xfrm>
            <a:off x="6071286" y="1077568"/>
            <a:ext cx="5210330" cy="830997"/>
          </a:xfrm>
          <a:prstGeom prst="rect">
            <a:avLst/>
          </a:prstGeom>
          <a:noFill/>
        </p:spPr>
        <p:txBody>
          <a:bodyPr wrap="square" rtlCol="0">
            <a:spAutoFit/>
          </a:bodyPr>
          <a:lstStyle/>
          <a:p>
            <a:r>
              <a:rPr lang="en-IN" sz="4800" b="1" dirty="0"/>
              <a:t>C) Advanced Level</a:t>
            </a:r>
          </a:p>
        </p:txBody>
      </p:sp>
      <p:sp>
        <p:nvSpPr>
          <p:cNvPr id="9" name="TextBox 8">
            <a:extLst>
              <a:ext uri="{FF2B5EF4-FFF2-40B4-BE49-F238E27FC236}">
                <a16:creationId xmlns:a16="http://schemas.microsoft.com/office/drawing/2014/main" id="{9BC69CA0-B017-D5D3-D93F-F20E4999EC97}"/>
              </a:ext>
            </a:extLst>
          </p:cNvPr>
          <p:cNvSpPr txBox="1"/>
          <p:nvPr/>
        </p:nvSpPr>
        <p:spPr>
          <a:xfrm>
            <a:off x="1734801" y="2331866"/>
            <a:ext cx="15007380" cy="1569660"/>
          </a:xfrm>
          <a:prstGeom prst="rect">
            <a:avLst/>
          </a:prstGeom>
          <a:noFill/>
        </p:spPr>
        <p:txBody>
          <a:bodyPr wrap="square" rtlCol="0">
            <a:spAutoFit/>
          </a:bodyPr>
          <a:lstStyle/>
          <a:p>
            <a:r>
              <a:rPr lang="en-US" sz="4800" dirty="0"/>
              <a:t>3. Calculate the risk factor of lung cancer by smoker status,</a:t>
            </a:r>
          </a:p>
          <a:p>
            <a:r>
              <a:rPr lang="en-US" sz="4800" dirty="0"/>
              <a:t>passive smoking, and family history.  </a:t>
            </a:r>
            <a:endParaRPr lang="en-IN" sz="4400" dirty="0"/>
          </a:p>
        </p:txBody>
      </p:sp>
      <p:pic>
        <p:nvPicPr>
          <p:cNvPr id="11" name="Picture 10">
            <a:extLst>
              <a:ext uri="{FF2B5EF4-FFF2-40B4-BE49-F238E27FC236}">
                <a16:creationId xmlns:a16="http://schemas.microsoft.com/office/drawing/2014/main" id="{B6FE050B-F025-6B1E-5527-0F8225B0E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3" y="3963299"/>
            <a:ext cx="9872663" cy="1900238"/>
          </a:xfrm>
          <a:prstGeom prst="rect">
            <a:avLst/>
          </a:prstGeom>
        </p:spPr>
      </p:pic>
      <p:pic>
        <p:nvPicPr>
          <p:cNvPr id="13" name="Picture 12">
            <a:extLst>
              <a:ext uri="{FF2B5EF4-FFF2-40B4-BE49-F238E27FC236}">
                <a16:creationId xmlns:a16="http://schemas.microsoft.com/office/drawing/2014/main" id="{E04CCA70-BA6D-8625-9F9A-C28046C01F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3" y="5879143"/>
            <a:ext cx="9483056" cy="3496220"/>
          </a:xfrm>
          <a:prstGeom prst="rect">
            <a:avLst/>
          </a:prstGeom>
        </p:spPr>
      </p:pic>
    </p:spTree>
    <p:extLst>
      <p:ext uri="{BB962C8B-B14F-4D97-AF65-F5344CB8AC3E}">
        <p14:creationId xmlns:p14="http://schemas.microsoft.com/office/powerpoint/2010/main" val="4073439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A07CD-6AB2-DA9B-7A47-93B1F2B2809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EB85675-3930-9D45-97A3-BD0304B69494}"/>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550D93CD-842D-1BD4-5AED-00FB45565B61}"/>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676C741E-A142-4B39-9605-CA39706E89CC}"/>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2E65EE8C-3877-61E3-3579-33B1A73CE81E}"/>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69027FEE-C01D-DF6A-A4FE-7AB85A2B5906}"/>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7A9327E3-3DBE-EAF4-3411-D77D73D6DA6C}"/>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AE228DDF-53C6-5CCB-C86B-EEFC15A5E405}"/>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AF162954-80B1-B4E6-ACF4-FF1A10B10195}"/>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803B6FB1-D0F7-4841-77D9-756F585E5E54}"/>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390E44C0-DF96-F238-47B0-6D2A07731FDE}"/>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01DC0AD9-48D0-275C-F5ED-93B075C0B821}"/>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B970B46D-000A-A1B5-DB25-8C02B15C8688}"/>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153C3414-044F-A6AD-142C-489E3F876D6A}"/>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DD5D68D9-7EC9-BA76-BC87-C02953F4A419}"/>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8176AB5B-367A-06A1-BD96-87D6D7F8004D}"/>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5A825F33-74ED-B25A-E702-A113AF618AB2}"/>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4E8C381A-6ED5-D36B-497C-5392657525EA}"/>
              </a:ext>
            </a:extLst>
          </p:cNvPr>
          <p:cNvSpPr txBox="1"/>
          <p:nvPr/>
        </p:nvSpPr>
        <p:spPr>
          <a:xfrm>
            <a:off x="6028769" y="1027030"/>
            <a:ext cx="4876800" cy="830997"/>
          </a:xfrm>
          <a:prstGeom prst="rect">
            <a:avLst/>
          </a:prstGeom>
          <a:noFill/>
        </p:spPr>
        <p:txBody>
          <a:bodyPr wrap="square" rtlCol="0">
            <a:spAutoFit/>
          </a:bodyPr>
          <a:lstStyle/>
          <a:p>
            <a:r>
              <a:rPr lang="en-IN" sz="4000" b="1" dirty="0"/>
              <a:t>C) </a:t>
            </a:r>
            <a:r>
              <a:rPr lang="en-IN" sz="4800" b="1" dirty="0"/>
              <a:t>Advanced</a:t>
            </a:r>
            <a:r>
              <a:rPr lang="en-IN" sz="4000" b="1" dirty="0"/>
              <a:t> Level</a:t>
            </a:r>
          </a:p>
        </p:txBody>
      </p:sp>
      <p:sp>
        <p:nvSpPr>
          <p:cNvPr id="9" name="TextBox 8">
            <a:extLst>
              <a:ext uri="{FF2B5EF4-FFF2-40B4-BE49-F238E27FC236}">
                <a16:creationId xmlns:a16="http://schemas.microsoft.com/office/drawing/2014/main" id="{9BC69CA0-B017-D5D3-D93F-F20E4999EC97}"/>
              </a:ext>
            </a:extLst>
          </p:cNvPr>
          <p:cNvSpPr txBox="1"/>
          <p:nvPr/>
        </p:nvSpPr>
        <p:spPr>
          <a:xfrm>
            <a:off x="1734801" y="2331866"/>
            <a:ext cx="15007380" cy="830997"/>
          </a:xfrm>
          <a:prstGeom prst="rect">
            <a:avLst/>
          </a:prstGeom>
          <a:noFill/>
        </p:spPr>
        <p:txBody>
          <a:bodyPr wrap="square" rtlCol="0">
            <a:spAutoFit/>
          </a:bodyPr>
          <a:lstStyle/>
          <a:p>
            <a:r>
              <a:rPr lang="en-US" sz="4800" dirty="0"/>
              <a:t>4. Rank countries based on their mortality rate. </a:t>
            </a:r>
            <a:endParaRPr lang="en-IN" sz="4400" dirty="0"/>
          </a:p>
        </p:txBody>
      </p:sp>
      <p:pic>
        <p:nvPicPr>
          <p:cNvPr id="12" name="Picture 11">
            <a:extLst>
              <a:ext uri="{FF2B5EF4-FFF2-40B4-BE49-F238E27FC236}">
                <a16:creationId xmlns:a16="http://schemas.microsoft.com/office/drawing/2014/main" id="{6AA87A31-D597-7343-C964-B36EF0340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7400" y="3278136"/>
            <a:ext cx="9098800" cy="2465562"/>
          </a:xfrm>
          <a:prstGeom prst="rect">
            <a:avLst/>
          </a:prstGeom>
        </p:spPr>
      </p:pic>
      <p:pic>
        <p:nvPicPr>
          <p:cNvPr id="25" name="Picture 24">
            <a:extLst>
              <a:ext uri="{FF2B5EF4-FFF2-40B4-BE49-F238E27FC236}">
                <a16:creationId xmlns:a16="http://schemas.microsoft.com/office/drawing/2014/main" id="{C90A0E52-2723-BDC7-0711-0E577AF689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7400" y="5865236"/>
            <a:ext cx="8898929" cy="3399210"/>
          </a:xfrm>
          <a:prstGeom prst="rect">
            <a:avLst/>
          </a:prstGeom>
        </p:spPr>
      </p:pic>
    </p:spTree>
    <p:extLst>
      <p:ext uri="{BB962C8B-B14F-4D97-AF65-F5344CB8AC3E}">
        <p14:creationId xmlns:p14="http://schemas.microsoft.com/office/powerpoint/2010/main" val="816440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D9792-E750-F51C-CB3C-340E0FE58FC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D7A7744-8F19-9594-2B4C-44AA0BEFFCCD}"/>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BF726C32-BCF3-07D9-02D2-862E0AA72F8E}"/>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EAB9BA0C-7837-6DB0-E2B9-4802FD3FA07A}"/>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4E16D616-E4F6-AE23-B190-728568D62710}"/>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0600A8A8-9B11-81A0-5EC2-A7B4FD0890AE}"/>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372EDD8B-FA69-6D67-F966-11FF1E5C3266}"/>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CE73E0D0-EC71-22F7-B37D-8F5C112040F4}"/>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E7634C3C-2749-66F5-039B-65E8374C9503}"/>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1F2304DE-AF09-5815-814A-378CFBEDC4E2}"/>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173B17AD-E77D-7FA0-4EBE-A3CA709CE091}"/>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D3909D1C-DF22-60E9-1523-D7537725F808}"/>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623638E4-B24E-C9E1-8E57-99BBBEC788A0}"/>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0D28813E-6E72-CFD0-FD2A-0341F880DF31}"/>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C2AFDDBD-F664-21A5-6E16-DF51CB6A778E}"/>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FED0272D-4C75-8F64-830C-62CDBD763506}"/>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05A28EDA-04BA-AE3A-5B1C-5FC382E4BB9C}"/>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EC9B19AC-7F0D-30CA-8312-0AAA6727E51C}"/>
              </a:ext>
            </a:extLst>
          </p:cNvPr>
          <p:cNvSpPr txBox="1"/>
          <p:nvPr/>
        </p:nvSpPr>
        <p:spPr>
          <a:xfrm>
            <a:off x="6096000" y="1142342"/>
            <a:ext cx="5210330" cy="830997"/>
          </a:xfrm>
          <a:prstGeom prst="rect">
            <a:avLst/>
          </a:prstGeom>
          <a:noFill/>
        </p:spPr>
        <p:txBody>
          <a:bodyPr wrap="square" rtlCol="0">
            <a:spAutoFit/>
          </a:bodyPr>
          <a:lstStyle/>
          <a:p>
            <a:r>
              <a:rPr lang="en-IN" sz="4000" b="1" dirty="0"/>
              <a:t>C) </a:t>
            </a:r>
            <a:r>
              <a:rPr lang="en-IN" sz="4800" b="1" dirty="0"/>
              <a:t>Advanced</a:t>
            </a:r>
            <a:r>
              <a:rPr lang="en-IN" sz="4000" b="1" dirty="0"/>
              <a:t> Level</a:t>
            </a:r>
          </a:p>
        </p:txBody>
      </p:sp>
      <p:sp>
        <p:nvSpPr>
          <p:cNvPr id="9" name="TextBox 8">
            <a:extLst>
              <a:ext uri="{FF2B5EF4-FFF2-40B4-BE49-F238E27FC236}">
                <a16:creationId xmlns:a16="http://schemas.microsoft.com/office/drawing/2014/main" id="{2544DB3D-2502-9C9A-8DDA-C733BE837695}"/>
              </a:ext>
            </a:extLst>
          </p:cNvPr>
          <p:cNvSpPr txBox="1"/>
          <p:nvPr/>
        </p:nvSpPr>
        <p:spPr>
          <a:xfrm>
            <a:off x="1734801" y="2331866"/>
            <a:ext cx="15007380" cy="1569660"/>
          </a:xfrm>
          <a:prstGeom prst="rect">
            <a:avLst/>
          </a:prstGeom>
          <a:noFill/>
        </p:spPr>
        <p:txBody>
          <a:bodyPr wrap="square" rtlCol="0">
            <a:spAutoFit/>
          </a:bodyPr>
          <a:lstStyle/>
          <a:p>
            <a:r>
              <a:rPr lang="en-US" sz="4800" dirty="0"/>
              <a:t>5. Determine if treatment type has a significant impact on </a:t>
            </a:r>
          </a:p>
          <a:p>
            <a:r>
              <a:rPr lang="en-US" sz="4800" dirty="0"/>
              <a:t>Survival years</a:t>
            </a:r>
            <a:endParaRPr lang="en-IN" sz="4400" dirty="0"/>
          </a:p>
        </p:txBody>
      </p:sp>
      <p:pic>
        <p:nvPicPr>
          <p:cNvPr id="11" name="Picture 10">
            <a:extLst>
              <a:ext uri="{FF2B5EF4-FFF2-40B4-BE49-F238E27FC236}">
                <a16:creationId xmlns:a16="http://schemas.microsoft.com/office/drawing/2014/main" id="{BADDA772-C8C1-D028-212F-8DEA5D1C8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061834"/>
            <a:ext cx="10344150" cy="1574738"/>
          </a:xfrm>
          <a:prstGeom prst="rect">
            <a:avLst/>
          </a:prstGeom>
        </p:spPr>
      </p:pic>
      <p:pic>
        <p:nvPicPr>
          <p:cNvPr id="24" name="Picture 23">
            <a:extLst>
              <a:ext uri="{FF2B5EF4-FFF2-40B4-BE49-F238E27FC236}">
                <a16:creationId xmlns:a16="http://schemas.microsoft.com/office/drawing/2014/main" id="{2513619B-7D39-004D-FE7F-4B0418556F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5783566"/>
            <a:ext cx="9667260" cy="3550672"/>
          </a:xfrm>
          <a:prstGeom prst="rect">
            <a:avLst/>
          </a:prstGeom>
        </p:spPr>
      </p:pic>
    </p:spTree>
    <p:extLst>
      <p:ext uri="{BB962C8B-B14F-4D97-AF65-F5344CB8AC3E}">
        <p14:creationId xmlns:p14="http://schemas.microsoft.com/office/powerpoint/2010/main" val="3384800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4ECF-52D0-A643-1802-D00C8AA9994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3D0F924-CF9A-890B-3FA4-F4A5EA50DFDB}"/>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5CAF2E24-375F-DE98-7007-2FA468DE608A}"/>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D23A40B9-402F-E27E-3F3D-58888E1E8740}"/>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1D11C6AF-4E92-6A98-F5EA-7A00F7415661}"/>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F6996212-B6A3-6C8B-F712-29F7039B9AF9}"/>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B1F5430D-AD93-B70B-DF99-BF8B13F2B5AE}"/>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67BCA146-BF4F-96B3-688E-064A047C7A8A}"/>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36231C68-5B15-9A83-5F39-9C01FCEABCF6}"/>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E98E7683-32DC-BB21-339D-F522E5A4AEB1}"/>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C342A9CF-BBAD-68EA-9FB0-ABBBFFA71752}"/>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F383E1E2-D78C-1130-F6B3-2C774CA76949}"/>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DEE824ED-5E7C-09D2-7BEF-5A14FBD6538B}"/>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423F3130-0873-0273-ABC3-7C9787AEA124}"/>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00F057C7-D64A-AEF3-79E0-201F48540D94}"/>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DA6526A9-85CC-5A15-5C54-E6D5319609AD}"/>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0B7C0B68-02B8-8F89-8CA1-7E6D4D6317A7}"/>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97241B06-22BB-5E73-449A-3D32CFA003D9}"/>
              </a:ext>
            </a:extLst>
          </p:cNvPr>
          <p:cNvSpPr txBox="1"/>
          <p:nvPr/>
        </p:nvSpPr>
        <p:spPr>
          <a:xfrm>
            <a:off x="6172200" y="1027030"/>
            <a:ext cx="4953000" cy="830997"/>
          </a:xfrm>
          <a:prstGeom prst="rect">
            <a:avLst/>
          </a:prstGeom>
          <a:noFill/>
        </p:spPr>
        <p:txBody>
          <a:bodyPr wrap="square" rtlCol="0">
            <a:spAutoFit/>
          </a:bodyPr>
          <a:lstStyle/>
          <a:p>
            <a:r>
              <a:rPr lang="en-IN" sz="4000" b="1" dirty="0"/>
              <a:t>C) </a:t>
            </a:r>
            <a:r>
              <a:rPr lang="en-IN" sz="4800" b="1" dirty="0"/>
              <a:t>Advanced</a:t>
            </a:r>
            <a:r>
              <a:rPr lang="en-IN" sz="4000" b="1" dirty="0"/>
              <a:t> Level</a:t>
            </a:r>
          </a:p>
        </p:txBody>
      </p:sp>
      <p:sp>
        <p:nvSpPr>
          <p:cNvPr id="9" name="TextBox 8">
            <a:extLst>
              <a:ext uri="{FF2B5EF4-FFF2-40B4-BE49-F238E27FC236}">
                <a16:creationId xmlns:a16="http://schemas.microsoft.com/office/drawing/2014/main" id="{60DABCA5-4692-B8F2-3A10-0BFC39B10ADA}"/>
              </a:ext>
            </a:extLst>
          </p:cNvPr>
          <p:cNvSpPr txBox="1"/>
          <p:nvPr/>
        </p:nvSpPr>
        <p:spPr>
          <a:xfrm>
            <a:off x="1734801" y="2331866"/>
            <a:ext cx="15007380" cy="1569660"/>
          </a:xfrm>
          <a:prstGeom prst="rect">
            <a:avLst/>
          </a:prstGeom>
          <a:noFill/>
        </p:spPr>
        <p:txBody>
          <a:bodyPr wrap="square" rtlCol="0">
            <a:spAutoFit/>
          </a:bodyPr>
          <a:lstStyle/>
          <a:p>
            <a:r>
              <a:rPr lang="en-US" sz="4800" dirty="0"/>
              <a:t>6. Compare lung cancer prevalence in men vs. women across Countries</a:t>
            </a:r>
            <a:endParaRPr lang="en-IN" sz="4400" dirty="0"/>
          </a:p>
        </p:txBody>
      </p:sp>
      <p:pic>
        <p:nvPicPr>
          <p:cNvPr id="12" name="Picture 11">
            <a:extLst>
              <a:ext uri="{FF2B5EF4-FFF2-40B4-BE49-F238E27FC236}">
                <a16:creationId xmlns:a16="http://schemas.microsoft.com/office/drawing/2014/main" id="{4CAFB469-CAF2-A867-1B3B-6F291FCA58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3" y="4007108"/>
            <a:ext cx="10841567" cy="1818769"/>
          </a:xfrm>
          <a:prstGeom prst="rect">
            <a:avLst/>
          </a:prstGeom>
        </p:spPr>
      </p:pic>
      <p:pic>
        <p:nvPicPr>
          <p:cNvPr id="25" name="Picture 24">
            <a:extLst>
              <a:ext uri="{FF2B5EF4-FFF2-40B4-BE49-F238E27FC236}">
                <a16:creationId xmlns:a16="http://schemas.microsoft.com/office/drawing/2014/main" id="{9180AF66-9000-5DB8-1F73-41CA377548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2" y="5989820"/>
            <a:ext cx="9774767" cy="3116080"/>
          </a:xfrm>
          <a:prstGeom prst="rect">
            <a:avLst/>
          </a:prstGeom>
        </p:spPr>
      </p:pic>
    </p:spTree>
    <p:extLst>
      <p:ext uri="{BB962C8B-B14F-4D97-AF65-F5344CB8AC3E}">
        <p14:creationId xmlns:p14="http://schemas.microsoft.com/office/powerpoint/2010/main" val="203459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6B57B-B7B6-0034-4617-9367C5617F0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F1E2791-2FEB-5EB4-0798-9DE0F0449A9B}"/>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1F9AF07A-57D7-E349-98AE-30A4EE6B97F2}"/>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214D51AB-54B1-4298-DA51-9C169FAAF211}"/>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F8B05EA7-6CBE-A772-353B-4E822AC84990}"/>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BFCB47AB-5BC9-FC14-3A68-7ACA0660247C}"/>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9B505299-8C6F-7FC7-C3E0-E7EE38BDAB6D}"/>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F6CD0503-63F5-AAF7-1B3B-95D451A55D25}"/>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1E4A8051-77B4-9DFA-9875-8555FFDD51C0}"/>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CC5B6C06-EF75-534D-0B99-36D5DA2F9BAB}"/>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CA962D76-C16F-EA21-C915-1E2C313BE094}"/>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68564DBE-8748-3B6F-5129-025CABD97328}"/>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E8CB26B1-B32B-BB73-317B-B4631DFAD741}"/>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5B3CD0E6-7A95-AF6D-8DB8-49F67249CA6E}"/>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FD74A4F2-DD04-E509-C622-E1C26FFA517F}"/>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41AC004-D697-1884-FEFF-7DDD19589851}"/>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B4AFE096-A06A-CEFC-CCC0-B9E59D17FFB1}"/>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3340E930-AB19-0E10-0642-B86484312D31}"/>
              </a:ext>
            </a:extLst>
          </p:cNvPr>
          <p:cNvSpPr txBox="1"/>
          <p:nvPr/>
        </p:nvSpPr>
        <p:spPr>
          <a:xfrm>
            <a:off x="6172200" y="1198204"/>
            <a:ext cx="5134130" cy="830997"/>
          </a:xfrm>
          <a:prstGeom prst="rect">
            <a:avLst/>
          </a:prstGeom>
          <a:noFill/>
        </p:spPr>
        <p:txBody>
          <a:bodyPr wrap="square" rtlCol="0">
            <a:spAutoFit/>
          </a:bodyPr>
          <a:lstStyle/>
          <a:p>
            <a:r>
              <a:rPr lang="en-IN" sz="4800" b="1" dirty="0"/>
              <a:t>C) Advanced Level</a:t>
            </a:r>
          </a:p>
        </p:txBody>
      </p:sp>
      <p:sp>
        <p:nvSpPr>
          <p:cNvPr id="9" name="TextBox 8">
            <a:extLst>
              <a:ext uri="{FF2B5EF4-FFF2-40B4-BE49-F238E27FC236}">
                <a16:creationId xmlns:a16="http://schemas.microsoft.com/office/drawing/2014/main" id="{177392E5-37EF-EF39-E874-0386AB07C31B}"/>
              </a:ext>
            </a:extLst>
          </p:cNvPr>
          <p:cNvSpPr txBox="1"/>
          <p:nvPr/>
        </p:nvSpPr>
        <p:spPr>
          <a:xfrm>
            <a:off x="1734801" y="2331866"/>
            <a:ext cx="15007380" cy="1569660"/>
          </a:xfrm>
          <a:prstGeom prst="rect">
            <a:avLst/>
          </a:prstGeom>
          <a:noFill/>
        </p:spPr>
        <p:txBody>
          <a:bodyPr wrap="square" rtlCol="0">
            <a:spAutoFit/>
          </a:bodyPr>
          <a:lstStyle/>
          <a:p>
            <a:r>
              <a:rPr lang="en-US" sz="4800" dirty="0"/>
              <a:t>7. Find how occupational exposure, smoking, and air pollution </a:t>
            </a:r>
            <a:r>
              <a:rPr lang="en-US" sz="4400" dirty="0"/>
              <a:t>collectively impact lung cancer rates. </a:t>
            </a:r>
            <a:endParaRPr lang="en-IN" sz="4400" dirty="0"/>
          </a:p>
        </p:txBody>
      </p:sp>
      <p:pic>
        <p:nvPicPr>
          <p:cNvPr id="11" name="Picture 10">
            <a:extLst>
              <a:ext uri="{FF2B5EF4-FFF2-40B4-BE49-F238E27FC236}">
                <a16:creationId xmlns:a16="http://schemas.microsoft.com/office/drawing/2014/main" id="{1D616E72-65BD-3285-C3D8-3EE7CEF1C7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174" y="4100909"/>
            <a:ext cx="9390719" cy="1804592"/>
          </a:xfrm>
          <a:prstGeom prst="rect">
            <a:avLst/>
          </a:prstGeom>
        </p:spPr>
      </p:pic>
      <p:pic>
        <p:nvPicPr>
          <p:cNvPr id="24" name="Picture 23">
            <a:extLst>
              <a:ext uri="{FF2B5EF4-FFF2-40B4-BE49-F238E27FC236}">
                <a16:creationId xmlns:a16="http://schemas.microsoft.com/office/drawing/2014/main" id="{DD444BA9-A2E3-441D-2216-2B014DEDF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0884" y="6271041"/>
            <a:ext cx="9203916" cy="2971800"/>
          </a:xfrm>
          <a:prstGeom prst="rect">
            <a:avLst/>
          </a:prstGeom>
        </p:spPr>
      </p:pic>
    </p:spTree>
    <p:extLst>
      <p:ext uri="{BB962C8B-B14F-4D97-AF65-F5344CB8AC3E}">
        <p14:creationId xmlns:p14="http://schemas.microsoft.com/office/powerpoint/2010/main" val="1054816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94AEE-0C20-DA3D-0D97-DAAA987F08E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3A2D32E-9DE0-FB2A-ABB2-183BF6ED4633}"/>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9E6678A6-C922-C2F6-3BB9-CB2AD0CA10DE}"/>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2328BBE0-7F10-4B93-DFB0-4BFD39234947}"/>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279DBDFA-45B7-3966-8D6E-B545C2E89015}"/>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AC83BE91-DF78-3365-6E99-A0D4525CD4A2}"/>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25EA6803-4996-FF01-AB2A-43AA7F7CCF95}"/>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DDA55E94-4FC4-B33B-05E2-F74B4D942220}"/>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6E06DF46-6362-62AD-81B9-BD1A6263E26E}"/>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0733B6F5-030D-36FF-E3E3-8A5BB7D9457C}"/>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8A6C038E-8695-1775-B75C-5713D65CB607}"/>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C46D9DC9-72F9-5239-A0CF-391CF5C005B0}"/>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2DD3E09E-2D0A-8E3F-5180-943C98183FC2}"/>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76E60205-9866-4194-77F5-94CCE4DA808F}"/>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4A535E68-4666-69C8-ECCA-53274B990698}"/>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FCC0E29F-B4B5-CA46-76A0-BD2BBA8D46D3}"/>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A3DF3ED0-FA1B-EE05-F1EA-7B35D3370763}"/>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DD3250B1-B19B-607E-0802-BD9958E28981}"/>
              </a:ext>
            </a:extLst>
          </p:cNvPr>
          <p:cNvSpPr txBox="1"/>
          <p:nvPr/>
        </p:nvSpPr>
        <p:spPr>
          <a:xfrm>
            <a:off x="6096000" y="1148221"/>
            <a:ext cx="5210330" cy="830997"/>
          </a:xfrm>
          <a:prstGeom prst="rect">
            <a:avLst/>
          </a:prstGeom>
          <a:noFill/>
        </p:spPr>
        <p:txBody>
          <a:bodyPr wrap="square" rtlCol="0">
            <a:spAutoFit/>
          </a:bodyPr>
          <a:lstStyle/>
          <a:p>
            <a:r>
              <a:rPr lang="en-IN" sz="4800" b="1" dirty="0"/>
              <a:t>C) Advanced Level</a:t>
            </a:r>
          </a:p>
        </p:txBody>
      </p:sp>
      <p:sp>
        <p:nvSpPr>
          <p:cNvPr id="9" name="TextBox 8">
            <a:extLst>
              <a:ext uri="{FF2B5EF4-FFF2-40B4-BE49-F238E27FC236}">
                <a16:creationId xmlns:a16="http://schemas.microsoft.com/office/drawing/2014/main" id="{7E98851D-33BD-D02D-DBA3-C9BD897274FD}"/>
              </a:ext>
            </a:extLst>
          </p:cNvPr>
          <p:cNvSpPr txBox="1"/>
          <p:nvPr/>
        </p:nvSpPr>
        <p:spPr>
          <a:xfrm>
            <a:off x="1734801" y="2331866"/>
            <a:ext cx="15007380" cy="830997"/>
          </a:xfrm>
          <a:prstGeom prst="rect">
            <a:avLst/>
          </a:prstGeom>
          <a:noFill/>
        </p:spPr>
        <p:txBody>
          <a:bodyPr wrap="square" rtlCol="0">
            <a:spAutoFit/>
          </a:bodyPr>
          <a:lstStyle/>
          <a:p>
            <a:r>
              <a:rPr lang="en-US" sz="4800" dirty="0"/>
              <a:t>8. Analyze the impact of early detection on survival years. </a:t>
            </a:r>
            <a:endParaRPr lang="en-IN" sz="4400" dirty="0"/>
          </a:p>
        </p:txBody>
      </p:sp>
      <p:pic>
        <p:nvPicPr>
          <p:cNvPr id="11" name="Picture 10">
            <a:extLst>
              <a:ext uri="{FF2B5EF4-FFF2-40B4-BE49-F238E27FC236}">
                <a16:creationId xmlns:a16="http://schemas.microsoft.com/office/drawing/2014/main" id="{292BC65D-0DAC-793A-6355-FC1A73DE2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523" y="3267593"/>
            <a:ext cx="9381477" cy="3012284"/>
          </a:xfrm>
          <a:prstGeom prst="rect">
            <a:avLst/>
          </a:prstGeom>
        </p:spPr>
      </p:pic>
      <p:pic>
        <p:nvPicPr>
          <p:cNvPr id="24" name="Picture 23">
            <a:extLst>
              <a:ext uri="{FF2B5EF4-FFF2-40B4-BE49-F238E27FC236}">
                <a16:creationId xmlns:a16="http://schemas.microsoft.com/office/drawing/2014/main" id="{007BE089-1930-FC0D-F599-AC9649376F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9522" y="7085513"/>
            <a:ext cx="8543277" cy="2350140"/>
          </a:xfrm>
          <a:prstGeom prst="rect">
            <a:avLst/>
          </a:prstGeom>
        </p:spPr>
      </p:pic>
    </p:spTree>
    <p:extLst>
      <p:ext uri="{BB962C8B-B14F-4D97-AF65-F5344CB8AC3E}">
        <p14:creationId xmlns:p14="http://schemas.microsoft.com/office/powerpoint/2010/main" val="4045511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19185-F3D7-E544-AC0D-26566945F32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2B4505B-7A45-64F3-0EDB-15B928B6228A}"/>
              </a:ext>
            </a:extLst>
          </p:cNvPr>
          <p:cNvGrpSpPr/>
          <p:nvPr/>
        </p:nvGrpSpPr>
        <p:grpSpPr>
          <a:xfrm>
            <a:off x="17491801" y="8458418"/>
            <a:ext cx="951770" cy="799883"/>
            <a:chOff x="0" y="0"/>
            <a:chExt cx="967140" cy="812800"/>
          </a:xfrm>
        </p:grpSpPr>
        <p:sp>
          <p:nvSpPr>
            <p:cNvPr id="3" name="Freeform 3">
              <a:extLst>
                <a:ext uri="{FF2B5EF4-FFF2-40B4-BE49-F238E27FC236}">
                  <a16:creationId xmlns:a16="http://schemas.microsoft.com/office/drawing/2014/main" id="{05E0EB46-06CE-FFF0-248A-492A92934A71}"/>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0D23918F-9DE2-27B9-39F9-52BB19114353}"/>
                </a:ext>
              </a:extLst>
            </p:cNvPr>
            <p:cNvSpPr txBox="1"/>
            <p:nvPr/>
          </p:nvSpPr>
          <p:spPr>
            <a:xfrm>
              <a:off x="0" y="-38100"/>
              <a:ext cx="967140" cy="850900"/>
            </a:xfrm>
            <a:prstGeom prst="rect">
              <a:avLst/>
            </a:prstGeom>
          </p:spPr>
          <p:txBody>
            <a:bodyPr lIns="50801" tIns="50801" rIns="50801" bIns="50801" rtlCol="0" anchor="ctr"/>
            <a:lstStyle/>
            <a:p>
              <a:pPr algn="ctr">
                <a:lnSpc>
                  <a:spcPts val="2660"/>
                </a:lnSpc>
              </a:pPr>
              <a:endParaRPr/>
            </a:p>
          </p:txBody>
        </p:sp>
      </p:grpSp>
      <p:grpSp>
        <p:nvGrpSpPr>
          <p:cNvPr id="5" name="Group 5">
            <a:extLst>
              <a:ext uri="{FF2B5EF4-FFF2-40B4-BE49-F238E27FC236}">
                <a16:creationId xmlns:a16="http://schemas.microsoft.com/office/drawing/2014/main" id="{C05D78CA-67BB-6086-A7EB-EFB952FDCA3C}"/>
              </a:ext>
            </a:extLst>
          </p:cNvPr>
          <p:cNvGrpSpPr/>
          <p:nvPr/>
        </p:nvGrpSpPr>
        <p:grpSpPr>
          <a:xfrm>
            <a:off x="1734803" y="1986568"/>
            <a:ext cx="15007379" cy="7522829"/>
            <a:chOff x="0" y="0"/>
            <a:chExt cx="2097888" cy="1539813"/>
          </a:xfrm>
        </p:grpSpPr>
        <p:sp>
          <p:nvSpPr>
            <p:cNvPr id="6" name="Freeform 6">
              <a:extLst>
                <a:ext uri="{FF2B5EF4-FFF2-40B4-BE49-F238E27FC236}">
                  <a16:creationId xmlns:a16="http://schemas.microsoft.com/office/drawing/2014/main" id="{B881A818-727A-E22E-C0D7-C33BBEE15BEC}"/>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795CCFCF-87C2-CCA8-9E7A-8A86AB402E3D}"/>
                </a:ext>
              </a:extLst>
            </p:cNvPr>
            <p:cNvSpPr txBox="1"/>
            <p:nvPr/>
          </p:nvSpPr>
          <p:spPr>
            <a:xfrm>
              <a:off x="0" y="-38100"/>
              <a:ext cx="2097888" cy="1577913"/>
            </a:xfrm>
            <a:prstGeom prst="rect">
              <a:avLst/>
            </a:prstGeom>
          </p:spPr>
          <p:txBody>
            <a:bodyPr lIns="47087" tIns="47087" rIns="47087" bIns="47087" rtlCol="0" anchor="ctr"/>
            <a:lstStyle/>
            <a:p>
              <a:pPr algn="ctr">
                <a:lnSpc>
                  <a:spcPts val="2660"/>
                </a:lnSpc>
              </a:pPr>
              <a:endParaRPr/>
            </a:p>
          </p:txBody>
        </p:sp>
      </p:grpSp>
      <p:sp>
        <p:nvSpPr>
          <p:cNvPr id="14" name="TextBox 14">
            <a:extLst>
              <a:ext uri="{FF2B5EF4-FFF2-40B4-BE49-F238E27FC236}">
                <a16:creationId xmlns:a16="http://schemas.microsoft.com/office/drawing/2014/main" id="{ADF864F3-6766-DDE0-3E1B-4F15F8E3524E}"/>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C8D7128C-29F1-85A4-CE9D-2CD3CB46F94A}"/>
              </a:ext>
            </a:extLst>
          </p:cNvPr>
          <p:cNvSpPr txBox="1"/>
          <p:nvPr/>
        </p:nvSpPr>
        <p:spPr>
          <a:xfrm>
            <a:off x="16157771" y="489100"/>
            <a:ext cx="978461"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6C11816B-50F1-52AB-0DD7-2DA37FCF1F66}"/>
              </a:ext>
            </a:extLst>
          </p:cNvPr>
          <p:cNvSpPr txBox="1"/>
          <p:nvPr/>
        </p:nvSpPr>
        <p:spPr>
          <a:xfrm>
            <a:off x="15037521" y="489099"/>
            <a:ext cx="1060497"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A5E551AF-E722-6560-4FC9-135E750C9193}"/>
              </a:ext>
            </a:extLst>
          </p:cNvPr>
          <p:cNvSpPr txBox="1"/>
          <p:nvPr/>
        </p:nvSpPr>
        <p:spPr>
          <a:xfrm>
            <a:off x="13371218" y="489100"/>
            <a:ext cx="1288308"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F59A7F08-6D1A-1EED-FE88-54B390612A8E}"/>
              </a:ext>
            </a:extLst>
          </p:cNvPr>
          <p:cNvSpPr txBox="1"/>
          <p:nvPr/>
        </p:nvSpPr>
        <p:spPr>
          <a:xfrm>
            <a:off x="11933894" y="489100"/>
            <a:ext cx="968723"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339180D7-827A-9389-0AF1-0BEABC2F969B}"/>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B6BCCF46-F080-DA14-93F5-3A78A80E9150}"/>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B698E411-7DC6-ADC1-1613-0D0825E12489}"/>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B24674E2-600E-1076-D645-E1C6566371B9}"/>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13CF5BCF-E87B-DBF2-1A76-76552E7A1047}"/>
              </a:ext>
            </a:extLst>
          </p:cNvPr>
          <p:cNvSpPr txBox="1"/>
          <p:nvPr/>
        </p:nvSpPr>
        <p:spPr>
          <a:xfrm>
            <a:off x="10496570" y="489100"/>
            <a:ext cx="809760" cy="268984"/>
          </a:xfrm>
          <a:prstGeom prst="rect">
            <a:avLst/>
          </a:prstGeom>
        </p:spPr>
        <p:txBody>
          <a:bodyPr lIns="0" tIns="0" rIns="0" bIns="0" rtlCol="0" anchor="t">
            <a:spAutoFit/>
          </a:bodyPr>
          <a:lstStyle/>
          <a:p>
            <a:pPr>
              <a:lnSpc>
                <a:spcPts val="2240"/>
              </a:lnSpc>
              <a:spcBef>
                <a:spcPct val="0"/>
              </a:spcBef>
            </a:pPr>
            <a:r>
              <a:rPr lang="en-US" sz="1599">
                <a:solidFill>
                  <a:srgbClr val="1F2020"/>
                </a:solidFill>
                <a:latin typeface="Poppins"/>
                <a:ea typeface="Poppins"/>
                <a:cs typeface="Poppins"/>
                <a:sym typeface="Poppins"/>
              </a:rPr>
              <a:t>Home</a:t>
            </a:r>
          </a:p>
        </p:txBody>
      </p:sp>
      <p:sp>
        <p:nvSpPr>
          <p:cNvPr id="9" name="TextBox 8">
            <a:extLst>
              <a:ext uri="{FF2B5EF4-FFF2-40B4-BE49-F238E27FC236}">
                <a16:creationId xmlns:a16="http://schemas.microsoft.com/office/drawing/2014/main" id="{8106522F-90A1-0C60-83F6-68FD0A87AE88}"/>
              </a:ext>
            </a:extLst>
          </p:cNvPr>
          <p:cNvSpPr txBox="1"/>
          <p:nvPr/>
        </p:nvSpPr>
        <p:spPr>
          <a:xfrm>
            <a:off x="5398927" y="4165937"/>
            <a:ext cx="9002873" cy="1015663"/>
          </a:xfrm>
          <a:prstGeom prst="rect">
            <a:avLst/>
          </a:prstGeom>
          <a:noFill/>
        </p:spPr>
        <p:txBody>
          <a:bodyPr wrap="square" rtlCol="0">
            <a:spAutoFit/>
          </a:bodyPr>
          <a:lstStyle/>
          <a:p>
            <a:r>
              <a:rPr lang="en-US" sz="6000" dirty="0"/>
              <a:t>Data visualization  &amp; Report</a:t>
            </a:r>
            <a:endParaRPr lang="en-IN" sz="6000" dirty="0"/>
          </a:p>
        </p:txBody>
      </p:sp>
      <p:sp>
        <p:nvSpPr>
          <p:cNvPr id="12" name="Arrow: Chevron 11">
            <a:extLst>
              <a:ext uri="{FF2B5EF4-FFF2-40B4-BE49-F238E27FC236}">
                <a16:creationId xmlns:a16="http://schemas.microsoft.com/office/drawing/2014/main" id="{241BD0C4-6FCF-36D0-3BB5-FCCC975BE40A}"/>
              </a:ext>
            </a:extLst>
          </p:cNvPr>
          <p:cNvSpPr/>
          <p:nvPr/>
        </p:nvSpPr>
        <p:spPr>
          <a:xfrm>
            <a:off x="7390253" y="5988465"/>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Arrow: Chevron 12">
            <a:extLst>
              <a:ext uri="{FF2B5EF4-FFF2-40B4-BE49-F238E27FC236}">
                <a16:creationId xmlns:a16="http://schemas.microsoft.com/office/drawing/2014/main" id="{ABCAE89B-24E1-211B-F535-E23A4DA58548}"/>
              </a:ext>
            </a:extLst>
          </p:cNvPr>
          <p:cNvSpPr/>
          <p:nvPr/>
        </p:nvSpPr>
        <p:spPr>
          <a:xfrm>
            <a:off x="8628892" y="5988465"/>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hevron 24">
            <a:extLst>
              <a:ext uri="{FF2B5EF4-FFF2-40B4-BE49-F238E27FC236}">
                <a16:creationId xmlns:a16="http://schemas.microsoft.com/office/drawing/2014/main" id="{A6818773-A99C-0578-C6F2-C40ED6FBB7E0}"/>
              </a:ext>
            </a:extLst>
          </p:cNvPr>
          <p:cNvSpPr/>
          <p:nvPr/>
        </p:nvSpPr>
        <p:spPr>
          <a:xfrm>
            <a:off x="9886970" y="5988465"/>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263350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F9201-583C-EE12-D229-E83988453046}"/>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D361C6BB-0ED1-D057-6979-779337AF4FA3}"/>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EA07F84F-8489-9B19-091B-A877E3C97009}"/>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FB68D520-0803-ABA9-34B2-E93F1ECC84A6}"/>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E9D11E1A-5E2C-CCF6-D6AF-47479B9DE9DD}"/>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74935F7-3007-8CC3-24D6-9DF84B35C63E}"/>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10" name="Picture 9">
            <a:extLst>
              <a:ext uri="{FF2B5EF4-FFF2-40B4-BE49-F238E27FC236}">
                <a16:creationId xmlns:a16="http://schemas.microsoft.com/office/drawing/2014/main" id="{0E28D843-2C2A-6DBD-5798-2343DDF86F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9400" y="3162300"/>
            <a:ext cx="12649200" cy="6157608"/>
          </a:xfrm>
          <a:prstGeom prst="rect">
            <a:avLst/>
          </a:prstGeom>
        </p:spPr>
      </p:pic>
      <p:pic>
        <p:nvPicPr>
          <p:cNvPr id="27" name="Picture 26">
            <a:extLst>
              <a:ext uri="{FF2B5EF4-FFF2-40B4-BE49-F238E27FC236}">
                <a16:creationId xmlns:a16="http://schemas.microsoft.com/office/drawing/2014/main" id="{0629C763-F309-A63F-4956-1686A4B252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993564"/>
            <a:ext cx="6781800" cy="1970063"/>
          </a:xfrm>
          <a:prstGeom prst="rect">
            <a:avLst/>
          </a:prstGeom>
        </p:spPr>
      </p:pic>
    </p:spTree>
    <p:extLst>
      <p:ext uri="{BB962C8B-B14F-4D97-AF65-F5344CB8AC3E}">
        <p14:creationId xmlns:p14="http://schemas.microsoft.com/office/powerpoint/2010/main" val="3338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F6BC1-69FD-D0A5-ADD4-B08240D43F4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4924A74-0107-010E-5248-E629371EC84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6C813D03-954F-8D46-7EC2-0A05E0A0239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749D0FE3-6153-322C-7930-F6A38AC1C3D0}"/>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r>
                <a:rPr lang="en-US" sz="1899">
                  <a:solidFill>
                    <a:srgbClr val="FFFFFF"/>
                  </a:solidFill>
                  <a:latin typeface="Canva Sans"/>
                  <a:ea typeface="Canva Sans"/>
                  <a:cs typeface="Canva Sans"/>
                  <a:sym typeface="Canva Sans"/>
                </a:rPr>
                <a:t>2</a:t>
              </a:r>
            </a:p>
          </p:txBody>
        </p:sp>
      </p:grpSp>
      <p:grpSp>
        <p:nvGrpSpPr>
          <p:cNvPr id="5" name="Group 5">
            <a:extLst>
              <a:ext uri="{FF2B5EF4-FFF2-40B4-BE49-F238E27FC236}">
                <a16:creationId xmlns:a16="http://schemas.microsoft.com/office/drawing/2014/main" id="{DAD0B68F-A971-531D-E85E-DFE5AF0888D3}"/>
              </a:ext>
            </a:extLst>
          </p:cNvPr>
          <p:cNvGrpSpPr/>
          <p:nvPr/>
        </p:nvGrpSpPr>
        <p:grpSpPr>
          <a:xfrm>
            <a:off x="1387962" y="1310678"/>
            <a:ext cx="15395536" cy="7936994"/>
            <a:chOff x="0" y="0"/>
            <a:chExt cx="3151241" cy="1624587"/>
          </a:xfrm>
        </p:grpSpPr>
        <p:sp>
          <p:nvSpPr>
            <p:cNvPr id="6" name="Freeform 6">
              <a:extLst>
                <a:ext uri="{FF2B5EF4-FFF2-40B4-BE49-F238E27FC236}">
                  <a16:creationId xmlns:a16="http://schemas.microsoft.com/office/drawing/2014/main" id="{BEA4C2A8-E711-7934-96EB-19D07A409A7B}"/>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EF11B03A-17A6-89CD-ACCF-182DD143B9AB}"/>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grpSp>
        <p:nvGrpSpPr>
          <p:cNvPr id="9" name="Group 9">
            <a:extLst>
              <a:ext uri="{FF2B5EF4-FFF2-40B4-BE49-F238E27FC236}">
                <a16:creationId xmlns:a16="http://schemas.microsoft.com/office/drawing/2014/main" id="{BA6051B6-A6E4-B4B2-3546-65DF0AA72853}"/>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5498AAA1-9230-046C-EF25-14FF0F50664E}"/>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7994BDD9-3C48-EB0E-3779-4D4EF1FF5768}"/>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81DCDBF0-D90E-1EFB-23A5-E342C0364774}"/>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8B65C04D-6A52-1A4C-927F-D93622F72883}"/>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sp>
        <p:nvSpPr>
          <p:cNvPr id="15" name="TextBox 15">
            <a:extLst>
              <a:ext uri="{FF2B5EF4-FFF2-40B4-BE49-F238E27FC236}">
                <a16:creationId xmlns:a16="http://schemas.microsoft.com/office/drawing/2014/main" id="{3A2CA30D-45B2-965D-A047-0DB0150F5958}"/>
              </a:ext>
            </a:extLst>
          </p:cNvPr>
          <p:cNvSpPr txBox="1"/>
          <p:nvPr/>
        </p:nvSpPr>
        <p:spPr>
          <a:xfrm>
            <a:off x="12068184" y="296759"/>
            <a:ext cx="4689173" cy="817749"/>
          </a:xfrm>
          <a:prstGeom prst="rect">
            <a:avLst/>
          </a:prstGeom>
        </p:spPr>
        <p:txBody>
          <a:bodyPr lIns="0" tIns="0" rIns="0" bIns="0" rtlCol="0" anchor="t">
            <a:spAutoFit/>
          </a:bodyPr>
          <a:lstStyle/>
          <a:p>
            <a:pPr algn="ctr">
              <a:lnSpc>
                <a:spcPts val="6385"/>
              </a:lnSpc>
              <a:spcBef>
                <a:spcPct val="0"/>
              </a:spcBef>
            </a:pPr>
            <a:r>
              <a:rPr lang="en-US" sz="4560" b="1">
                <a:solidFill>
                  <a:srgbClr val="1F2020"/>
                </a:solidFill>
                <a:latin typeface="Poppins Bold"/>
                <a:ea typeface="Poppins Bold"/>
                <a:cs typeface="Poppins Bold"/>
                <a:sym typeface="Poppins Bold"/>
              </a:rPr>
              <a:t>Instructions</a:t>
            </a:r>
          </a:p>
        </p:txBody>
      </p:sp>
      <p:grpSp>
        <p:nvGrpSpPr>
          <p:cNvPr id="16" name="Group 16">
            <a:extLst>
              <a:ext uri="{FF2B5EF4-FFF2-40B4-BE49-F238E27FC236}">
                <a16:creationId xmlns:a16="http://schemas.microsoft.com/office/drawing/2014/main" id="{C1E1062C-8B60-5563-AACF-90CFBD466A72}"/>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D14F27F1-5AC6-460B-28A5-51F101FD543D}"/>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EEF5FC50-1D5B-782B-770C-4E9719F34A9A}"/>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A23C062D-27CF-25FB-3C1B-99C1EC31EDDD}"/>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2">
            <a:extLst>
              <a:ext uri="{FF2B5EF4-FFF2-40B4-BE49-F238E27FC236}">
                <a16:creationId xmlns:a16="http://schemas.microsoft.com/office/drawing/2014/main" id="{5ED7C3E9-B6E0-191E-5D71-547745988C7A}"/>
              </a:ext>
            </a:extLst>
          </p:cNvPr>
          <p:cNvSpPr txBox="1"/>
          <p:nvPr/>
        </p:nvSpPr>
        <p:spPr>
          <a:xfrm>
            <a:off x="1387962" y="1376735"/>
            <a:ext cx="13824284" cy="7909858"/>
          </a:xfrm>
          <a:prstGeom prst="rect">
            <a:avLst/>
          </a:prstGeom>
          <a:noFill/>
        </p:spPr>
        <p:txBody>
          <a:bodyPr wrap="square">
            <a:spAutoFit/>
          </a:bodyPr>
          <a:lstStyle/>
          <a:p>
            <a:r>
              <a:rPr lang="en-US" sz="3600" b="1" dirty="0"/>
              <a:t>Dataset Overview: </a:t>
            </a:r>
          </a:p>
          <a:p>
            <a:endParaRPr lang="en-US" sz="3200" b="1" dirty="0"/>
          </a:p>
          <a:p>
            <a:r>
              <a:rPr lang="en-US" sz="4400" dirty="0"/>
              <a:t>Number of Records : 220632 </a:t>
            </a:r>
          </a:p>
          <a:p>
            <a:r>
              <a:rPr lang="en-US" sz="4400" dirty="0"/>
              <a:t>Number of Columns : 24</a:t>
            </a:r>
          </a:p>
          <a:p>
            <a:endParaRPr lang="en-US" sz="2800" dirty="0"/>
          </a:p>
          <a:p>
            <a:r>
              <a:rPr lang="en-US" sz="3600" b="1" dirty="0"/>
              <a:t>Data Preprocessing: Null(None) Values: </a:t>
            </a:r>
          </a:p>
          <a:p>
            <a:endParaRPr lang="en-US" sz="2800" dirty="0"/>
          </a:p>
          <a:p>
            <a:r>
              <a:rPr lang="en-US" sz="4400" dirty="0"/>
              <a:t>Cancer Stage: 211,671 records had missing values. These were replaced with </a:t>
            </a:r>
          </a:p>
          <a:p>
            <a:r>
              <a:rPr lang="en-US" sz="4400" dirty="0"/>
              <a:t>"Stage 0" to represent unknown or non-cancer stages. </a:t>
            </a:r>
          </a:p>
          <a:p>
            <a:r>
              <a:rPr lang="en-US" sz="4400" dirty="0"/>
              <a:t>Treatment Type: 213,968 records had missing values. These were replaced with</a:t>
            </a:r>
          </a:p>
          <a:p>
            <a:r>
              <a:rPr lang="en-US" sz="4400" dirty="0"/>
              <a:t>"No Treatment" to indicate no treatment was recorded</a:t>
            </a:r>
            <a:endParaRPr lang="en-IN" sz="4400" dirty="0"/>
          </a:p>
        </p:txBody>
      </p:sp>
    </p:spTree>
    <p:extLst>
      <p:ext uri="{BB962C8B-B14F-4D97-AF65-F5344CB8AC3E}">
        <p14:creationId xmlns:p14="http://schemas.microsoft.com/office/powerpoint/2010/main" val="3045140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BF638-3901-2CF3-095E-CF4F6A728768}"/>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C80AFAF5-635E-7D89-D20C-D3A0CEF66115}"/>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02959475-A031-E3E9-2E05-2B945C05225E}"/>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BA09999F-9222-C56F-49E1-9B28B715942B}"/>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294A2978-5FB3-F2F6-3ED1-F460BB0AE53B}"/>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A9079F48-A5CA-F8CA-8F4C-2F5983F522E5}"/>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27F197AB-E275-3450-E89A-72B44FC29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5414" y="1481907"/>
            <a:ext cx="13486985" cy="7700193"/>
          </a:xfrm>
          <a:prstGeom prst="rect">
            <a:avLst/>
          </a:prstGeom>
        </p:spPr>
      </p:pic>
    </p:spTree>
    <p:extLst>
      <p:ext uri="{BB962C8B-B14F-4D97-AF65-F5344CB8AC3E}">
        <p14:creationId xmlns:p14="http://schemas.microsoft.com/office/powerpoint/2010/main" val="23704204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36B55-115D-32DC-A288-2E2D2E461E73}"/>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94870AB2-E6D3-8C3E-86C1-6826C8463AC8}"/>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39E8FC32-645C-EDD9-5D0A-2CEB95BE8F53}"/>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CC0D39F9-640A-B1B6-EF39-99440C68BCE9}"/>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595B8BE0-2C85-DA7B-B91F-625838F19F62}"/>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1A1005A4-A6F5-DAB4-4C53-45AEA12113F9}"/>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73D6BD8E-1427-74EE-DBBD-69065368D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1341095"/>
            <a:ext cx="14706600" cy="8234786"/>
          </a:xfrm>
          <a:prstGeom prst="rect">
            <a:avLst/>
          </a:prstGeom>
        </p:spPr>
      </p:pic>
    </p:spTree>
    <p:extLst>
      <p:ext uri="{BB962C8B-B14F-4D97-AF65-F5344CB8AC3E}">
        <p14:creationId xmlns:p14="http://schemas.microsoft.com/office/powerpoint/2010/main" val="3214141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8D6EE-688D-EE3F-052B-E066DD314ADD}"/>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EA318BA9-F9B1-7D8D-74F8-4BFFA04D9A5C}"/>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EBC70DAF-8940-1DBD-40A6-E7E76AE102CE}"/>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D7BFE2E1-D7E4-F374-9EC1-36667335133F}"/>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59D3F6CB-10DC-6190-9BA1-12C40607387F}"/>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E8897288-F23D-5131-EBD9-379E9ADDCE80}"/>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35DF6FB0-7F1B-52DD-BC74-B8A2B055F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1" y="1481906"/>
            <a:ext cx="14097000" cy="7852593"/>
          </a:xfrm>
          <a:prstGeom prst="rect">
            <a:avLst/>
          </a:prstGeom>
        </p:spPr>
      </p:pic>
    </p:spTree>
    <p:extLst>
      <p:ext uri="{BB962C8B-B14F-4D97-AF65-F5344CB8AC3E}">
        <p14:creationId xmlns:p14="http://schemas.microsoft.com/office/powerpoint/2010/main" val="3259637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5B339-F699-5460-0E2A-6F9C2C78373E}"/>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3404AF47-57E6-3C90-3853-F28E22125135}"/>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638D5FBA-E45B-C32D-DF07-BAB7614648EA}"/>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66595847-932C-81B0-52E9-58D31F30007E}"/>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D5A72022-217D-5C42-1E4E-C1D5E80B4C5A}"/>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EC57EEEA-5F4F-705E-5002-49F851122894}"/>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5" name="TextBox 4">
            <a:extLst>
              <a:ext uri="{FF2B5EF4-FFF2-40B4-BE49-F238E27FC236}">
                <a16:creationId xmlns:a16="http://schemas.microsoft.com/office/drawing/2014/main" id="{3E7649B5-4185-051A-4083-1A7FF70D2E4D}"/>
              </a:ext>
            </a:extLst>
          </p:cNvPr>
          <p:cNvSpPr txBox="1"/>
          <p:nvPr/>
        </p:nvSpPr>
        <p:spPr>
          <a:xfrm>
            <a:off x="1066800" y="1790700"/>
            <a:ext cx="16078200" cy="7540526"/>
          </a:xfrm>
          <a:prstGeom prst="rect">
            <a:avLst/>
          </a:prstGeom>
          <a:noFill/>
        </p:spPr>
        <p:txBody>
          <a:bodyPr wrap="square" rtlCol="0">
            <a:spAutoFit/>
          </a:bodyPr>
          <a:lstStyle/>
          <a:p>
            <a:r>
              <a:rPr lang="en-US" sz="4400" b="1" dirty="0"/>
              <a:t>Key Insights: </a:t>
            </a:r>
          </a:p>
          <a:p>
            <a:pPr marL="571500" indent="-571500">
              <a:buFont typeface="Wingdings" panose="05000000000000000000" pitchFamily="2" charset="2"/>
              <a:buChar char="Ø"/>
            </a:pPr>
            <a:r>
              <a:rPr lang="en-US" sz="4400" dirty="0"/>
              <a:t>Smoking remains the leading risk factor, with an average of 18 cigarettes smoked per day among smokers. </a:t>
            </a:r>
          </a:p>
          <a:p>
            <a:pPr marL="571500" indent="-571500">
              <a:buFont typeface="Wingdings" panose="05000000000000000000" pitchFamily="2" charset="2"/>
              <a:buChar char="Ø"/>
            </a:pPr>
            <a:r>
              <a:rPr lang="en-US" sz="4400" dirty="0"/>
              <a:t>Interestingly 7.07% of smokers were diagnosed with lung cancer. </a:t>
            </a:r>
          </a:p>
          <a:p>
            <a:pPr marL="571500" indent="-571500">
              <a:buFont typeface="Wingdings" panose="05000000000000000000" pitchFamily="2" charset="2"/>
              <a:buChar char="Ø"/>
            </a:pPr>
            <a:r>
              <a:rPr lang="en-US" sz="4400" dirty="0"/>
              <a:t>Lung cancer cases are significantly higher in men than in women.</a:t>
            </a:r>
          </a:p>
          <a:p>
            <a:pPr marL="571500" indent="-571500">
              <a:buFont typeface="Wingdings" panose="05000000000000000000" pitchFamily="2" charset="2"/>
              <a:buChar char="Ø"/>
            </a:pPr>
            <a:r>
              <a:rPr lang="en-US" sz="4400" dirty="0"/>
              <a:t>China, the USA, Japan, India, and Russia report the highest annual lung cancer deaths.</a:t>
            </a:r>
          </a:p>
          <a:p>
            <a:pPr marL="571500" indent="-571500">
              <a:buFont typeface="Wingdings" panose="05000000000000000000" pitchFamily="2" charset="2"/>
              <a:buChar char="Ø"/>
            </a:pPr>
            <a:r>
              <a:rPr lang="en-US" sz="4400" dirty="0"/>
              <a:t> Fewer lung cancer patients had exposure to secondhand smoke compared to those who didn’t. </a:t>
            </a:r>
          </a:p>
          <a:p>
            <a:pPr marL="571500" indent="-571500">
              <a:buFont typeface="Wingdings" panose="05000000000000000000" pitchFamily="2" charset="2"/>
              <a:buChar char="Ø"/>
            </a:pPr>
            <a:r>
              <a:rPr lang="en-US" sz="4400" dirty="0"/>
              <a:t>The average age of lung cancer patients varies between 51-54 years across different countries.</a:t>
            </a:r>
            <a:endParaRPr lang="en-IN" sz="4400" dirty="0"/>
          </a:p>
        </p:txBody>
      </p:sp>
    </p:spTree>
    <p:extLst>
      <p:ext uri="{BB962C8B-B14F-4D97-AF65-F5344CB8AC3E}">
        <p14:creationId xmlns:p14="http://schemas.microsoft.com/office/powerpoint/2010/main" val="120641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7CF66-8999-17E8-9E33-2E95E8F89E22}"/>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9B973032-F877-6586-90F8-146B40EAE9BA}"/>
              </a:ext>
            </a:extLst>
          </p:cNvPr>
          <p:cNvSpPr txBox="1"/>
          <p:nvPr/>
        </p:nvSpPr>
        <p:spPr>
          <a:xfrm>
            <a:off x="17674381" y="8710690"/>
            <a:ext cx="442748" cy="254685"/>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a:extLst>
              <a:ext uri="{FF2B5EF4-FFF2-40B4-BE49-F238E27FC236}">
                <a16:creationId xmlns:a16="http://schemas.microsoft.com/office/drawing/2014/main" id="{10719CC0-8194-246C-44B8-948327BDB1DD}"/>
              </a:ext>
            </a:extLst>
          </p:cNvPr>
          <p:cNvGrpSpPr/>
          <p:nvPr/>
        </p:nvGrpSpPr>
        <p:grpSpPr>
          <a:xfrm>
            <a:off x="533525" y="289264"/>
            <a:ext cx="2974070" cy="908940"/>
            <a:chOff x="0" y="-76200"/>
            <a:chExt cx="3965425" cy="1211920"/>
          </a:xfrm>
        </p:grpSpPr>
        <p:sp>
          <p:nvSpPr>
            <p:cNvPr id="20" name="Freeform 20">
              <a:extLst>
                <a:ext uri="{FF2B5EF4-FFF2-40B4-BE49-F238E27FC236}">
                  <a16:creationId xmlns:a16="http://schemas.microsoft.com/office/drawing/2014/main" id="{40C46939-4D1A-E27B-3C49-9069376904DB}"/>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74F2C143-465B-E12A-7B54-C0525B65B502}"/>
                </a:ext>
              </a:extLst>
            </p:cNvPr>
            <p:cNvSpPr txBox="1"/>
            <p:nvPr/>
          </p:nvSpPr>
          <p:spPr>
            <a:xfrm>
              <a:off x="1057796" y="-76200"/>
              <a:ext cx="2907629" cy="751317"/>
            </a:xfrm>
            <a:prstGeom prst="rect">
              <a:avLst/>
            </a:prstGeom>
          </p:spPr>
          <p:txBody>
            <a:bodyPr lIns="0" tIns="0" rIns="0" bIns="0" rtlCol="0" anchor="t">
              <a:spAutoFit/>
            </a:bodyPr>
            <a:lstStyle/>
            <a:p>
              <a:pPr algn="ctr">
                <a:lnSpc>
                  <a:spcPts val="4709"/>
                </a:lnSpc>
              </a:pPr>
              <a:r>
                <a:rPr lang="en-US" sz="3365"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72331B73-4838-964E-8E67-ED089468F7B6}"/>
                </a:ext>
              </a:extLst>
            </p:cNvPr>
            <p:cNvSpPr txBox="1"/>
            <p:nvPr/>
          </p:nvSpPr>
          <p:spPr>
            <a:xfrm>
              <a:off x="1378271" y="574924"/>
              <a:ext cx="2283112" cy="28794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6E852A65-3E0D-C45F-6F0B-B5BEA0EC8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1850" y="2337607"/>
            <a:ext cx="9004300" cy="6372053"/>
          </a:xfrm>
          <a:prstGeom prst="rect">
            <a:avLst/>
          </a:prstGeom>
        </p:spPr>
      </p:pic>
    </p:spTree>
    <p:extLst>
      <p:ext uri="{BB962C8B-B14F-4D97-AF65-F5344CB8AC3E}">
        <p14:creationId xmlns:p14="http://schemas.microsoft.com/office/powerpoint/2010/main" val="3596025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91799" y="8458418"/>
            <a:ext cx="951769" cy="799882"/>
            <a:chOff x="0" y="0"/>
            <a:chExt cx="967140" cy="812800"/>
          </a:xfrm>
        </p:grpSpPr>
        <p:sp>
          <p:nvSpPr>
            <p:cNvPr id="3" name="Freeform 3"/>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2417232" y="1915486"/>
            <a:ext cx="10249331" cy="7522828"/>
            <a:chOff x="0" y="0"/>
            <a:chExt cx="2097888" cy="1539813"/>
          </a:xfrm>
        </p:grpSpPr>
        <p:sp>
          <p:nvSpPr>
            <p:cNvPr id="6" name="Freeform 6"/>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p:cNvGrpSpPr/>
          <p:nvPr/>
        </p:nvGrpSpPr>
        <p:grpSpPr>
          <a:xfrm>
            <a:off x="533524" y="346413"/>
            <a:ext cx="2974068" cy="851790"/>
            <a:chOff x="0" y="0"/>
            <a:chExt cx="3965424" cy="1135720"/>
          </a:xfrm>
        </p:grpSpPr>
        <p:sp>
          <p:nvSpPr>
            <p:cNvPr id="20" name="Freeform 2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24" name="Arrow: Chevron 23">
            <a:extLst>
              <a:ext uri="{FF2B5EF4-FFF2-40B4-BE49-F238E27FC236}">
                <a16:creationId xmlns:a16="http://schemas.microsoft.com/office/drawing/2014/main" id="{1A9EA1EE-52A1-07D3-D3B9-35FBD13FA1D3}"/>
              </a:ext>
            </a:extLst>
          </p:cNvPr>
          <p:cNvSpPr/>
          <p:nvPr/>
        </p:nvSpPr>
        <p:spPr>
          <a:xfrm>
            <a:off x="5376219" y="6080794"/>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5" name="Arrow: Chevron 24">
            <a:extLst>
              <a:ext uri="{FF2B5EF4-FFF2-40B4-BE49-F238E27FC236}">
                <a16:creationId xmlns:a16="http://schemas.microsoft.com/office/drawing/2014/main" id="{27EEE8B5-247B-AF89-56EE-FE8849A8E07B}"/>
              </a:ext>
            </a:extLst>
          </p:cNvPr>
          <p:cNvSpPr/>
          <p:nvPr/>
        </p:nvSpPr>
        <p:spPr>
          <a:xfrm>
            <a:off x="6606746" y="6038817"/>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6" name="Arrow: Chevron 25">
            <a:extLst>
              <a:ext uri="{FF2B5EF4-FFF2-40B4-BE49-F238E27FC236}">
                <a16:creationId xmlns:a16="http://schemas.microsoft.com/office/drawing/2014/main" id="{A7154430-F739-87F3-BBA7-52E54AE7A819}"/>
              </a:ext>
            </a:extLst>
          </p:cNvPr>
          <p:cNvSpPr/>
          <p:nvPr/>
        </p:nvSpPr>
        <p:spPr>
          <a:xfrm>
            <a:off x="7924800" y="6038817"/>
            <a:ext cx="1219200" cy="990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TextBox 26">
            <a:extLst>
              <a:ext uri="{FF2B5EF4-FFF2-40B4-BE49-F238E27FC236}">
                <a16:creationId xmlns:a16="http://schemas.microsoft.com/office/drawing/2014/main" id="{1680AB16-929F-47E8-FAB1-2050DFEFA096}"/>
              </a:ext>
            </a:extLst>
          </p:cNvPr>
          <p:cNvSpPr txBox="1"/>
          <p:nvPr/>
        </p:nvSpPr>
        <p:spPr>
          <a:xfrm>
            <a:off x="4038600" y="4000500"/>
            <a:ext cx="7620000" cy="923330"/>
          </a:xfrm>
          <a:prstGeom prst="rect">
            <a:avLst/>
          </a:prstGeom>
          <a:noFill/>
        </p:spPr>
        <p:txBody>
          <a:bodyPr wrap="square" rtlCol="0">
            <a:spAutoFit/>
          </a:bodyPr>
          <a:lstStyle/>
          <a:p>
            <a:r>
              <a:rPr lang="en-US" sz="5400" b="1" dirty="0"/>
              <a:t>SQL Queries and Output</a:t>
            </a:r>
            <a:endParaRPr lang="en-IN" sz="5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70AAE-C8AD-978F-BFAB-CDA1A6B8AC1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EEB379D-1F66-6F52-AFA3-8CFAC9FDBF1F}"/>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F16EA256-5BBC-F3CF-A047-B08FE2C64C1F}"/>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D773BFBF-911F-4B95-AF84-173DE1FE35C0}"/>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r>
                <a:rPr lang="en-US" sz="1899">
                  <a:solidFill>
                    <a:srgbClr val="FFFFFF"/>
                  </a:solidFill>
                  <a:latin typeface="Canva Sans"/>
                  <a:ea typeface="Canva Sans"/>
                  <a:cs typeface="Canva Sans"/>
                  <a:sym typeface="Canva Sans"/>
                </a:rPr>
                <a:t>2</a:t>
              </a:r>
            </a:p>
          </p:txBody>
        </p:sp>
      </p:grpSp>
      <p:grpSp>
        <p:nvGrpSpPr>
          <p:cNvPr id="5" name="Group 5">
            <a:extLst>
              <a:ext uri="{FF2B5EF4-FFF2-40B4-BE49-F238E27FC236}">
                <a16:creationId xmlns:a16="http://schemas.microsoft.com/office/drawing/2014/main" id="{FA9ED57D-1472-D399-1EF2-3D5D7818D67E}"/>
              </a:ext>
            </a:extLst>
          </p:cNvPr>
          <p:cNvGrpSpPr/>
          <p:nvPr/>
        </p:nvGrpSpPr>
        <p:grpSpPr>
          <a:xfrm>
            <a:off x="1387962" y="1310678"/>
            <a:ext cx="15395536" cy="7936994"/>
            <a:chOff x="0" y="0"/>
            <a:chExt cx="3151241" cy="1624587"/>
          </a:xfrm>
        </p:grpSpPr>
        <p:sp>
          <p:nvSpPr>
            <p:cNvPr id="6" name="Freeform 6">
              <a:extLst>
                <a:ext uri="{FF2B5EF4-FFF2-40B4-BE49-F238E27FC236}">
                  <a16:creationId xmlns:a16="http://schemas.microsoft.com/office/drawing/2014/main" id="{6B2CFA26-67CF-D9D5-E92D-400C4141074E}"/>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1066C183-A791-2AF6-21BE-4A7EE59E0ADA}"/>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9548AFF7-8ABF-AC40-47AE-F16269D3443A}"/>
              </a:ext>
            </a:extLst>
          </p:cNvPr>
          <p:cNvSpPr txBox="1"/>
          <p:nvPr/>
        </p:nvSpPr>
        <p:spPr>
          <a:xfrm>
            <a:off x="1756990" y="1663202"/>
            <a:ext cx="14774019" cy="482953"/>
          </a:xfrm>
          <a:prstGeom prst="rect">
            <a:avLst/>
          </a:prstGeom>
        </p:spPr>
        <p:txBody>
          <a:bodyPr lIns="0" tIns="0" rIns="0" bIns="0" rtlCol="0" anchor="t">
            <a:spAutoFit/>
          </a:bodyPr>
          <a:lstStyle/>
          <a:p>
            <a:pPr algn="just">
              <a:lnSpc>
                <a:spcPts val="3422"/>
              </a:lnSpc>
              <a:spcBef>
                <a:spcPct val="0"/>
              </a:spcBef>
            </a:pPr>
            <a:r>
              <a:rPr lang="en-US" sz="4400" dirty="0"/>
              <a:t>1. Retrieve all records for individuals diagnosed with lung cancer. </a:t>
            </a:r>
            <a:endParaRPr lang="en-US" sz="4400" dirty="0">
              <a:solidFill>
                <a:srgbClr val="3B3B3B"/>
              </a:solidFill>
              <a:latin typeface="Poppins"/>
              <a:ea typeface="Poppins"/>
              <a:cs typeface="Poppins"/>
              <a:sym typeface="Poppins"/>
            </a:endParaRPr>
          </a:p>
        </p:txBody>
      </p:sp>
      <p:grpSp>
        <p:nvGrpSpPr>
          <p:cNvPr id="9" name="Group 9">
            <a:extLst>
              <a:ext uri="{FF2B5EF4-FFF2-40B4-BE49-F238E27FC236}">
                <a16:creationId xmlns:a16="http://schemas.microsoft.com/office/drawing/2014/main" id="{3EE07305-2683-A031-9CEE-301046905AF0}"/>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83D04384-E233-6E78-2C27-D047039D012F}"/>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35322066-9F66-3746-E228-650C41DD7C3C}"/>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072D1AF5-70B3-3AFE-03A0-86C212F81711}"/>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B016B12C-53BB-85FC-334F-5E5FAA5F69FE}"/>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sp>
        <p:nvSpPr>
          <p:cNvPr id="15" name="TextBox 15">
            <a:extLst>
              <a:ext uri="{FF2B5EF4-FFF2-40B4-BE49-F238E27FC236}">
                <a16:creationId xmlns:a16="http://schemas.microsoft.com/office/drawing/2014/main" id="{5CC45B46-9460-ADD2-7E95-07C6BFBE886C}"/>
              </a:ext>
            </a:extLst>
          </p:cNvPr>
          <p:cNvSpPr txBox="1"/>
          <p:nvPr/>
        </p:nvSpPr>
        <p:spPr>
          <a:xfrm>
            <a:off x="12068184" y="296759"/>
            <a:ext cx="4689173" cy="817749"/>
          </a:xfrm>
          <a:prstGeom prst="rect">
            <a:avLst/>
          </a:prstGeom>
        </p:spPr>
        <p:txBody>
          <a:bodyPr lIns="0" tIns="0" rIns="0" bIns="0" rtlCol="0" anchor="t">
            <a:spAutoFit/>
          </a:bodyPr>
          <a:lstStyle/>
          <a:p>
            <a:pPr algn="ctr">
              <a:lnSpc>
                <a:spcPts val="6385"/>
              </a:lnSpc>
              <a:spcBef>
                <a:spcPct val="0"/>
              </a:spcBef>
            </a:pPr>
            <a:r>
              <a:rPr lang="en-US" sz="4560" b="1">
                <a:solidFill>
                  <a:srgbClr val="1F2020"/>
                </a:solidFill>
                <a:latin typeface="Poppins Bold"/>
                <a:ea typeface="Poppins Bold"/>
                <a:cs typeface="Poppins Bold"/>
                <a:sym typeface="Poppins Bold"/>
              </a:rPr>
              <a:t>Instructions</a:t>
            </a:r>
          </a:p>
        </p:txBody>
      </p:sp>
      <p:grpSp>
        <p:nvGrpSpPr>
          <p:cNvPr id="16" name="Group 16">
            <a:extLst>
              <a:ext uri="{FF2B5EF4-FFF2-40B4-BE49-F238E27FC236}">
                <a16:creationId xmlns:a16="http://schemas.microsoft.com/office/drawing/2014/main" id="{30E80C95-F84D-9AD3-4165-7872A10A62B0}"/>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6D126183-18D7-6E04-CEEB-B01C3A06B000}"/>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A714FF7C-FDF1-52C0-E0B6-5FD4CEA0E239}"/>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8D04F5F0-F34C-3BB9-E009-16A44726A964}"/>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0" name="Picture 19">
            <a:extLst>
              <a:ext uri="{FF2B5EF4-FFF2-40B4-BE49-F238E27FC236}">
                <a16:creationId xmlns:a16="http://schemas.microsoft.com/office/drawing/2014/main" id="{F26F609E-4A58-8534-25BF-E77F9B056F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0" y="4481573"/>
            <a:ext cx="12975168" cy="4498690"/>
          </a:xfrm>
          <a:prstGeom prst="rect">
            <a:avLst/>
          </a:prstGeom>
        </p:spPr>
      </p:pic>
      <p:pic>
        <p:nvPicPr>
          <p:cNvPr id="22" name="Picture 21">
            <a:extLst>
              <a:ext uri="{FF2B5EF4-FFF2-40B4-BE49-F238E27FC236}">
                <a16:creationId xmlns:a16="http://schemas.microsoft.com/office/drawing/2014/main" id="{2761FFB5-2B42-2F3F-B405-8F06766194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2498679"/>
            <a:ext cx="8534400" cy="1664132"/>
          </a:xfrm>
          <a:prstGeom prst="rect">
            <a:avLst/>
          </a:prstGeom>
        </p:spPr>
      </p:pic>
      <p:sp>
        <p:nvSpPr>
          <p:cNvPr id="24" name="TextBox 23">
            <a:extLst>
              <a:ext uri="{FF2B5EF4-FFF2-40B4-BE49-F238E27FC236}">
                <a16:creationId xmlns:a16="http://schemas.microsoft.com/office/drawing/2014/main" id="{F30B26D0-83E5-390F-207F-F6C169986EE1}"/>
              </a:ext>
            </a:extLst>
          </p:cNvPr>
          <p:cNvSpPr txBox="1"/>
          <p:nvPr/>
        </p:nvSpPr>
        <p:spPr>
          <a:xfrm>
            <a:off x="6014435" y="425144"/>
            <a:ext cx="9224682" cy="830997"/>
          </a:xfrm>
          <a:prstGeom prst="rect">
            <a:avLst/>
          </a:prstGeom>
          <a:noFill/>
        </p:spPr>
        <p:txBody>
          <a:bodyPr wrap="square">
            <a:spAutoFit/>
          </a:bodyPr>
          <a:lstStyle/>
          <a:p>
            <a:r>
              <a:rPr lang="en-IN" sz="4800" b="1" dirty="0"/>
              <a:t>A) Basic Level</a:t>
            </a:r>
          </a:p>
        </p:txBody>
      </p:sp>
    </p:spTree>
    <p:extLst>
      <p:ext uri="{BB962C8B-B14F-4D97-AF65-F5344CB8AC3E}">
        <p14:creationId xmlns:p14="http://schemas.microsoft.com/office/powerpoint/2010/main" val="364096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529E5-5237-13CC-6846-FDD5CB736B2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876D2FD-762A-4106-987D-3116C6D00A09}"/>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577B6739-BDA0-A661-F28F-E15489BE2B2E}"/>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6932FAF4-5B8F-8B0F-1DC9-0F5B028AAB40}"/>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94456BE-9504-FC8F-D3F2-7F1B606E1B21}"/>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033D53FB-BA12-8E63-3216-7530F207E8E7}"/>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65B66BCB-C4EA-038B-FE18-7BBA29374B70}"/>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6068BC5C-A95C-DB0E-F7DB-29E075FEED13}"/>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96428DE1-0201-353A-92FB-6A332172979D}"/>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7902D41C-9437-03DA-9E6A-B302C5181699}"/>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45C8A976-C7B2-953B-C1FA-6483FD27F8C1}"/>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A6636157-EA79-1627-6A9A-57148608A2B5}"/>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E14D3526-B658-2FCC-1D6B-E6F2D1AAEF8F}"/>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45F591AB-2B4A-551E-A8B8-444CB47137E8}"/>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D548FF43-927A-484E-BD38-30158894458F}"/>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CA177A64-8266-6A99-B04B-021902E890D0}"/>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7F199BB2-800C-C90C-C6F7-38E433A6F312}"/>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6EC26760-86F0-E6D1-8515-59D30C1C2231}"/>
              </a:ext>
            </a:extLst>
          </p:cNvPr>
          <p:cNvSpPr txBox="1"/>
          <p:nvPr/>
        </p:nvSpPr>
        <p:spPr>
          <a:xfrm>
            <a:off x="6096000" y="1057009"/>
            <a:ext cx="3886200"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E23095BB-4289-A09A-ACAF-138F19FFE256}"/>
              </a:ext>
            </a:extLst>
          </p:cNvPr>
          <p:cNvSpPr txBox="1"/>
          <p:nvPr/>
        </p:nvSpPr>
        <p:spPr>
          <a:xfrm>
            <a:off x="1734802" y="2677163"/>
            <a:ext cx="15007380" cy="769441"/>
          </a:xfrm>
          <a:prstGeom prst="rect">
            <a:avLst/>
          </a:prstGeom>
          <a:noFill/>
        </p:spPr>
        <p:txBody>
          <a:bodyPr wrap="square" rtlCol="0">
            <a:spAutoFit/>
          </a:bodyPr>
          <a:lstStyle/>
          <a:p>
            <a:r>
              <a:rPr lang="en-US" sz="4400" dirty="0"/>
              <a:t>2. Count the number of smokers and non-smokers. </a:t>
            </a:r>
            <a:endParaRPr lang="en-IN" sz="4400" dirty="0"/>
          </a:p>
        </p:txBody>
      </p:sp>
      <p:pic>
        <p:nvPicPr>
          <p:cNvPr id="29" name="Picture 28">
            <a:extLst>
              <a:ext uri="{FF2B5EF4-FFF2-40B4-BE49-F238E27FC236}">
                <a16:creationId xmlns:a16="http://schemas.microsoft.com/office/drawing/2014/main" id="{D496FAE4-5DAC-1AE7-EF66-096CC5B0A4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4942" y="3799748"/>
            <a:ext cx="8415458" cy="1464258"/>
          </a:xfrm>
          <a:prstGeom prst="rect">
            <a:avLst/>
          </a:prstGeom>
        </p:spPr>
      </p:pic>
      <p:pic>
        <p:nvPicPr>
          <p:cNvPr id="31" name="Picture 30">
            <a:extLst>
              <a:ext uri="{FF2B5EF4-FFF2-40B4-BE49-F238E27FC236}">
                <a16:creationId xmlns:a16="http://schemas.microsoft.com/office/drawing/2014/main" id="{B327124F-47F6-FE42-9E4A-625F35733C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6000" y="5429305"/>
            <a:ext cx="10972800" cy="3539325"/>
          </a:xfrm>
          <a:prstGeom prst="rect">
            <a:avLst/>
          </a:prstGeom>
        </p:spPr>
      </p:pic>
    </p:spTree>
    <p:extLst>
      <p:ext uri="{BB962C8B-B14F-4D97-AF65-F5344CB8AC3E}">
        <p14:creationId xmlns:p14="http://schemas.microsoft.com/office/powerpoint/2010/main" val="1504714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7BD22-6D28-E2AE-AE9A-E4E969A4A0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C47A9B1-6796-25AE-7EC9-513A1A466192}"/>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CAE4D0C9-DD16-21D1-7E31-93C6EBC9AA73}"/>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5239F81B-22BB-5B85-1DBE-70331EBD3744}"/>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5E139A17-5908-5A1E-0382-74BEE1B20B41}"/>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1DA3701D-45FA-4A02-3224-48551E37E5AF}"/>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66DAE18F-ABC7-E880-5CFA-3710C5D2AEE5}"/>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2FA65049-0384-62C8-5C82-4D7DAB10707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FF375787-9A93-BB3B-3B22-F50727BC42BE}"/>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1116C807-0F4C-7EAD-CA3C-C60F83D93912}"/>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30AA64B1-6073-4924-D642-21D6BCA135B5}"/>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F17643C8-4E2F-4A67-DBE5-07C50CC5D71C}"/>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178CD971-E9F9-BB3C-8400-6CBE21E4B581}"/>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17E0C25B-8A81-164E-B5E6-231215341F19}"/>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48FC1FBF-AB39-0451-36B4-5E866CDA622C}"/>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67AE90F4-1DE3-FF5F-0C55-7159B632FDA3}"/>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149CD4BD-7A0E-8676-CDFF-9F1436B5430D}"/>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F30D14E2-B65F-455B-FF1A-40E7877E6250}"/>
              </a:ext>
            </a:extLst>
          </p:cNvPr>
          <p:cNvSpPr txBox="1"/>
          <p:nvPr/>
        </p:nvSpPr>
        <p:spPr>
          <a:xfrm>
            <a:off x="6096000" y="1069785"/>
            <a:ext cx="4400569"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435494E5-6CE2-F2E3-296F-ED7C01AA3DDC}"/>
              </a:ext>
            </a:extLst>
          </p:cNvPr>
          <p:cNvSpPr txBox="1"/>
          <p:nvPr/>
        </p:nvSpPr>
        <p:spPr>
          <a:xfrm>
            <a:off x="1734802" y="2677163"/>
            <a:ext cx="15007380" cy="769441"/>
          </a:xfrm>
          <a:prstGeom prst="rect">
            <a:avLst/>
          </a:prstGeom>
          <a:noFill/>
        </p:spPr>
        <p:txBody>
          <a:bodyPr wrap="square" rtlCol="0">
            <a:spAutoFit/>
          </a:bodyPr>
          <a:lstStyle/>
          <a:p>
            <a:r>
              <a:rPr lang="en-US" sz="4400" dirty="0"/>
              <a:t>3. List all unique cancer stages present in the dataset. </a:t>
            </a:r>
            <a:endParaRPr lang="en-IN" sz="4400" dirty="0"/>
          </a:p>
        </p:txBody>
      </p:sp>
      <p:pic>
        <p:nvPicPr>
          <p:cNvPr id="25" name="Picture 24">
            <a:extLst>
              <a:ext uri="{FF2B5EF4-FFF2-40B4-BE49-F238E27FC236}">
                <a16:creationId xmlns:a16="http://schemas.microsoft.com/office/drawing/2014/main" id="{07ADAFC2-3544-95C1-DC58-2380CB30E0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1" y="3812327"/>
            <a:ext cx="8889097" cy="1685225"/>
          </a:xfrm>
          <a:prstGeom prst="rect">
            <a:avLst/>
          </a:prstGeom>
        </p:spPr>
      </p:pic>
      <p:pic>
        <p:nvPicPr>
          <p:cNvPr id="27" name="Picture 26">
            <a:extLst>
              <a:ext uri="{FF2B5EF4-FFF2-40B4-BE49-F238E27FC236}">
                <a16:creationId xmlns:a16="http://schemas.microsoft.com/office/drawing/2014/main" id="{63D697D8-9020-6E8B-228A-7056935908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4605" y="5692294"/>
            <a:ext cx="2270957" cy="2880610"/>
          </a:xfrm>
          <a:prstGeom prst="rect">
            <a:avLst/>
          </a:prstGeom>
        </p:spPr>
      </p:pic>
    </p:spTree>
    <p:extLst>
      <p:ext uri="{BB962C8B-B14F-4D97-AF65-F5344CB8AC3E}">
        <p14:creationId xmlns:p14="http://schemas.microsoft.com/office/powerpoint/2010/main" val="301289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2B33D-9740-DC8E-4157-96FAC45191D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4B30B19-63FE-67D6-5993-DF03D051E3E7}"/>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49466DBA-E3D5-BE61-DB43-A660A4952F2F}"/>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9B9C7365-1766-42E1-8249-B943E755FABF}"/>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79D97E7A-57BE-66F6-4C26-38E110D8838F}"/>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5360EE44-E7E6-0B74-1B9A-B86ABEED05CA}"/>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4D4C7541-5C59-589C-ACF1-D6EC7CD3C4FC}"/>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8A3C1937-C0D5-0EFF-DA63-16B0FB341850}"/>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FDC4746F-CA60-7C3E-2D73-E16EB782A268}"/>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F002F131-9E2A-3A0C-73A4-3F20870466F1}"/>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6612B18A-50E0-79E5-B4C2-F1CF5EBC3796}"/>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A2935E81-70BA-A854-38E5-7A351FE29E7B}"/>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E432819A-01C0-70CE-B549-64284B8BD5F6}"/>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0D3FA6B7-A971-93DE-1910-F0B7260D406B}"/>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3A4D8332-970B-85F4-901B-997015DC59FC}"/>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179A6174-0DA8-633F-8D9F-D496665CF851}"/>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9C839A5F-C934-4F0E-CD3A-B0BC959BF6AD}"/>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C19C53DA-5096-7A9E-7A94-AAAE6FD00AA3}"/>
              </a:ext>
            </a:extLst>
          </p:cNvPr>
          <p:cNvSpPr txBox="1"/>
          <p:nvPr/>
        </p:nvSpPr>
        <p:spPr>
          <a:xfrm>
            <a:off x="6096000" y="1022007"/>
            <a:ext cx="4114800"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B4FB0AEA-7390-B91E-BFC8-2716D5AC62AC}"/>
              </a:ext>
            </a:extLst>
          </p:cNvPr>
          <p:cNvSpPr txBox="1"/>
          <p:nvPr/>
        </p:nvSpPr>
        <p:spPr>
          <a:xfrm>
            <a:off x="1734802" y="2677163"/>
            <a:ext cx="15007380" cy="1446550"/>
          </a:xfrm>
          <a:prstGeom prst="rect">
            <a:avLst/>
          </a:prstGeom>
          <a:noFill/>
        </p:spPr>
        <p:txBody>
          <a:bodyPr wrap="square" rtlCol="0">
            <a:spAutoFit/>
          </a:bodyPr>
          <a:lstStyle/>
          <a:p>
            <a:r>
              <a:rPr lang="en-US" sz="4400" dirty="0"/>
              <a:t>4. Retrieve the average number of cigarettes smoked per day by </a:t>
            </a:r>
          </a:p>
          <a:p>
            <a:r>
              <a:rPr lang="en-US" sz="4400" dirty="0"/>
              <a:t>Smokers</a:t>
            </a:r>
            <a:endParaRPr lang="en-IN" sz="4400" dirty="0"/>
          </a:p>
        </p:txBody>
      </p:sp>
      <p:pic>
        <p:nvPicPr>
          <p:cNvPr id="11" name="Picture 10">
            <a:extLst>
              <a:ext uri="{FF2B5EF4-FFF2-40B4-BE49-F238E27FC236}">
                <a16:creationId xmlns:a16="http://schemas.microsoft.com/office/drawing/2014/main" id="{0A2D08D6-FBAC-41D1-FF0C-8F4791605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4276547"/>
            <a:ext cx="7793568" cy="2096677"/>
          </a:xfrm>
          <a:prstGeom prst="rect">
            <a:avLst/>
          </a:prstGeom>
        </p:spPr>
      </p:pic>
      <p:pic>
        <p:nvPicPr>
          <p:cNvPr id="13" name="Picture 12">
            <a:extLst>
              <a:ext uri="{FF2B5EF4-FFF2-40B4-BE49-F238E27FC236}">
                <a16:creationId xmlns:a16="http://schemas.microsoft.com/office/drawing/2014/main" id="{576129AD-D462-B3F0-64E9-5519A2CF3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2316" y="6797326"/>
            <a:ext cx="8331884" cy="2181835"/>
          </a:xfrm>
          <a:prstGeom prst="rect">
            <a:avLst/>
          </a:prstGeom>
        </p:spPr>
      </p:pic>
    </p:spTree>
    <p:extLst>
      <p:ext uri="{BB962C8B-B14F-4D97-AF65-F5344CB8AC3E}">
        <p14:creationId xmlns:p14="http://schemas.microsoft.com/office/powerpoint/2010/main" val="348418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EBC09-9AFE-4948-0EF4-C4C3B7E5741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09F13D7-54AC-09E5-BA27-265508052B66}"/>
              </a:ext>
            </a:extLst>
          </p:cNvPr>
          <p:cNvGrpSpPr/>
          <p:nvPr/>
        </p:nvGrpSpPr>
        <p:grpSpPr>
          <a:xfrm>
            <a:off x="17491799" y="8458418"/>
            <a:ext cx="951769" cy="799882"/>
            <a:chOff x="0" y="0"/>
            <a:chExt cx="967140" cy="812800"/>
          </a:xfrm>
        </p:grpSpPr>
        <p:sp>
          <p:nvSpPr>
            <p:cNvPr id="3" name="Freeform 3">
              <a:extLst>
                <a:ext uri="{FF2B5EF4-FFF2-40B4-BE49-F238E27FC236}">
                  <a16:creationId xmlns:a16="http://schemas.microsoft.com/office/drawing/2014/main" id="{387F483E-2DAF-B826-A207-E1AFD018C6BA}"/>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4" name="TextBox 4">
              <a:extLst>
                <a:ext uri="{FF2B5EF4-FFF2-40B4-BE49-F238E27FC236}">
                  <a16:creationId xmlns:a16="http://schemas.microsoft.com/office/drawing/2014/main" id="{ABE036A3-CA5B-3E8D-D351-A27C5EBFE777}"/>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A6543DDD-B1F0-49E7-90F4-0CB3E62DDF8C}"/>
              </a:ext>
            </a:extLst>
          </p:cNvPr>
          <p:cNvGrpSpPr/>
          <p:nvPr/>
        </p:nvGrpSpPr>
        <p:grpSpPr>
          <a:xfrm>
            <a:off x="1734802" y="1986567"/>
            <a:ext cx="15007379" cy="7522828"/>
            <a:chOff x="0" y="0"/>
            <a:chExt cx="2097888" cy="1539813"/>
          </a:xfrm>
        </p:grpSpPr>
        <p:sp>
          <p:nvSpPr>
            <p:cNvPr id="6" name="Freeform 6">
              <a:extLst>
                <a:ext uri="{FF2B5EF4-FFF2-40B4-BE49-F238E27FC236}">
                  <a16:creationId xmlns:a16="http://schemas.microsoft.com/office/drawing/2014/main" id="{A5539012-ACF9-D238-92F7-3A4F6C544C1A}"/>
                </a:ext>
              </a:extLst>
            </p:cNvPr>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a:extLst>
                <a:ext uri="{FF2B5EF4-FFF2-40B4-BE49-F238E27FC236}">
                  <a16:creationId xmlns:a16="http://schemas.microsoft.com/office/drawing/2014/main" id="{C229A7DE-D778-9B82-A260-1B31FCCFDED1}"/>
                </a:ext>
              </a:extLst>
            </p:cNvPr>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14" name="TextBox 14">
            <a:extLst>
              <a:ext uri="{FF2B5EF4-FFF2-40B4-BE49-F238E27FC236}">
                <a16:creationId xmlns:a16="http://schemas.microsoft.com/office/drawing/2014/main" id="{FAC7459C-7364-D7FB-A43B-23B72909F68F}"/>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sp>
        <p:nvSpPr>
          <p:cNvPr id="15" name="TextBox 15">
            <a:extLst>
              <a:ext uri="{FF2B5EF4-FFF2-40B4-BE49-F238E27FC236}">
                <a16:creationId xmlns:a16="http://schemas.microsoft.com/office/drawing/2014/main" id="{0EFD350A-50B4-BD02-A85A-F70357390F3E}"/>
              </a:ext>
            </a:extLst>
          </p:cNvPr>
          <p:cNvSpPr txBox="1"/>
          <p:nvPr/>
        </p:nvSpPr>
        <p:spPr>
          <a:xfrm>
            <a:off x="16157771" y="489099"/>
            <a:ext cx="9784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Contact</a:t>
            </a:r>
          </a:p>
        </p:txBody>
      </p:sp>
      <p:sp>
        <p:nvSpPr>
          <p:cNvPr id="16" name="TextBox 16">
            <a:extLst>
              <a:ext uri="{FF2B5EF4-FFF2-40B4-BE49-F238E27FC236}">
                <a16:creationId xmlns:a16="http://schemas.microsoft.com/office/drawing/2014/main" id="{DD7915E5-4DF7-EAD0-7BE1-CC8CF63969FE}"/>
              </a:ext>
            </a:extLst>
          </p:cNvPr>
          <p:cNvSpPr txBox="1"/>
          <p:nvPr/>
        </p:nvSpPr>
        <p:spPr>
          <a:xfrm>
            <a:off x="15037521" y="489099"/>
            <a:ext cx="1060497"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Tasks</a:t>
            </a:r>
          </a:p>
        </p:txBody>
      </p:sp>
      <p:sp>
        <p:nvSpPr>
          <p:cNvPr id="17" name="TextBox 17">
            <a:extLst>
              <a:ext uri="{FF2B5EF4-FFF2-40B4-BE49-F238E27FC236}">
                <a16:creationId xmlns:a16="http://schemas.microsoft.com/office/drawing/2014/main" id="{44095CDA-9535-8F76-D786-BF33B2F452E7}"/>
              </a:ext>
            </a:extLst>
          </p:cNvPr>
          <p:cNvSpPr txBox="1"/>
          <p:nvPr/>
        </p:nvSpPr>
        <p:spPr>
          <a:xfrm>
            <a:off x="13371218" y="489099"/>
            <a:ext cx="1288308"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Instructions</a:t>
            </a:r>
          </a:p>
        </p:txBody>
      </p:sp>
      <p:sp>
        <p:nvSpPr>
          <p:cNvPr id="18" name="TextBox 18">
            <a:extLst>
              <a:ext uri="{FF2B5EF4-FFF2-40B4-BE49-F238E27FC236}">
                <a16:creationId xmlns:a16="http://schemas.microsoft.com/office/drawing/2014/main" id="{149C2A48-CCCE-0BEC-752A-21F7743B4F19}"/>
              </a:ext>
            </a:extLst>
          </p:cNvPr>
          <p:cNvSpPr txBox="1"/>
          <p:nvPr/>
        </p:nvSpPr>
        <p:spPr>
          <a:xfrm>
            <a:off x="11933893" y="489099"/>
            <a:ext cx="968722"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About us</a:t>
            </a:r>
          </a:p>
        </p:txBody>
      </p:sp>
      <p:grpSp>
        <p:nvGrpSpPr>
          <p:cNvPr id="19" name="Group 19">
            <a:extLst>
              <a:ext uri="{FF2B5EF4-FFF2-40B4-BE49-F238E27FC236}">
                <a16:creationId xmlns:a16="http://schemas.microsoft.com/office/drawing/2014/main" id="{AAEDC4DE-A688-A32D-BFD4-FD2ACFA1D4E0}"/>
              </a:ext>
            </a:extLst>
          </p:cNvPr>
          <p:cNvGrpSpPr/>
          <p:nvPr/>
        </p:nvGrpSpPr>
        <p:grpSpPr>
          <a:xfrm>
            <a:off x="533524" y="346413"/>
            <a:ext cx="2974068" cy="851790"/>
            <a:chOff x="0" y="0"/>
            <a:chExt cx="3965424" cy="1135720"/>
          </a:xfrm>
        </p:grpSpPr>
        <p:sp>
          <p:nvSpPr>
            <p:cNvPr id="20" name="Freeform 20">
              <a:extLst>
                <a:ext uri="{FF2B5EF4-FFF2-40B4-BE49-F238E27FC236}">
                  <a16:creationId xmlns:a16="http://schemas.microsoft.com/office/drawing/2014/main" id="{1842560A-DFF6-E1B4-DCC5-6D3701F00CB4}"/>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a:extLst>
                <a:ext uri="{FF2B5EF4-FFF2-40B4-BE49-F238E27FC236}">
                  <a16:creationId xmlns:a16="http://schemas.microsoft.com/office/drawing/2014/main" id="{9CE1D298-A3FB-B0F6-00B5-19CFFA230EE0}"/>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a:extLst>
                <a:ext uri="{FF2B5EF4-FFF2-40B4-BE49-F238E27FC236}">
                  <a16:creationId xmlns:a16="http://schemas.microsoft.com/office/drawing/2014/main" id="{EE8E0995-C6FF-1973-5BC5-222336A0F7A8}"/>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3" name="TextBox 23">
            <a:extLst>
              <a:ext uri="{FF2B5EF4-FFF2-40B4-BE49-F238E27FC236}">
                <a16:creationId xmlns:a16="http://schemas.microsoft.com/office/drawing/2014/main" id="{575CF914-8A5E-4EE9-4113-FF288F9BA499}"/>
              </a:ext>
            </a:extLst>
          </p:cNvPr>
          <p:cNvSpPr txBox="1"/>
          <p:nvPr/>
        </p:nvSpPr>
        <p:spPr>
          <a:xfrm>
            <a:off x="10496569" y="489099"/>
            <a:ext cx="809760" cy="283210"/>
          </a:xfrm>
          <a:prstGeom prst="rect">
            <a:avLst/>
          </a:prstGeom>
        </p:spPr>
        <p:txBody>
          <a:bodyPr lIns="0" tIns="0" rIns="0" bIns="0" rtlCol="0" anchor="t">
            <a:spAutoFit/>
          </a:bodyPr>
          <a:lstStyle/>
          <a:p>
            <a:pPr algn="l">
              <a:lnSpc>
                <a:spcPts val="2239"/>
              </a:lnSpc>
              <a:spcBef>
                <a:spcPct val="0"/>
              </a:spcBef>
            </a:pPr>
            <a:r>
              <a:rPr lang="en-US" sz="1599">
                <a:solidFill>
                  <a:srgbClr val="1F2020"/>
                </a:solidFill>
                <a:latin typeface="Poppins"/>
                <a:ea typeface="Poppins"/>
                <a:cs typeface="Poppins"/>
                <a:sym typeface="Poppins"/>
              </a:rPr>
              <a:t>Home</a:t>
            </a:r>
          </a:p>
        </p:txBody>
      </p:sp>
      <p:sp>
        <p:nvSpPr>
          <p:cNvPr id="8" name="TextBox 7">
            <a:extLst>
              <a:ext uri="{FF2B5EF4-FFF2-40B4-BE49-F238E27FC236}">
                <a16:creationId xmlns:a16="http://schemas.microsoft.com/office/drawing/2014/main" id="{04C64806-1740-EF50-873E-412ABF748597}"/>
              </a:ext>
            </a:extLst>
          </p:cNvPr>
          <p:cNvSpPr txBox="1"/>
          <p:nvPr/>
        </p:nvSpPr>
        <p:spPr>
          <a:xfrm>
            <a:off x="6253249" y="1100205"/>
            <a:ext cx="4648200" cy="830997"/>
          </a:xfrm>
          <a:prstGeom prst="rect">
            <a:avLst/>
          </a:prstGeom>
          <a:noFill/>
        </p:spPr>
        <p:txBody>
          <a:bodyPr wrap="square" rtlCol="0">
            <a:spAutoFit/>
          </a:bodyPr>
          <a:lstStyle/>
          <a:p>
            <a:r>
              <a:rPr lang="en-IN" sz="4800" b="1" dirty="0"/>
              <a:t>A) Basic Level</a:t>
            </a:r>
          </a:p>
        </p:txBody>
      </p:sp>
      <p:sp>
        <p:nvSpPr>
          <p:cNvPr id="9" name="TextBox 8">
            <a:extLst>
              <a:ext uri="{FF2B5EF4-FFF2-40B4-BE49-F238E27FC236}">
                <a16:creationId xmlns:a16="http://schemas.microsoft.com/office/drawing/2014/main" id="{616D342D-959F-32C2-56E0-2089CB7E4CE3}"/>
              </a:ext>
            </a:extLst>
          </p:cNvPr>
          <p:cNvSpPr txBox="1"/>
          <p:nvPr/>
        </p:nvSpPr>
        <p:spPr>
          <a:xfrm>
            <a:off x="1734802" y="2677163"/>
            <a:ext cx="15007380" cy="769441"/>
          </a:xfrm>
          <a:prstGeom prst="rect">
            <a:avLst/>
          </a:prstGeom>
          <a:noFill/>
        </p:spPr>
        <p:txBody>
          <a:bodyPr wrap="square" rtlCol="0">
            <a:spAutoFit/>
          </a:bodyPr>
          <a:lstStyle/>
          <a:p>
            <a:r>
              <a:rPr lang="en-US" sz="4400" dirty="0"/>
              <a:t>5. Count the number of people exposed to high air pollution. </a:t>
            </a:r>
            <a:endParaRPr lang="en-IN" sz="4400" dirty="0"/>
          </a:p>
        </p:txBody>
      </p:sp>
      <p:pic>
        <p:nvPicPr>
          <p:cNvPr id="11" name="Picture 10">
            <a:extLst>
              <a:ext uri="{FF2B5EF4-FFF2-40B4-BE49-F238E27FC236}">
                <a16:creationId xmlns:a16="http://schemas.microsoft.com/office/drawing/2014/main" id="{D7188E75-D938-F91E-39E6-1BF67B76D1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7232" y="3717077"/>
            <a:ext cx="9241368" cy="1822010"/>
          </a:xfrm>
          <a:prstGeom prst="rect">
            <a:avLst/>
          </a:prstGeom>
        </p:spPr>
      </p:pic>
      <p:pic>
        <p:nvPicPr>
          <p:cNvPr id="13" name="Picture 12">
            <a:extLst>
              <a:ext uri="{FF2B5EF4-FFF2-40B4-BE49-F238E27FC236}">
                <a16:creationId xmlns:a16="http://schemas.microsoft.com/office/drawing/2014/main" id="{BB8FD27F-5B3D-C181-6036-C82D7BC40C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7232" y="6305014"/>
            <a:ext cx="9393768" cy="2076664"/>
          </a:xfrm>
          <a:prstGeom prst="rect">
            <a:avLst/>
          </a:prstGeom>
        </p:spPr>
      </p:pic>
    </p:spTree>
    <p:extLst>
      <p:ext uri="{BB962C8B-B14F-4D97-AF65-F5344CB8AC3E}">
        <p14:creationId xmlns:p14="http://schemas.microsoft.com/office/powerpoint/2010/main" val="3072635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TotalTime>
  <Words>980</Words>
  <Application>Microsoft Office PowerPoint</Application>
  <PresentationFormat>Custom</PresentationFormat>
  <Paragraphs>316</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Wingdings</vt:lpstr>
      <vt:lpstr>Canva Sans Bold Italics</vt:lpstr>
      <vt:lpstr>Arial</vt:lpstr>
      <vt:lpstr>Calibri</vt:lpstr>
      <vt:lpstr>Canva Sans Bold</vt:lpstr>
      <vt:lpstr>Poppins</vt:lpstr>
      <vt:lpstr>Canva Sans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Abotula Sai sandeep</cp:lastModifiedBy>
  <cp:revision>6</cp:revision>
  <dcterms:created xsi:type="dcterms:W3CDTF">2006-08-16T00:00:00Z</dcterms:created>
  <dcterms:modified xsi:type="dcterms:W3CDTF">2025-02-21T15:57:32Z</dcterms:modified>
  <dc:identifier>DAGd4dElOz8</dc:identifier>
</cp:coreProperties>
</file>