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247" y="781938"/>
            <a:ext cx="999553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947" y="1472012"/>
            <a:ext cx="7958455" cy="407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444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4974" y="1546301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latin typeface="Arial"/>
                <a:cs typeface="Arial"/>
              </a:rPr>
              <a:t>CREDIT</a:t>
            </a:r>
            <a:r>
              <a:rPr sz="9600" b="1" spc="-390" dirty="0">
                <a:latin typeface="Arial"/>
                <a:cs typeface="Arial"/>
              </a:rPr>
              <a:t> </a:t>
            </a:r>
            <a:r>
              <a:rPr sz="9600" b="1" spc="-20" dirty="0">
                <a:latin typeface="Arial"/>
                <a:cs typeface="Arial"/>
              </a:rPr>
              <a:t>CARD</a:t>
            </a:r>
            <a:endParaRPr sz="9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6719" y="3121151"/>
            <a:ext cx="11261090" cy="3235960"/>
            <a:chOff x="426719" y="3121151"/>
            <a:chExt cx="11261090" cy="32359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9" y="3989831"/>
              <a:ext cx="5832348" cy="160477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70305" y="3331540"/>
            <a:ext cx="490791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790" dirty="0">
                <a:solidFill>
                  <a:srgbClr val="FFC000"/>
                </a:solidFill>
                <a:latin typeface="Arial MT"/>
                <a:cs typeface="Arial MT"/>
              </a:rPr>
              <a:t>WEEKLY</a:t>
            </a:r>
            <a:endParaRPr sz="5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700" spc="-805" dirty="0">
                <a:solidFill>
                  <a:srgbClr val="FFC000"/>
                </a:solidFill>
                <a:latin typeface="Arial MT"/>
                <a:cs typeface="Arial MT"/>
              </a:rPr>
              <a:t>STATUS</a:t>
            </a:r>
            <a:r>
              <a:rPr sz="5700" spc="-270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5700" spc="-745" dirty="0">
                <a:solidFill>
                  <a:srgbClr val="FFC000"/>
                </a:solidFill>
                <a:latin typeface="Arial MT"/>
                <a:cs typeface="Arial MT"/>
              </a:rPr>
              <a:t>REPORT</a:t>
            </a:r>
            <a:endParaRPr sz="57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465226"/>
            <a:ext cx="7979409" cy="4823460"/>
          </a:xfrm>
          <a:prstGeom prst="rect">
            <a:avLst/>
          </a:prstGeom>
        </p:spPr>
        <p:txBody>
          <a:bodyPr vert="horz" wrap="square" lIns="0" tIns="328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Content</a:t>
            </a:r>
            <a:r>
              <a:rPr sz="4000" spc="-50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in</a:t>
            </a:r>
            <a:r>
              <a:rPr sz="4000" spc="-4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this</a:t>
            </a:r>
            <a:r>
              <a:rPr sz="4000" spc="-4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tutorial</a:t>
            </a:r>
            <a:r>
              <a:rPr sz="4000" spc="-40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Arial Black"/>
                <a:cs typeface="Arial Black"/>
              </a:rPr>
              <a:t>video</a:t>
            </a:r>
            <a:endParaRPr sz="4000">
              <a:latin typeface="Arial Black"/>
              <a:cs typeface="Arial Black"/>
            </a:endParaRPr>
          </a:p>
          <a:p>
            <a:pPr marL="777875" indent="-743585">
              <a:lnSpc>
                <a:spcPct val="100000"/>
              </a:lnSpc>
              <a:spcBef>
                <a:spcPts val="2485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40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objective</a:t>
            </a:r>
            <a:endParaRPr sz="400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40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r>
              <a:rPr sz="4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DAX</a:t>
            </a:r>
            <a:endParaRPr sz="400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</a:tabLst>
            </a:pP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sz="400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Export</a:t>
            </a:r>
            <a:r>
              <a:rPr sz="4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share</a:t>
            </a:r>
            <a:r>
              <a:rPr sz="4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0688" y="2275332"/>
            <a:ext cx="4401311" cy="38160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2170" cy="492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Project</a:t>
            </a:r>
            <a:r>
              <a:rPr sz="4000" spc="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10" dirty="0">
                <a:solidFill>
                  <a:srgbClr val="FFC000"/>
                </a:solidFill>
                <a:latin typeface="Arial Black"/>
                <a:cs typeface="Arial Black"/>
              </a:rPr>
              <a:t>Objective</a:t>
            </a:r>
            <a:endParaRPr sz="4000">
              <a:latin typeface="Arial Black"/>
              <a:cs typeface="Arial Black"/>
            </a:endParaRPr>
          </a:p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sz="4000" spc="-18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develop</a:t>
            </a:r>
            <a:r>
              <a:rPr sz="400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comprehensive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weekly</a:t>
            </a:r>
            <a:r>
              <a:rPr sz="40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real-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4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trends,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enabling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stakeholders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monitor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40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4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operations effectively.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552062"/>
            <a:ext cx="7964805" cy="46056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AgeGroup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</a:t>
            </a:r>
            <a:endParaRPr sz="16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>
              <a:latin typeface="Calibri"/>
              <a:cs typeface="Calibri"/>
            </a:endParaRPr>
          </a:p>
          <a:p>
            <a:pPr marL="242570" algn="just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30,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"20-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30",</a:t>
            </a:r>
            <a:endParaRPr sz="1600">
              <a:latin typeface="Calibri"/>
              <a:cs typeface="Calibri"/>
            </a:endParaRPr>
          </a:p>
          <a:p>
            <a:pPr marL="242570" marR="5080" algn="just">
              <a:lnSpc>
                <a:spcPct val="1104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40,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"30-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40",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40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50,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"40-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50",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60,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"50-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60",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60,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"60+",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9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90"/>
              </a:spcBef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600">
              <a:latin typeface="Calibri"/>
              <a:cs typeface="Calibri"/>
            </a:endParaRPr>
          </a:p>
          <a:p>
            <a:pPr marL="242570" marR="5881370" indent="-230504">
              <a:lnSpc>
                <a:spcPct val="11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IncomeGroup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 TRUE(),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35000,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"Low",</a:t>
            </a:r>
            <a:endParaRPr sz="1600">
              <a:latin typeface="Calibri"/>
              <a:cs typeface="Calibri"/>
            </a:endParaRPr>
          </a:p>
          <a:p>
            <a:pPr marL="242570" marR="651510">
              <a:lnSpc>
                <a:spcPct val="110000"/>
              </a:lnSpc>
              <a:spcBef>
                <a:spcPts val="1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35000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&lt;70000,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"Med",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70000,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"High",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715516"/>
            <a:ext cx="9453880" cy="389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week_num2</a:t>
            </a:r>
            <a:r>
              <a:rPr sz="16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WEEKNUM('public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cc_detail'[week_start_date])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cc_detail'[annual_fees]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+ 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cc_detail'[total_trans_amt]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+ 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cc_detail'[interest_earned]</a:t>
            </a:r>
            <a:endParaRPr sz="1600">
              <a:latin typeface="Calibri"/>
              <a:cs typeface="Calibri"/>
            </a:endParaRPr>
          </a:p>
          <a:p>
            <a:pPr marL="196850" marR="6122670" indent="-184785">
              <a:lnSpc>
                <a:spcPct val="110700"/>
              </a:lnSpc>
              <a:spcBef>
                <a:spcPts val="190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Current_week_Reveneue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cc_detail'[week_num2])))</a:t>
            </a:r>
            <a:endParaRPr sz="1600">
              <a:latin typeface="Calibri"/>
              <a:cs typeface="Calibri"/>
            </a:endParaRPr>
          </a:p>
          <a:p>
            <a:pPr marL="196850" marR="6037580" indent="-184785">
              <a:lnSpc>
                <a:spcPct val="110700"/>
              </a:lnSpc>
              <a:spcBef>
                <a:spcPts val="139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Previous_week_Reveneue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CALCULATE(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cc_detail'[week_num2])-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1))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dirty="0"/>
              <a:t>Project</a:t>
            </a:r>
            <a:r>
              <a:rPr spc="-45" dirty="0"/>
              <a:t> </a:t>
            </a:r>
            <a:r>
              <a:rPr dirty="0"/>
              <a:t>Insights-</a:t>
            </a:r>
            <a:r>
              <a:rPr spc="-25" dirty="0"/>
              <a:t> </a:t>
            </a:r>
            <a:r>
              <a:rPr dirty="0"/>
              <a:t>Week</a:t>
            </a:r>
            <a:r>
              <a:rPr spc="-45" dirty="0"/>
              <a:t> </a:t>
            </a:r>
            <a:r>
              <a:rPr dirty="0"/>
              <a:t>53</a:t>
            </a:r>
            <a:r>
              <a:rPr spc="-40" dirty="0"/>
              <a:t> </a:t>
            </a:r>
            <a:r>
              <a:rPr spc="-10" dirty="0"/>
              <a:t>(31</a:t>
            </a:r>
            <a:r>
              <a:rPr sz="3975" spc="-15" baseline="25157" dirty="0"/>
              <a:t>st</a:t>
            </a:r>
            <a:r>
              <a:rPr sz="3975" baseline="25157" dirty="0"/>
              <a:t>	</a:t>
            </a:r>
            <a:r>
              <a:rPr sz="4000" spc="-20" dirty="0"/>
              <a:t>Dec)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8427719" y="2019300"/>
            <a:ext cx="3538854" cy="4409440"/>
            <a:chOff x="8427719" y="2019300"/>
            <a:chExt cx="3538854" cy="4409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45947" y="1508433"/>
            <a:ext cx="10269220" cy="49485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WoW</a:t>
            </a:r>
            <a:r>
              <a:rPr sz="2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change:</a:t>
            </a:r>
            <a:endParaRPr sz="220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28.8%,</a:t>
            </a:r>
            <a:endParaRPr sz="200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Amt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22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alibri"/>
                <a:cs typeface="Calibri"/>
              </a:rPr>
              <a:t>YTD:</a:t>
            </a:r>
            <a:endParaRPr sz="220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57M</a:t>
            </a:r>
            <a:endParaRPr sz="200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8M</a:t>
            </a:r>
            <a:endParaRPr sz="200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amount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46M</a:t>
            </a:r>
            <a:endParaRPr sz="200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Male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31M,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female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26M</a:t>
            </a:r>
            <a:endParaRPr sz="2000">
              <a:latin typeface="Calibri"/>
              <a:cs typeface="Calibri"/>
            </a:endParaRPr>
          </a:p>
          <a:p>
            <a:pPr marL="454659" marR="3836035" indent="-36004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Silver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93%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 transactions</a:t>
            </a:r>
            <a:endParaRPr sz="200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TX,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NY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68%</a:t>
            </a:r>
            <a:endParaRPr sz="200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57.5%</a:t>
            </a:r>
            <a:endParaRPr sz="2000">
              <a:latin typeface="Calibri"/>
              <a:cs typeface="Calibri"/>
            </a:endParaRPr>
          </a:p>
          <a:p>
            <a:pPr marL="454025" indent="-359410">
              <a:lnSpc>
                <a:spcPts val="223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Delinquent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6.06%</a:t>
            </a:r>
            <a:endParaRPr sz="2000">
              <a:latin typeface="Calibri"/>
              <a:cs typeface="Calibri"/>
            </a:endParaRPr>
          </a:p>
          <a:p>
            <a:pPr marR="5080" algn="r">
              <a:lnSpc>
                <a:spcPts val="1989"/>
              </a:lnSpc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Note:</a:t>
            </a:r>
            <a:r>
              <a:rPr sz="18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Add</a:t>
            </a:r>
            <a:r>
              <a:rPr spc="-2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spc="-10" dirty="0"/>
              <a:t>resume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dirty="0"/>
              <a:t>Credit</a:t>
            </a:r>
            <a:r>
              <a:rPr spc="-70" dirty="0"/>
              <a:t> </a:t>
            </a:r>
            <a:r>
              <a:rPr dirty="0"/>
              <a:t>card</a:t>
            </a:r>
            <a:r>
              <a:rPr spc="-80" dirty="0"/>
              <a:t> </a:t>
            </a:r>
            <a:r>
              <a:rPr dirty="0"/>
              <a:t>financial</a:t>
            </a:r>
            <a:r>
              <a:rPr spc="-100" dirty="0"/>
              <a:t> </a:t>
            </a:r>
            <a:r>
              <a:rPr dirty="0"/>
              <a:t>dashboard</a:t>
            </a:r>
            <a:r>
              <a:rPr spc="-105" dirty="0"/>
              <a:t> </a:t>
            </a:r>
            <a:r>
              <a:rPr dirty="0"/>
              <a:t>using</a:t>
            </a:r>
            <a:r>
              <a:rPr spc="-85" dirty="0"/>
              <a:t> </a:t>
            </a:r>
            <a:r>
              <a:rPr dirty="0"/>
              <a:t>Power</a:t>
            </a:r>
            <a:r>
              <a:rPr spc="-70" dirty="0"/>
              <a:t> </a:t>
            </a:r>
            <a:r>
              <a:rPr spc="-25" dirty="0"/>
              <a:t>BI:</a:t>
            </a:r>
          </a:p>
          <a:p>
            <a:pPr marL="372110" marR="21590" indent="-360045">
              <a:lnSpc>
                <a:spcPts val="3020"/>
              </a:lnSpc>
              <a:spcBef>
                <a:spcPts val="1075"/>
              </a:spcBef>
              <a:buFont typeface="Arial MT"/>
              <a:buChar char="•"/>
              <a:tabLst>
                <a:tab pos="372110" algn="l"/>
              </a:tabLst>
            </a:pPr>
            <a:r>
              <a:rPr sz="2800" b="0" dirty="0">
                <a:latin typeface="Calibri"/>
                <a:cs typeface="Calibri"/>
              </a:rPr>
              <a:t>Developed</a:t>
            </a:r>
            <a:r>
              <a:rPr sz="2800" b="0" spc="-11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an</a:t>
            </a:r>
            <a:r>
              <a:rPr sz="2800" b="0" spc="-105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interactive</a:t>
            </a:r>
            <a:r>
              <a:rPr sz="2800" b="0" spc="-11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dashboard</a:t>
            </a:r>
            <a:r>
              <a:rPr sz="2800" b="0" spc="-85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using transaction</a:t>
            </a:r>
            <a:r>
              <a:rPr sz="2800" b="0" spc="-6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and</a:t>
            </a:r>
            <a:r>
              <a:rPr sz="2800" b="0" spc="-5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customer</a:t>
            </a:r>
            <a:r>
              <a:rPr sz="2800" b="0" spc="-5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data</a:t>
            </a:r>
            <a:r>
              <a:rPr sz="2800" b="0" spc="-7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from</a:t>
            </a:r>
            <a:r>
              <a:rPr sz="2800" b="0" spc="-6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a</a:t>
            </a:r>
            <a:r>
              <a:rPr sz="2800" b="0" spc="-7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SQL</a:t>
            </a:r>
            <a:r>
              <a:rPr sz="2800" b="0" spc="-6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database, </a:t>
            </a:r>
            <a:r>
              <a:rPr sz="2800" b="0" dirty="0">
                <a:latin typeface="Calibri"/>
                <a:cs typeface="Calibri"/>
              </a:rPr>
              <a:t>to</a:t>
            </a:r>
            <a:r>
              <a:rPr sz="2800" b="0" spc="-7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provide</a:t>
            </a:r>
            <a:r>
              <a:rPr sz="2800" b="0" spc="-50" dirty="0">
                <a:latin typeface="Calibri"/>
                <a:cs typeface="Calibri"/>
              </a:rPr>
              <a:t> </a:t>
            </a:r>
            <a:r>
              <a:rPr sz="2800" b="0" spc="-20" dirty="0">
                <a:latin typeface="Calibri"/>
                <a:cs typeface="Calibri"/>
              </a:rPr>
              <a:t>real-</a:t>
            </a:r>
            <a:r>
              <a:rPr sz="2800" b="0" dirty="0">
                <a:latin typeface="Calibri"/>
                <a:cs typeface="Calibri"/>
              </a:rPr>
              <a:t>time</a:t>
            </a:r>
            <a:r>
              <a:rPr sz="2800" b="0" spc="-6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insights.</a:t>
            </a:r>
            <a:endParaRPr sz="2800">
              <a:latin typeface="Calibri"/>
              <a:cs typeface="Calibri"/>
            </a:endParaRPr>
          </a:p>
          <a:p>
            <a:pPr marL="372110" marR="338455" indent="-360045">
              <a:lnSpc>
                <a:spcPts val="3030"/>
              </a:lnSpc>
              <a:spcBef>
                <a:spcPts val="1000"/>
              </a:spcBef>
              <a:buFont typeface="Arial MT"/>
              <a:buChar char="•"/>
              <a:tabLst>
                <a:tab pos="372110" algn="l"/>
              </a:tabLst>
            </a:pPr>
            <a:r>
              <a:rPr sz="2800" b="0" dirty="0">
                <a:latin typeface="Calibri"/>
                <a:cs typeface="Calibri"/>
              </a:rPr>
              <a:t>Streamlined</a:t>
            </a:r>
            <a:r>
              <a:rPr sz="2800" b="0" spc="-8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data</a:t>
            </a:r>
            <a:r>
              <a:rPr sz="2800" b="0" spc="-9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processing</a:t>
            </a:r>
            <a:r>
              <a:rPr sz="2800" b="0" spc="-5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&amp;</a:t>
            </a:r>
            <a:r>
              <a:rPr sz="2800" b="0" spc="-9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analysis</a:t>
            </a:r>
            <a:r>
              <a:rPr sz="2800" b="0" spc="-6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to</a:t>
            </a:r>
            <a:r>
              <a:rPr sz="2800" b="0" spc="-9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monitor </a:t>
            </a:r>
            <a:r>
              <a:rPr sz="2800" b="0" dirty="0">
                <a:latin typeface="Calibri"/>
                <a:cs typeface="Calibri"/>
              </a:rPr>
              <a:t>key</a:t>
            </a:r>
            <a:r>
              <a:rPr sz="2800" b="0" spc="-9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performance</a:t>
            </a:r>
            <a:r>
              <a:rPr sz="2800" b="0" spc="-5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metrics</a:t>
            </a:r>
            <a:r>
              <a:rPr sz="2800" b="0" spc="-6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and</a:t>
            </a:r>
            <a:r>
              <a:rPr sz="2800" b="0" spc="-65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trends.</a:t>
            </a:r>
            <a:endParaRPr sz="2800">
              <a:latin typeface="Calibri"/>
              <a:cs typeface="Calibri"/>
            </a:endParaRPr>
          </a:p>
          <a:p>
            <a:pPr marL="370205" marR="240665" indent="-358140" algn="just">
              <a:lnSpc>
                <a:spcPts val="3020"/>
              </a:lnSpc>
              <a:spcBef>
                <a:spcPts val="994"/>
              </a:spcBef>
              <a:buFont typeface="Arial MT"/>
              <a:buChar char="•"/>
              <a:tabLst>
                <a:tab pos="372110" algn="l"/>
              </a:tabLst>
            </a:pPr>
            <a:r>
              <a:rPr sz="2800" b="0" dirty="0">
                <a:latin typeface="Calibri"/>
                <a:cs typeface="Calibri"/>
              </a:rPr>
              <a:t>Shared</a:t>
            </a:r>
            <a:r>
              <a:rPr sz="2800" b="0" spc="-10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actionable</a:t>
            </a:r>
            <a:r>
              <a:rPr sz="2800" b="0" spc="-10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insights</a:t>
            </a:r>
            <a:r>
              <a:rPr sz="2800" b="0" spc="-7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with</a:t>
            </a:r>
            <a:r>
              <a:rPr sz="2800" b="0" spc="-105" dirty="0">
                <a:latin typeface="Calibri"/>
                <a:cs typeface="Calibri"/>
              </a:rPr>
              <a:t> </a:t>
            </a:r>
            <a:r>
              <a:rPr sz="2800" b="0" spc="-20" dirty="0">
                <a:latin typeface="Calibri"/>
                <a:cs typeface="Calibri"/>
              </a:rPr>
              <a:t>stakeholders</a:t>
            </a:r>
            <a:r>
              <a:rPr sz="2800" b="0" spc="-75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based 	</a:t>
            </a:r>
            <a:r>
              <a:rPr sz="2800" b="0" dirty="0">
                <a:latin typeface="Calibri"/>
                <a:cs typeface="Calibri"/>
              </a:rPr>
              <a:t>on</a:t>
            </a:r>
            <a:r>
              <a:rPr sz="2800" b="0" spc="-7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dashboard</a:t>
            </a:r>
            <a:r>
              <a:rPr sz="2800" b="0" spc="-5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findings</a:t>
            </a:r>
            <a:r>
              <a:rPr sz="2800" b="0" spc="-5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to</a:t>
            </a:r>
            <a:r>
              <a:rPr sz="2800" b="0" spc="-80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support</a:t>
            </a:r>
            <a:r>
              <a:rPr sz="2800" b="0" spc="-45" dirty="0">
                <a:latin typeface="Calibri"/>
                <a:cs typeface="Calibri"/>
              </a:rPr>
              <a:t> </a:t>
            </a:r>
            <a:r>
              <a:rPr sz="2800" b="0" spc="-20" dirty="0">
                <a:latin typeface="Calibri"/>
                <a:cs typeface="Calibri"/>
              </a:rPr>
              <a:t>decision-</a:t>
            </a:r>
            <a:r>
              <a:rPr sz="2800" b="0" spc="-10" dirty="0">
                <a:latin typeface="Calibri"/>
                <a:cs typeface="Calibri"/>
              </a:rPr>
              <a:t>making 	processes.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116" y="3134867"/>
            <a:ext cx="3128772" cy="31287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570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Arial MT</vt:lpstr>
      <vt:lpstr>Calibri</vt:lpstr>
      <vt:lpstr>Office Theme</vt:lpstr>
      <vt:lpstr>CREDIT CARD</vt:lpstr>
      <vt:lpstr>PowerPoint Presentation</vt:lpstr>
      <vt:lpstr>PowerPoint Presentation</vt:lpstr>
      <vt:lpstr>DAX Queries</vt:lpstr>
      <vt:lpstr>DAX Queries</vt:lpstr>
      <vt:lpstr>Project Insights- Week 53 (31st Dec)</vt:lpstr>
      <vt:lpstr>Add to resume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Roadmap</dc:title>
  <dc:creator>Rishabh Mishra</dc:creator>
  <cp:lastModifiedBy>SUKANYA .S</cp:lastModifiedBy>
  <cp:revision>1</cp:revision>
  <dcterms:created xsi:type="dcterms:W3CDTF">2025-03-04T03:33:58Z</dcterms:created>
  <dcterms:modified xsi:type="dcterms:W3CDTF">2025-03-04T03:35:28Z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2025-03-04T00:00:00Z</vt:filetime>
  </property>
  <property fmtid="{D5CDD505-2E9C-101B-9397-08002B2CF9AE}" pid="5" name="Producer">
    <vt:lpwstr>Microsoft® PowerPoint® 2021</vt:lpwstr>
  </property>
</Properties>
</file>