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1" r:id="rId4"/>
    <p:sldId id="273" r:id="rId5"/>
    <p:sldId id="274" r:id="rId6"/>
    <p:sldId id="275" r:id="rId7"/>
    <p:sldId id="276" r:id="rId8"/>
    <p:sldId id="279" r:id="rId9"/>
    <p:sldId id="277" r:id="rId10"/>
    <p:sldId id="281" r:id="rId11"/>
    <p:sldId id="278"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8" d="100"/>
          <a:sy n="88" d="100"/>
        </p:scale>
        <p:origin x="16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37889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32353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24082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421739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04426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1779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741581-C4A6-43B7-A212-170C6B70A2D3}" type="datetimeFigureOut">
              <a:rPr lang="en-US" smtClean="0"/>
              <a:t>12/23/2019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72377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741581-C4A6-43B7-A212-170C6B70A2D3}" type="datetimeFigureOut">
              <a:rPr lang="en-US" smtClean="0"/>
              <a:t>12/23/2019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22708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41581-C4A6-43B7-A212-170C6B70A2D3}" type="datetimeFigureOut">
              <a:rPr lang="en-US" smtClean="0"/>
              <a:t>12/23/2019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47071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78149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84635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41581-C4A6-43B7-A212-170C6B70A2D3}" type="datetimeFigureOut">
              <a:rPr lang="en-US" smtClean="0"/>
              <a:t>12/23/2019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78C1A-3B63-442D-B98F-F162A1F3FBFA}" type="slidenum">
              <a:rPr lang="en-US" smtClean="0"/>
              <a:t>‹#›</a:t>
            </a:fld>
            <a:endParaRPr lang="en-US"/>
          </a:p>
        </p:txBody>
      </p:sp>
    </p:spTree>
    <p:extLst>
      <p:ext uri="{BB962C8B-B14F-4D97-AF65-F5344CB8AC3E}">
        <p14:creationId xmlns:p14="http://schemas.microsoft.com/office/powerpoint/2010/main" val="2463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2581"/>
            <a:ext cx="11940989" cy="1376980"/>
          </a:xfrm>
        </p:spPr>
        <p:txBody>
          <a:bodyPr>
            <a:noAutofit/>
          </a:bodyPr>
          <a:lstStyle/>
          <a:p>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r>
              <a:rPr lang="en-US" sz="8000" b="1" i="1" dirty="0">
                <a:solidFill>
                  <a:srgbClr val="002060"/>
                </a:solidFill>
                <a:effectLst>
                  <a:outerShdw blurRad="38100" dist="38100" dir="2700000" algn="tl">
                    <a:srgbClr val="000000">
                      <a:alpha val="43137"/>
                    </a:srgbClr>
                  </a:outerShdw>
                </a:effectLst>
              </a:rPr>
              <a:t>Deep Learning from Scratch</a:t>
            </a:r>
            <a:endParaRPr lang="en-US" sz="9600" b="1" i="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5505" y="3130476"/>
            <a:ext cx="11940989" cy="3576916"/>
          </a:xfrm>
        </p:spPr>
        <p:txBody>
          <a:bodyPr>
            <a:normAutofit fontScale="85000" lnSpcReduction="20000"/>
          </a:bodyPr>
          <a:lstStyle/>
          <a:p>
            <a:endParaRPr lang="en-US" dirty="0">
              <a:solidFill>
                <a:srgbClr val="7030A0"/>
              </a:solidFill>
            </a:endParaRPr>
          </a:p>
          <a:p>
            <a:r>
              <a:rPr lang="en-US" sz="3900" b="1" i="1" dirty="0">
                <a:solidFill>
                  <a:srgbClr val="7030A0"/>
                </a:solidFill>
              </a:rPr>
              <a:t>FAHAD HUSSAIN</a:t>
            </a:r>
          </a:p>
          <a:p>
            <a:r>
              <a:rPr lang="en-US" sz="3900" b="1" i="1" dirty="0">
                <a:solidFill>
                  <a:srgbClr val="7030A0"/>
                </a:solidFill>
              </a:rPr>
              <a:t>MCS, MSCS, DAE(CIT)</a:t>
            </a:r>
          </a:p>
          <a:p>
            <a:endParaRPr lang="en-US" dirty="0">
              <a:solidFill>
                <a:srgbClr val="7030A0"/>
              </a:solidFill>
            </a:endParaRPr>
          </a:p>
          <a:p>
            <a:r>
              <a:rPr lang="en-US" sz="3000" b="1" i="1" dirty="0">
                <a:solidFill>
                  <a:srgbClr val="7030A0"/>
                </a:solidFill>
              </a:rPr>
              <a:t>Computer Science Instructor </a:t>
            </a:r>
            <a:r>
              <a:rPr lang="en-US" sz="2800" dirty="0">
                <a:solidFill>
                  <a:srgbClr val="7030A0"/>
                </a:solidFill>
              </a:rPr>
              <a:t>of well known international Center</a:t>
            </a:r>
          </a:p>
          <a:p>
            <a:r>
              <a:rPr lang="en-US" sz="2800" dirty="0">
                <a:solidFill>
                  <a:srgbClr val="7030A0"/>
                </a:solidFill>
              </a:rPr>
              <a:t>Also, </a:t>
            </a:r>
            <a:r>
              <a:rPr lang="en-US" sz="2800" b="1" dirty="0">
                <a:solidFill>
                  <a:srgbClr val="7030A0"/>
                </a:solidFill>
                <a:effectLst>
                  <a:outerShdw blurRad="38100" dist="38100" dir="2700000" algn="tl">
                    <a:srgbClr val="000000">
                      <a:alpha val="43137"/>
                    </a:srgbClr>
                  </a:outerShdw>
                </a:effectLst>
              </a:rPr>
              <a:t>Machine Learning and Deep learning </a:t>
            </a:r>
            <a:r>
              <a:rPr lang="en-US" sz="2800" dirty="0">
                <a:solidFill>
                  <a:srgbClr val="7030A0"/>
                </a:solidFill>
              </a:rPr>
              <a:t>Practitioner</a:t>
            </a:r>
          </a:p>
          <a:p>
            <a:endParaRPr lang="en-US" dirty="0">
              <a:solidFill>
                <a:srgbClr val="7030A0"/>
              </a:solidFill>
            </a:endParaRPr>
          </a:p>
          <a:p>
            <a:r>
              <a:rPr lang="en-US" sz="2600" b="1" dirty="0">
                <a:solidFill>
                  <a:schemeClr val="accent6"/>
                </a:solidFill>
              </a:rPr>
              <a:t>For further assistance, code and slide     </a:t>
            </a:r>
            <a:r>
              <a:rPr lang="en-US" sz="2600" b="1" dirty="0">
                <a:solidFill>
                  <a:schemeClr val="accent6"/>
                </a:solidFill>
                <a:hlinkClick r:id="rId2"/>
              </a:rPr>
              <a:t>https://fahadhussaincs.blogspot.com/</a:t>
            </a:r>
            <a:endParaRPr lang="en-US" sz="2600" b="1" dirty="0">
              <a:solidFill>
                <a:schemeClr val="accent6"/>
              </a:solidFill>
            </a:endParaRPr>
          </a:p>
          <a:p>
            <a:r>
              <a:rPr lang="en-US" sz="2600" b="1" dirty="0">
                <a:solidFill>
                  <a:schemeClr val="accent6"/>
                </a:solidFill>
              </a:rPr>
              <a:t>YouTube Channel : </a:t>
            </a:r>
            <a:r>
              <a:rPr lang="en-US" sz="2800" dirty="0">
                <a:hlinkClick r:id="rId3"/>
              </a:rPr>
              <a:t>https://www.youtube.com/fahadhussaintutorial</a:t>
            </a:r>
            <a:endParaRPr lang="en-US" sz="2600" b="1" dirty="0">
              <a:solidFill>
                <a:schemeClr val="accent6"/>
              </a:solidFill>
            </a:endParaRPr>
          </a:p>
          <a:p>
            <a:endParaRPr lang="en-US" sz="2600" b="1" dirty="0">
              <a:solidFill>
                <a:schemeClr val="accent6"/>
              </a:solidFill>
            </a:endParaRPr>
          </a:p>
          <a:p>
            <a:endParaRPr lang="en-US" dirty="0">
              <a:solidFill>
                <a:srgbClr val="7030A0"/>
              </a:solidFill>
            </a:endParaRPr>
          </a:p>
        </p:txBody>
      </p:sp>
      <p:sp>
        <p:nvSpPr>
          <p:cNvPr id="4" name="TextBox 3">
            <a:extLst>
              <a:ext uri="{FF2B5EF4-FFF2-40B4-BE49-F238E27FC236}">
                <a16:creationId xmlns:a16="http://schemas.microsoft.com/office/drawing/2014/main" id="{ACB9E6F0-3039-4FF3-85BF-CECC30387444}"/>
              </a:ext>
            </a:extLst>
          </p:cNvPr>
          <p:cNvSpPr txBox="1"/>
          <p:nvPr/>
        </p:nvSpPr>
        <p:spPr>
          <a:xfrm>
            <a:off x="3790279" y="2377441"/>
            <a:ext cx="4371191" cy="769441"/>
          </a:xfrm>
          <a:prstGeom prst="rect">
            <a:avLst/>
          </a:prstGeom>
          <a:noFill/>
        </p:spPr>
        <p:txBody>
          <a:bodyPr wrap="square" rtlCol="0">
            <a:spAutoFit/>
          </a:bodyPr>
          <a:lstStyle/>
          <a:p>
            <a:r>
              <a:rPr lang="en-US" sz="4400" b="1" i="1" u="sng" dirty="0">
                <a:solidFill>
                  <a:srgbClr val="C00000"/>
                </a:solidFill>
                <a:effectLst>
                  <a:outerShdw blurRad="38100" dist="38100" dir="2700000" algn="tl">
                    <a:srgbClr val="000000">
                      <a:alpha val="43137"/>
                    </a:srgbClr>
                  </a:outerShdw>
                </a:effectLst>
              </a:rPr>
              <a:t>Theory + Practical </a:t>
            </a:r>
          </a:p>
        </p:txBody>
      </p:sp>
    </p:spTree>
    <p:extLst>
      <p:ext uri="{BB962C8B-B14F-4D97-AF65-F5344CB8AC3E}">
        <p14:creationId xmlns:p14="http://schemas.microsoft.com/office/powerpoint/2010/main" val="1858594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err="1">
                <a:effectLst>
                  <a:outerShdw blurRad="38100" dist="38100" dir="2700000" algn="tl">
                    <a:srgbClr val="000000">
                      <a:alpha val="43137"/>
                    </a:srgbClr>
                  </a:outerShdw>
                </a:effectLst>
              </a:rPr>
              <a:t>Softmax</a:t>
            </a:r>
            <a:r>
              <a:rPr lang="en-US" sz="4800" b="1" dirty="0">
                <a:effectLst>
                  <a:outerShdw blurRad="38100" dist="38100" dir="2700000" algn="tl">
                    <a:srgbClr val="000000">
                      <a:alpha val="43137"/>
                    </a:srgbClr>
                  </a:outerShdw>
                </a:effectLst>
              </a:rPr>
              <a:t> Function (for Multiple Classification)?</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7" name="Rectangle 6">
            <a:extLst>
              <a:ext uri="{FF2B5EF4-FFF2-40B4-BE49-F238E27FC236}">
                <a16:creationId xmlns:a16="http://schemas.microsoft.com/office/drawing/2014/main" id="{409D5C44-6B71-46C4-AEEC-D6A55DAF7752}"/>
              </a:ext>
            </a:extLst>
          </p:cNvPr>
          <p:cNvSpPr/>
          <p:nvPr/>
        </p:nvSpPr>
        <p:spPr>
          <a:xfrm>
            <a:off x="163159" y="871930"/>
            <a:ext cx="11865682" cy="3477875"/>
          </a:xfrm>
          <a:prstGeom prst="rect">
            <a:avLst/>
          </a:prstGeom>
        </p:spPr>
        <p:txBody>
          <a:bodyPr wrap="square">
            <a:spAutoFit/>
          </a:bodyPr>
          <a:lstStyle/>
          <a:p>
            <a:pPr algn="just"/>
            <a:r>
              <a:rPr lang="en-US" sz="2000" dirty="0" err="1"/>
              <a:t>Softmax</a:t>
            </a:r>
            <a:r>
              <a:rPr lang="en-US" sz="2000" dirty="0"/>
              <a:t> function calculates the probabilities distribution of the event over ‘n’ different events. In general way of saying, this function will calculate the probabilities of each target class over all possible target classes. Later the calculated probabilities will be helpful for determining the target class for the given inputs.</a:t>
            </a:r>
          </a:p>
          <a:p>
            <a:pPr algn="just"/>
            <a:endParaRPr lang="en-US" sz="2000" dirty="0"/>
          </a:p>
          <a:p>
            <a:pPr algn="just"/>
            <a:r>
              <a:rPr lang="en-US" sz="2000" dirty="0"/>
              <a:t>The main advantage of using </a:t>
            </a:r>
            <a:r>
              <a:rPr lang="en-US" sz="2000" dirty="0" err="1"/>
              <a:t>Softmax</a:t>
            </a:r>
            <a:r>
              <a:rPr lang="en-US" sz="2000" dirty="0"/>
              <a:t> is the output probabilities range. The range will 0 to 1, and the sum of all the probabilities will be equal to one. If the </a:t>
            </a:r>
            <a:r>
              <a:rPr lang="en-US" sz="2000" dirty="0" err="1"/>
              <a:t>softmax</a:t>
            </a:r>
            <a:r>
              <a:rPr lang="en-US" sz="2000" dirty="0"/>
              <a:t> function used for multi-classification model it returns the probabilities of each class and the target class will have the high probability.</a:t>
            </a:r>
          </a:p>
          <a:p>
            <a:pPr algn="just"/>
            <a:endParaRPr lang="en-US" sz="2000" dirty="0"/>
          </a:p>
          <a:p>
            <a:pPr algn="just"/>
            <a:r>
              <a:rPr lang="en-US" sz="2000" dirty="0"/>
              <a:t>The formula computes the exponential (e-power) of the given input value and the sum of exponential values of all the values in the inputs. Then the ratio of the exponential of the input value and the sum of exponential values is the output of the </a:t>
            </a:r>
            <a:r>
              <a:rPr lang="en-US" sz="2000" dirty="0" err="1"/>
              <a:t>softmax</a:t>
            </a:r>
            <a:r>
              <a:rPr lang="en-US" sz="2000" dirty="0"/>
              <a:t> function.</a:t>
            </a:r>
          </a:p>
        </p:txBody>
      </p:sp>
      <p:pic>
        <p:nvPicPr>
          <p:cNvPr id="18" name="Picture 17">
            <a:extLst>
              <a:ext uri="{FF2B5EF4-FFF2-40B4-BE49-F238E27FC236}">
                <a16:creationId xmlns:a16="http://schemas.microsoft.com/office/drawing/2014/main" id="{20AF21EA-8EBA-4FE1-8AEC-BD3A2A2BA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4709" y="4109422"/>
            <a:ext cx="4622756" cy="1562085"/>
          </a:xfrm>
          <a:prstGeom prst="rect">
            <a:avLst/>
          </a:prstGeom>
        </p:spPr>
      </p:pic>
      <p:pic>
        <p:nvPicPr>
          <p:cNvPr id="20" name="Picture 19">
            <a:extLst>
              <a:ext uri="{FF2B5EF4-FFF2-40B4-BE49-F238E27FC236}">
                <a16:creationId xmlns:a16="http://schemas.microsoft.com/office/drawing/2014/main" id="{7C119C28-E346-45FC-8EA1-D6241ACE3B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37964" y="3929018"/>
            <a:ext cx="2670873" cy="2089406"/>
          </a:xfrm>
          <a:prstGeom prst="rect">
            <a:avLst/>
          </a:prstGeom>
        </p:spPr>
      </p:pic>
    </p:spTree>
    <p:extLst>
      <p:ext uri="{BB962C8B-B14F-4D97-AF65-F5344CB8AC3E}">
        <p14:creationId xmlns:p14="http://schemas.microsoft.com/office/powerpoint/2010/main" val="354173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effectLst>
                  <a:outerShdw blurRad="38100" dist="38100" dir="2700000" algn="tl">
                    <a:srgbClr val="000000">
                      <a:alpha val="43137"/>
                    </a:srgbClr>
                  </a:outerShdw>
                </a:effectLst>
              </a:rPr>
              <a:t>Activation Function Example</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6" name="Picture 5">
            <a:extLst>
              <a:ext uri="{FF2B5EF4-FFF2-40B4-BE49-F238E27FC236}">
                <a16:creationId xmlns:a16="http://schemas.microsoft.com/office/drawing/2014/main" id="{6807914D-E739-4DC1-804D-23F7BAD0AE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734" y="782665"/>
            <a:ext cx="11241590" cy="5155558"/>
          </a:xfrm>
          <a:prstGeom prst="rect">
            <a:avLst/>
          </a:prstGeom>
        </p:spPr>
      </p:pic>
    </p:spTree>
    <p:extLst>
      <p:ext uri="{BB962C8B-B14F-4D97-AF65-F5344CB8AC3E}">
        <p14:creationId xmlns:p14="http://schemas.microsoft.com/office/powerpoint/2010/main" val="386131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TextBox 4">
            <a:extLst>
              <a:ext uri="{FF2B5EF4-FFF2-40B4-BE49-F238E27FC236}">
                <a16:creationId xmlns:a16="http://schemas.microsoft.com/office/drawing/2014/main" id="{85ADD4CF-6B7E-4CDB-8E9A-411679895EA6}"/>
              </a:ext>
            </a:extLst>
          </p:cNvPr>
          <p:cNvSpPr txBox="1"/>
          <p:nvPr/>
        </p:nvSpPr>
        <p:spPr>
          <a:xfrm>
            <a:off x="841721" y="2006088"/>
            <a:ext cx="10726272" cy="2646878"/>
          </a:xfrm>
          <a:prstGeom prst="rect">
            <a:avLst/>
          </a:prstGeom>
          <a:noFill/>
        </p:spPr>
        <p:txBody>
          <a:bodyPr wrap="square" rtlCol="0">
            <a:spAutoFit/>
          </a:bodyPr>
          <a:lstStyle/>
          <a:p>
            <a:r>
              <a:rPr lang="en-US" sz="16600" b="1" dirty="0">
                <a:solidFill>
                  <a:srgbClr val="7030A0"/>
                </a:solidFill>
              </a:rPr>
              <a:t>Thank You!</a:t>
            </a:r>
            <a:endParaRPr lang="en-US" sz="4000" b="1" dirty="0">
              <a:solidFill>
                <a:srgbClr val="7030A0"/>
              </a:solidFill>
            </a:endParaRPr>
          </a:p>
        </p:txBody>
      </p:sp>
    </p:spTree>
    <p:extLst>
      <p:ext uri="{BB962C8B-B14F-4D97-AF65-F5344CB8AC3E}">
        <p14:creationId xmlns:p14="http://schemas.microsoft.com/office/powerpoint/2010/main" val="194343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t>Artificial Neural Network</a:t>
            </a:r>
            <a:endParaRPr lang="en-US" sz="4800" b="1" dirty="0">
              <a:solidFill>
                <a:schemeClr val="accent5"/>
              </a:solidFill>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5" name="Picture 4">
            <a:extLst>
              <a:ext uri="{FF2B5EF4-FFF2-40B4-BE49-F238E27FC236}">
                <a16:creationId xmlns:a16="http://schemas.microsoft.com/office/drawing/2014/main" id="{53688AC3-5935-482B-9C03-BAC04402D5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50" y="987155"/>
            <a:ext cx="11139085" cy="4869345"/>
          </a:xfrm>
          <a:prstGeom prst="rect">
            <a:avLst/>
          </a:prstGeom>
        </p:spPr>
      </p:pic>
      <p:sp>
        <p:nvSpPr>
          <p:cNvPr id="4" name="TextBox 3">
            <a:extLst>
              <a:ext uri="{FF2B5EF4-FFF2-40B4-BE49-F238E27FC236}">
                <a16:creationId xmlns:a16="http://schemas.microsoft.com/office/drawing/2014/main" id="{F2B342C2-166A-4957-B0A1-C0B8626E16D2}"/>
              </a:ext>
            </a:extLst>
          </p:cNvPr>
          <p:cNvSpPr txBox="1"/>
          <p:nvPr/>
        </p:nvSpPr>
        <p:spPr>
          <a:xfrm>
            <a:off x="279031" y="671875"/>
            <a:ext cx="2797656"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Normalize/Standardize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86A5A2-A869-45F2-B358-072E76FE2BC9}"/>
                  </a:ext>
                </a:extLst>
              </p:cNvPr>
              <p:cNvSpPr txBox="1"/>
              <p:nvPr/>
            </p:nvSpPr>
            <p:spPr>
              <a:xfrm>
                <a:off x="4293427" y="1330782"/>
                <a:ext cx="2367350" cy="853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b="1" i="1" dirty="0"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en-US" b="1" i="1" dirty="0" smtClean="0">
                              <a:effectLst>
                                <a:outerShdw blurRad="38100" dist="38100" dir="2700000" algn="tl">
                                  <a:srgbClr val="000000">
                                    <a:alpha val="43137"/>
                                  </a:srgbClr>
                                </a:outerShdw>
                              </a:effectLst>
                              <a:latin typeface="Cambria Math" panose="02040503050406030204" pitchFamily="18" charset="0"/>
                            </a:rPr>
                            <m:t>𝒊</m:t>
                          </m:r>
                          <m:r>
                            <a:rPr lang="en-US" b="1" i="1" dirty="0" smtClean="0">
                              <a:effectLst>
                                <a:outerShdw blurRad="38100" dist="38100" dir="2700000" algn="tl">
                                  <a:srgbClr val="000000">
                                    <a:alpha val="43137"/>
                                  </a:srgbClr>
                                </a:outerShdw>
                              </a:effectLst>
                              <a:latin typeface="Cambria Math" panose="02040503050406030204" pitchFamily="18" charset="0"/>
                            </a:rPr>
                            <m:t>=</m:t>
                          </m:r>
                          <m:r>
                            <a:rPr lang="en-US" b="1" i="1" dirty="0" smtClean="0">
                              <a:effectLst>
                                <a:outerShdw blurRad="38100" dist="38100" dir="2700000" algn="tl">
                                  <a:srgbClr val="000000">
                                    <a:alpha val="43137"/>
                                  </a:srgbClr>
                                </a:outerShdw>
                              </a:effectLst>
                              <a:latin typeface="Cambria Math" panose="02040503050406030204" pitchFamily="18" charset="0"/>
                            </a:rPr>
                            <m:t>𝒙</m:t>
                          </m:r>
                        </m:sub>
                        <m:sup>
                          <m:r>
                            <a:rPr lang="en-US" b="1" i="1" dirty="0" smtClean="0">
                              <a:effectLst>
                                <a:outerShdw blurRad="38100" dist="38100" dir="2700000" algn="tl">
                                  <a:srgbClr val="000000">
                                    <a:alpha val="43137"/>
                                  </a:srgbClr>
                                </a:outerShdw>
                              </a:effectLst>
                              <a:latin typeface="Cambria Math" panose="02040503050406030204" pitchFamily="18" charset="0"/>
                            </a:rPr>
                            <m:t>𝒎</m:t>
                          </m:r>
                        </m:sup>
                        <m:e>
                          <m:r>
                            <a:rPr lang="en-US" b="1" i="1" dirty="0" smtClean="0">
                              <a:effectLst>
                                <a:outerShdw blurRad="38100" dist="38100" dir="2700000" algn="tl">
                                  <a:srgbClr val="000000">
                                    <a:alpha val="43137"/>
                                  </a:srgbClr>
                                </a:outerShdw>
                              </a:effectLst>
                              <a:latin typeface="Cambria Math" panose="02040503050406030204" pitchFamily="18" charset="0"/>
                            </a:rPr>
                            <m:t>𝒘𝒊</m:t>
                          </m:r>
                          <m:r>
                            <a:rPr lang="en-US" b="1" i="1" dirty="0" smtClean="0">
                              <a:effectLst>
                                <a:outerShdw blurRad="38100" dist="38100" dir="2700000" algn="tl">
                                  <a:srgbClr val="000000">
                                    <a:alpha val="43137"/>
                                  </a:srgbClr>
                                </a:outerShdw>
                              </a:effectLst>
                              <a:latin typeface="Cambria Math" panose="02040503050406030204" pitchFamily="18" charset="0"/>
                            </a:rPr>
                            <m:t> </m:t>
                          </m:r>
                          <m:r>
                            <a:rPr lang="en-US" b="1" i="1" dirty="0" smtClean="0">
                              <a:effectLst>
                                <a:outerShdw blurRad="38100" dist="38100" dir="2700000" algn="tl">
                                  <a:srgbClr val="000000">
                                    <a:alpha val="43137"/>
                                  </a:srgbClr>
                                </a:outerShdw>
                              </a:effectLst>
                              <a:latin typeface="Cambria Math" panose="02040503050406030204" pitchFamily="18" charset="0"/>
                            </a:rPr>
                            <m:t>𝒙𝒊</m:t>
                          </m:r>
                        </m:e>
                      </m:nary>
                      <m:r>
                        <a:rPr lang="en-US" b="1" i="1" dirty="0" smtClean="0">
                          <a:effectLst>
                            <a:outerShdw blurRad="38100" dist="38100" dir="2700000" algn="tl">
                              <a:srgbClr val="000000">
                                <a:alpha val="43137"/>
                              </a:srgbClr>
                            </a:outerShdw>
                          </a:effectLst>
                          <a:latin typeface="Cambria Math" panose="02040503050406030204" pitchFamily="18" charset="0"/>
                        </a:rPr>
                        <m:t> </m:t>
                      </m:r>
                    </m:oMath>
                  </m:oMathPara>
                </a14:m>
                <a:endParaRPr lang="en-US" b="1" dirty="0">
                  <a:effectLst>
                    <a:outerShdw blurRad="38100" dist="38100" dir="2700000" algn="tl">
                      <a:srgbClr val="000000">
                        <a:alpha val="43137"/>
                      </a:srgbClr>
                    </a:outerShdw>
                  </a:effectLst>
                </a:endParaRPr>
              </a:p>
            </p:txBody>
          </p:sp>
        </mc:Choice>
        <mc:Fallback xmlns="">
          <p:sp>
            <p:nvSpPr>
              <p:cNvPr id="6" name="TextBox 5">
                <a:extLst>
                  <a:ext uri="{FF2B5EF4-FFF2-40B4-BE49-F238E27FC236}">
                    <a16:creationId xmlns:a16="http://schemas.microsoft.com/office/drawing/2014/main" id="{8786A5A2-A869-45F2-B358-072E76FE2BC9}"/>
                  </a:ext>
                </a:extLst>
              </p:cNvPr>
              <p:cNvSpPr txBox="1">
                <a:spLocks noRot="1" noChangeAspect="1" noMove="1" noResize="1" noEditPoints="1" noAdjustHandles="1" noChangeArrowheads="1" noChangeShapeType="1" noTextEdit="1"/>
              </p:cNvSpPr>
              <p:nvPr/>
            </p:nvSpPr>
            <p:spPr>
              <a:xfrm>
                <a:off x="4293427" y="1330782"/>
                <a:ext cx="2367350" cy="853311"/>
              </a:xfrm>
              <a:prstGeom prst="rect">
                <a:avLst/>
              </a:prstGeom>
              <a:blipFill>
                <a:blip r:embed="rId5"/>
                <a:stretch>
                  <a:fillRect b="-71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EC11281-B61F-4CC8-B6D2-8E3E0966F952}"/>
              </a:ext>
            </a:extLst>
          </p:cNvPr>
          <p:cNvSpPr txBox="1"/>
          <p:nvPr/>
        </p:nvSpPr>
        <p:spPr>
          <a:xfrm>
            <a:off x="7156753" y="2370623"/>
            <a:ext cx="2367350" cy="646331"/>
          </a:xfrm>
          <a:prstGeom prst="rect">
            <a:avLst/>
          </a:prstGeom>
          <a:noFill/>
        </p:spPr>
        <p:txBody>
          <a:bodyPr wrap="square" rtlCol="0">
            <a:spAutoFit/>
          </a:bodyPr>
          <a:lstStyle/>
          <a:p>
            <a:r>
              <a:rPr lang="en-US" b="1" i="1" dirty="0">
                <a:effectLst>
                  <a:outerShdw blurRad="38100" dist="38100" dir="2700000" algn="tl">
                    <a:srgbClr val="000000">
                      <a:alpha val="43137"/>
                    </a:srgbClr>
                  </a:outerShdw>
                </a:effectLst>
              </a:rPr>
              <a:t>Applying Activation Function </a:t>
            </a:r>
          </a:p>
        </p:txBody>
      </p:sp>
    </p:spTree>
    <p:extLst>
      <p:ext uri="{BB962C8B-B14F-4D97-AF65-F5344CB8AC3E}">
        <p14:creationId xmlns:p14="http://schemas.microsoft.com/office/powerpoint/2010/main" val="281327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effectLst>
                  <a:outerShdw blurRad="38100" dist="38100" dir="2700000" algn="tl">
                    <a:srgbClr val="000000">
                      <a:alpha val="43137"/>
                    </a:srgbClr>
                  </a:outerShdw>
                </a:effectLst>
              </a:rPr>
              <a:t>What is an Activation Function?</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Rectangle 4">
            <a:extLst>
              <a:ext uri="{FF2B5EF4-FFF2-40B4-BE49-F238E27FC236}">
                <a16:creationId xmlns:a16="http://schemas.microsoft.com/office/drawing/2014/main" id="{300465AD-A586-4CC0-B4A4-43A023886B84}"/>
              </a:ext>
            </a:extLst>
          </p:cNvPr>
          <p:cNvSpPr/>
          <p:nvPr/>
        </p:nvSpPr>
        <p:spPr>
          <a:xfrm>
            <a:off x="742278" y="878919"/>
            <a:ext cx="11198710" cy="5139869"/>
          </a:xfrm>
          <a:prstGeom prst="rect">
            <a:avLst/>
          </a:prstGeom>
        </p:spPr>
        <p:txBody>
          <a:bodyPr wrap="square">
            <a:spAutoFit/>
          </a:bodyPr>
          <a:lstStyle/>
          <a:p>
            <a:r>
              <a:rPr lang="en-US" sz="2400" dirty="0"/>
              <a:t>Activation functions are an extremely important feature of the artificial neural networks. They basically decide whether a neuron should be activated or not. Whether the information that the neuron is receiving is relevant for the given information or should it be ignored.</a:t>
            </a:r>
          </a:p>
          <a:p>
            <a:endParaRPr lang="en-US" sz="2400" dirty="0"/>
          </a:p>
          <a:p>
            <a:endParaRPr lang="en-US" sz="2400" dirty="0"/>
          </a:p>
          <a:p>
            <a:endParaRPr lang="en-US" sz="2400" dirty="0"/>
          </a:p>
          <a:p>
            <a:endParaRPr lang="en-US" sz="2400" dirty="0"/>
          </a:p>
          <a:p>
            <a:r>
              <a:rPr lang="en-US" sz="2400" b="1" i="1" dirty="0">
                <a:solidFill>
                  <a:schemeClr val="accent6"/>
                </a:solidFill>
              </a:rPr>
              <a:t>The activation function is the non linear transformation that we do over the input signal. This transformed output is then seen to the next layer of neurons as input.</a:t>
            </a:r>
          </a:p>
          <a:p>
            <a:endParaRPr lang="en-US" sz="2400" dirty="0"/>
          </a:p>
          <a:p>
            <a:pPr marL="342900" indent="-342900">
              <a:buFont typeface="Arial" panose="020B0604020202020204" pitchFamily="34" charset="0"/>
              <a:buChar char="•"/>
            </a:pPr>
            <a:r>
              <a:rPr lang="en-US" sz="3200" dirty="0"/>
              <a:t>Linear </a:t>
            </a:r>
            <a:r>
              <a:rPr lang="en-US" sz="3200" b="1" dirty="0">
                <a:effectLst>
                  <a:outerShdw blurRad="38100" dist="38100" dir="2700000" algn="tl">
                    <a:srgbClr val="000000">
                      <a:alpha val="43137"/>
                    </a:srgbClr>
                  </a:outerShdw>
                </a:effectLst>
              </a:rPr>
              <a:t>Activation Function </a:t>
            </a:r>
          </a:p>
          <a:p>
            <a:pPr marL="342900" indent="-342900">
              <a:buFont typeface="Arial" panose="020B0604020202020204" pitchFamily="34" charset="0"/>
              <a:buChar char="•"/>
            </a:pPr>
            <a:r>
              <a:rPr lang="en-US" sz="3200" dirty="0"/>
              <a:t>Non Linear </a:t>
            </a:r>
            <a:r>
              <a:rPr lang="en-US" sz="3200" b="1" dirty="0">
                <a:effectLst>
                  <a:outerShdw blurRad="38100" dist="38100" dir="2700000" algn="tl">
                    <a:srgbClr val="000000">
                      <a:alpha val="43137"/>
                    </a:srgbClr>
                  </a:outerShdw>
                </a:effectLst>
              </a:rPr>
              <a:t>Activation Function</a:t>
            </a:r>
            <a:endParaRPr lang="en-US" sz="3200" dirty="0"/>
          </a:p>
        </p:txBody>
      </p:sp>
      <p:pic>
        <p:nvPicPr>
          <p:cNvPr id="7" name="Picture 6">
            <a:extLst>
              <a:ext uri="{FF2B5EF4-FFF2-40B4-BE49-F238E27FC236}">
                <a16:creationId xmlns:a16="http://schemas.microsoft.com/office/drawing/2014/main" id="{7C33F099-E8E0-472E-8CC5-C4ACC9773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5102" y="2447788"/>
            <a:ext cx="6173061" cy="981212"/>
          </a:xfrm>
          <a:prstGeom prst="rect">
            <a:avLst/>
          </a:prstGeom>
        </p:spPr>
      </p:pic>
    </p:spTree>
    <p:extLst>
      <p:ext uri="{BB962C8B-B14F-4D97-AF65-F5344CB8AC3E}">
        <p14:creationId xmlns:p14="http://schemas.microsoft.com/office/powerpoint/2010/main" val="128112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effectLst>
                  <a:outerShdw blurRad="38100" dist="38100" dir="2700000" algn="tl">
                    <a:srgbClr val="000000">
                      <a:alpha val="43137"/>
                    </a:srgbClr>
                  </a:outerShdw>
                </a:effectLst>
              </a:rPr>
              <a:t>What is an Activation Function?</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4" name="Rectangle 3">
            <a:extLst>
              <a:ext uri="{FF2B5EF4-FFF2-40B4-BE49-F238E27FC236}">
                <a16:creationId xmlns:a16="http://schemas.microsoft.com/office/drawing/2014/main" id="{66450FD9-2483-4C83-BCD7-BA72583F0933}"/>
              </a:ext>
            </a:extLst>
          </p:cNvPr>
          <p:cNvSpPr/>
          <p:nvPr/>
        </p:nvSpPr>
        <p:spPr>
          <a:xfrm>
            <a:off x="7155177" y="2851568"/>
            <a:ext cx="3277496" cy="3170099"/>
          </a:xfrm>
          <a:prstGeom prst="rect">
            <a:avLst/>
          </a:prstGeom>
        </p:spPr>
        <p:txBody>
          <a:bodyPr wrap="square">
            <a:spAutoFit/>
          </a:bodyPr>
          <a:lstStyle/>
          <a:p>
            <a:endParaRPr lang="en-US" sz="2800" b="1" dirty="0">
              <a:solidFill>
                <a:srgbClr val="595858"/>
              </a:solidFill>
              <a:effectLst>
                <a:outerShdw blurRad="38100" dist="38100" dir="2700000" algn="tl">
                  <a:srgbClr val="000000">
                    <a:alpha val="43137"/>
                  </a:srgbClr>
                </a:outerShdw>
              </a:effectLst>
              <a:latin typeface="roboto"/>
            </a:endParaRPr>
          </a:p>
          <a:p>
            <a:pPr>
              <a:buFont typeface="+mj-lt"/>
              <a:buAutoNum type="arabicPeriod"/>
            </a:pPr>
            <a:r>
              <a:rPr lang="en-US" sz="2800" b="1" dirty="0">
                <a:solidFill>
                  <a:schemeClr val="accent6"/>
                </a:solidFill>
                <a:effectLst>
                  <a:outerShdw blurRad="38100" dist="38100" dir="2700000" algn="tl">
                    <a:srgbClr val="000000">
                      <a:alpha val="43137"/>
                    </a:srgbClr>
                  </a:outerShdw>
                </a:effectLst>
                <a:latin typeface="roboto"/>
              </a:rPr>
              <a:t>Threshold</a:t>
            </a:r>
          </a:p>
          <a:p>
            <a:pPr>
              <a:buFont typeface="+mj-lt"/>
              <a:buAutoNum type="arabicPeriod"/>
            </a:pPr>
            <a:r>
              <a:rPr lang="en-US" sz="2800" b="1" dirty="0">
                <a:solidFill>
                  <a:schemeClr val="accent6"/>
                </a:solidFill>
                <a:effectLst>
                  <a:outerShdw blurRad="38100" dist="38100" dir="2700000" algn="tl">
                    <a:srgbClr val="000000">
                      <a:alpha val="43137"/>
                    </a:srgbClr>
                  </a:outerShdw>
                </a:effectLst>
                <a:latin typeface="roboto"/>
              </a:rPr>
              <a:t>Sigmoid</a:t>
            </a:r>
          </a:p>
          <a:p>
            <a:pPr>
              <a:buFont typeface="+mj-lt"/>
              <a:buAutoNum type="arabicPeriod"/>
            </a:pPr>
            <a:r>
              <a:rPr lang="en-US" sz="2800" b="1" dirty="0">
                <a:solidFill>
                  <a:schemeClr val="accent6"/>
                </a:solidFill>
                <a:effectLst>
                  <a:outerShdw blurRad="38100" dist="38100" dir="2700000" algn="tl">
                    <a:srgbClr val="000000">
                      <a:alpha val="43137"/>
                    </a:srgbClr>
                  </a:outerShdw>
                </a:effectLst>
                <a:latin typeface="roboto"/>
              </a:rPr>
              <a:t>Tanh</a:t>
            </a:r>
          </a:p>
          <a:p>
            <a:pPr>
              <a:buFont typeface="+mj-lt"/>
              <a:buAutoNum type="arabicPeriod"/>
            </a:pPr>
            <a:r>
              <a:rPr lang="en-US" sz="2800" b="1" dirty="0" err="1">
                <a:solidFill>
                  <a:schemeClr val="accent6"/>
                </a:solidFill>
                <a:effectLst>
                  <a:outerShdw blurRad="38100" dist="38100" dir="2700000" algn="tl">
                    <a:srgbClr val="000000">
                      <a:alpha val="43137"/>
                    </a:srgbClr>
                  </a:outerShdw>
                </a:effectLst>
                <a:latin typeface="roboto"/>
              </a:rPr>
              <a:t>ReLU</a:t>
            </a:r>
            <a:endParaRPr lang="en-US" sz="2800" b="1" dirty="0">
              <a:solidFill>
                <a:schemeClr val="accent6"/>
              </a:solidFill>
              <a:effectLst>
                <a:outerShdw blurRad="38100" dist="38100" dir="2700000" algn="tl">
                  <a:srgbClr val="000000">
                    <a:alpha val="43137"/>
                  </a:srgbClr>
                </a:outerShdw>
              </a:effectLst>
              <a:latin typeface="roboto"/>
            </a:endParaRPr>
          </a:p>
          <a:p>
            <a:pPr>
              <a:buFont typeface="+mj-lt"/>
              <a:buAutoNum type="arabicPeriod"/>
            </a:pPr>
            <a:r>
              <a:rPr lang="en-US" sz="2800" b="1" dirty="0">
                <a:solidFill>
                  <a:schemeClr val="accent6"/>
                </a:solidFill>
                <a:effectLst>
                  <a:outerShdw blurRad="38100" dist="38100" dir="2700000" algn="tl">
                    <a:srgbClr val="000000">
                      <a:alpha val="43137"/>
                    </a:srgbClr>
                  </a:outerShdw>
                </a:effectLst>
                <a:latin typeface="roboto"/>
              </a:rPr>
              <a:t>Leaky </a:t>
            </a:r>
            <a:r>
              <a:rPr lang="en-US" sz="2800" b="1" dirty="0" err="1">
                <a:solidFill>
                  <a:schemeClr val="accent6"/>
                </a:solidFill>
                <a:effectLst>
                  <a:outerShdw blurRad="38100" dist="38100" dir="2700000" algn="tl">
                    <a:srgbClr val="000000">
                      <a:alpha val="43137"/>
                    </a:srgbClr>
                  </a:outerShdw>
                </a:effectLst>
                <a:latin typeface="roboto"/>
              </a:rPr>
              <a:t>ReLU</a:t>
            </a:r>
            <a:endParaRPr lang="en-US" sz="2800" b="1" dirty="0">
              <a:solidFill>
                <a:schemeClr val="accent6"/>
              </a:solidFill>
              <a:effectLst>
                <a:outerShdw blurRad="38100" dist="38100" dir="2700000" algn="tl">
                  <a:srgbClr val="000000">
                    <a:alpha val="43137"/>
                  </a:srgbClr>
                </a:outerShdw>
              </a:effectLst>
              <a:latin typeface="roboto"/>
            </a:endParaRPr>
          </a:p>
          <a:p>
            <a:pPr>
              <a:buFont typeface="+mj-lt"/>
              <a:buAutoNum type="arabicPeriod"/>
            </a:pPr>
            <a:r>
              <a:rPr lang="en-US" sz="3200" b="1" dirty="0" err="1">
                <a:solidFill>
                  <a:schemeClr val="accent6"/>
                </a:solidFill>
                <a:effectLst>
                  <a:outerShdw blurRad="38100" dist="38100" dir="2700000" algn="tl">
                    <a:srgbClr val="000000">
                      <a:alpha val="43137"/>
                    </a:srgbClr>
                  </a:outerShdw>
                </a:effectLst>
              </a:rPr>
              <a:t>Softmax</a:t>
            </a:r>
            <a:endParaRPr lang="en-US" sz="2800" b="1" i="0" dirty="0">
              <a:solidFill>
                <a:schemeClr val="accent6"/>
              </a:solidFill>
              <a:effectLst>
                <a:outerShdw blurRad="38100" dist="38100" dir="2700000" algn="tl">
                  <a:srgbClr val="000000">
                    <a:alpha val="43137"/>
                  </a:srgbClr>
                </a:outerShdw>
              </a:effectLst>
              <a:latin typeface="roboto"/>
            </a:endParaRPr>
          </a:p>
        </p:txBody>
      </p:sp>
      <p:sp>
        <p:nvSpPr>
          <p:cNvPr id="6" name="Rectangle 5">
            <a:extLst>
              <a:ext uri="{FF2B5EF4-FFF2-40B4-BE49-F238E27FC236}">
                <a16:creationId xmlns:a16="http://schemas.microsoft.com/office/drawing/2014/main" id="{FE77F719-6B7E-42C2-8725-74DB3C524C16}"/>
              </a:ext>
            </a:extLst>
          </p:cNvPr>
          <p:cNvSpPr/>
          <p:nvPr/>
        </p:nvSpPr>
        <p:spPr>
          <a:xfrm>
            <a:off x="458080" y="871930"/>
            <a:ext cx="3448188" cy="707886"/>
          </a:xfrm>
          <a:prstGeom prst="rect">
            <a:avLst/>
          </a:prstGeom>
        </p:spPr>
        <p:txBody>
          <a:bodyPr wrap="none">
            <a:spAutoFit/>
          </a:bodyPr>
          <a:lstStyle/>
          <a:p>
            <a:r>
              <a:rPr lang="en-US" sz="4000" b="1" i="1" dirty="0"/>
              <a:t>Linear Function</a:t>
            </a:r>
          </a:p>
        </p:txBody>
      </p:sp>
      <p:sp>
        <p:nvSpPr>
          <p:cNvPr id="8" name="Rectangle 7">
            <a:extLst>
              <a:ext uri="{FF2B5EF4-FFF2-40B4-BE49-F238E27FC236}">
                <a16:creationId xmlns:a16="http://schemas.microsoft.com/office/drawing/2014/main" id="{5FC7300A-7DC6-458B-902D-51F302100E0A}"/>
              </a:ext>
            </a:extLst>
          </p:cNvPr>
          <p:cNvSpPr/>
          <p:nvPr/>
        </p:nvSpPr>
        <p:spPr>
          <a:xfrm>
            <a:off x="595969" y="2692832"/>
            <a:ext cx="4869538" cy="769441"/>
          </a:xfrm>
          <a:prstGeom prst="rect">
            <a:avLst/>
          </a:prstGeom>
        </p:spPr>
        <p:txBody>
          <a:bodyPr wrap="none">
            <a:spAutoFit/>
          </a:bodyPr>
          <a:lstStyle/>
          <a:p>
            <a:r>
              <a:rPr lang="en-US" sz="4400" b="1" i="1" dirty="0"/>
              <a:t>Non Linear Function</a:t>
            </a:r>
          </a:p>
        </p:txBody>
      </p:sp>
      <p:sp>
        <p:nvSpPr>
          <p:cNvPr id="9" name="Rectangle 8">
            <a:extLst>
              <a:ext uri="{FF2B5EF4-FFF2-40B4-BE49-F238E27FC236}">
                <a16:creationId xmlns:a16="http://schemas.microsoft.com/office/drawing/2014/main" id="{1705F8DC-067D-4C7D-9FA5-7F0D9C0ACC51}"/>
              </a:ext>
            </a:extLst>
          </p:cNvPr>
          <p:cNvSpPr/>
          <p:nvPr/>
        </p:nvSpPr>
        <p:spPr>
          <a:xfrm>
            <a:off x="231743" y="1673934"/>
            <a:ext cx="6096000" cy="707886"/>
          </a:xfrm>
          <a:prstGeom prst="rect">
            <a:avLst/>
          </a:prstGeom>
        </p:spPr>
        <p:txBody>
          <a:bodyPr>
            <a:spAutoFit/>
          </a:bodyPr>
          <a:lstStyle/>
          <a:p>
            <a:pPr algn="just"/>
            <a:r>
              <a:rPr lang="en-US" sz="2000" dirty="0">
                <a:effectLst>
                  <a:outerShdw blurRad="38100" dist="38100" dir="2700000" algn="tl">
                    <a:srgbClr val="000000">
                      <a:alpha val="43137"/>
                    </a:srgbClr>
                  </a:outerShdw>
                </a:effectLst>
              </a:rPr>
              <a:t>The function is a line or linear. Therefore, the output of the functions will not be confined between any range</a:t>
            </a:r>
          </a:p>
        </p:txBody>
      </p:sp>
      <p:pic>
        <p:nvPicPr>
          <p:cNvPr id="11" name="Picture 10">
            <a:extLst>
              <a:ext uri="{FF2B5EF4-FFF2-40B4-BE49-F238E27FC236}">
                <a16:creationId xmlns:a16="http://schemas.microsoft.com/office/drawing/2014/main" id="{D27036D4-31DA-4B57-B7E6-95571FACB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609" y="829815"/>
            <a:ext cx="2000250" cy="2009775"/>
          </a:xfrm>
          <a:prstGeom prst="rect">
            <a:avLst/>
          </a:prstGeom>
        </p:spPr>
      </p:pic>
      <p:sp>
        <p:nvSpPr>
          <p:cNvPr id="12" name="Rectangle 11">
            <a:extLst>
              <a:ext uri="{FF2B5EF4-FFF2-40B4-BE49-F238E27FC236}">
                <a16:creationId xmlns:a16="http://schemas.microsoft.com/office/drawing/2014/main" id="{9EBE8583-F904-4572-ADAF-C99A23F12AF9}"/>
              </a:ext>
            </a:extLst>
          </p:cNvPr>
          <p:cNvSpPr/>
          <p:nvPr/>
        </p:nvSpPr>
        <p:spPr>
          <a:xfrm>
            <a:off x="231743" y="3789918"/>
            <a:ext cx="6096000" cy="1938992"/>
          </a:xfrm>
          <a:prstGeom prst="rect">
            <a:avLst/>
          </a:prstGeom>
        </p:spPr>
        <p:txBody>
          <a:bodyPr>
            <a:spAutoFit/>
          </a:bodyPr>
          <a:lstStyle/>
          <a:p>
            <a:pPr algn="just"/>
            <a:r>
              <a:rPr lang="en-US" sz="2000" dirty="0"/>
              <a:t>They make it easy for the model to     generalize or adapt with variety of data and to differentiate between the output</a:t>
            </a:r>
          </a:p>
          <a:p>
            <a:pPr algn="just"/>
            <a:endParaRPr lang="en-US" sz="2000" dirty="0"/>
          </a:p>
          <a:p>
            <a:pPr algn="just"/>
            <a:r>
              <a:rPr lang="en-US" sz="2000" dirty="0"/>
              <a:t>The </a:t>
            </a:r>
            <a:r>
              <a:rPr lang="en-US" sz="2000" dirty="0">
                <a:solidFill>
                  <a:srgbClr val="FF0000"/>
                </a:solidFill>
              </a:rPr>
              <a:t>Nonlinear Activation </a:t>
            </a:r>
            <a:r>
              <a:rPr lang="en-US" sz="2000" dirty="0"/>
              <a:t>Functions are mainly divided on the basis of their </a:t>
            </a:r>
            <a:r>
              <a:rPr lang="en-US" sz="2000" b="1" dirty="0"/>
              <a:t>range or curves</a:t>
            </a:r>
            <a:endParaRPr lang="en-US" sz="2000" dirty="0"/>
          </a:p>
        </p:txBody>
      </p:sp>
    </p:spTree>
    <p:extLst>
      <p:ext uri="{BB962C8B-B14F-4D97-AF65-F5344CB8AC3E}">
        <p14:creationId xmlns:p14="http://schemas.microsoft.com/office/powerpoint/2010/main" val="108441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effectLst>
                  <a:outerShdw blurRad="38100" dist="38100" dir="2700000" algn="tl">
                    <a:srgbClr val="000000">
                      <a:alpha val="43137"/>
                    </a:srgbClr>
                  </a:outerShdw>
                </a:effectLst>
              </a:rPr>
              <a:t>Threshold Function?</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7" name="Picture 6">
            <a:extLst>
              <a:ext uri="{FF2B5EF4-FFF2-40B4-BE49-F238E27FC236}">
                <a16:creationId xmlns:a16="http://schemas.microsoft.com/office/drawing/2014/main" id="{DB59D48A-EFAE-49FD-BBD4-08DCBB46FA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125" y="1004549"/>
            <a:ext cx="9497750" cy="4848902"/>
          </a:xfrm>
          <a:prstGeom prst="rect">
            <a:avLst/>
          </a:prstGeom>
        </p:spPr>
      </p:pic>
    </p:spTree>
    <p:extLst>
      <p:ext uri="{BB962C8B-B14F-4D97-AF65-F5344CB8AC3E}">
        <p14:creationId xmlns:p14="http://schemas.microsoft.com/office/powerpoint/2010/main" val="80810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effectLst>
                  <a:outerShdw blurRad="38100" dist="38100" dir="2700000" algn="tl">
                    <a:srgbClr val="000000">
                      <a:alpha val="43137"/>
                    </a:srgbClr>
                  </a:outerShdw>
                </a:effectLst>
              </a:rPr>
              <a:t>Sigmoid Function?</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5" name="Picture 4">
            <a:extLst>
              <a:ext uri="{FF2B5EF4-FFF2-40B4-BE49-F238E27FC236}">
                <a16:creationId xmlns:a16="http://schemas.microsoft.com/office/drawing/2014/main" id="{CA6A49F1-837D-4934-8C06-7DA37BDFC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2899" y="2648635"/>
            <a:ext cx="6166407" cy="3407920"/>
          </a:xfrm>
          <a:prstGeom prst="rect">
            <a:avLst/>
          </a:prstGeom>
        </p:spPr>
      </p:pic>
      <p:sp>
        <p:nvSpPr>
          <p:cNvPr id="6" name="Rectangle 5">
            <a:extLst>
              <a:ext uri="{FF2B5EF4-FFF2-40B4-BE49-F238E27FC236}">
                <a16:creationId xmlns:a16="http://schemas.microsoft.com/office/drawing/2014/main" id="{0AADE7E7-B547-4BCB-AB2A-37E2CEF82B22}"/>
              </a:ext>
            </a:extLst>
          </p:cNvPr>
          <p:cNvSpPr/>
          <p:nvPr/>
        </p:nvSpPr>
        <p:spPr>
          <a:xfrm>
            <a:off x="114747" y="832753"/>
            <a:ext cx="11940989" cy="1815882"/>
          </a:xfrm>
          <a:prstGeom prst="rect">
            <a:avLst/>
          </a:prstGeom>
        </p:spPr>
        <p:txBody>
          <a:bodyPr wrap="square">
            <a:spAutoFit/>
          </a:bodyPr>
          <a:lstStyle/>
          <a:p>
            <a:pPr algn="just"/>
            <a:r>
              <a:rPr lang="en-US" sz="2800" dirty="0"/>
              <a:t>The Sigmoid Function curve looks like a S-shape</a:t>
            </a:r>
          </a:p>
          <a:p>
            <a:pPr algn="just"/>
            <a:r>
              <a:rPr lang="en-US" sz="2800" dirty="0"/>
              <a:t>This function reduces extreme values or outliers in data without removing them.</a:t>
            </a:r>
          </a:p>
          <a:p>
            <a:pPr algn="just"/>
            <a:r>
              <a:rPr lang="en-US" sz="2800" dirty="0"/>
              <a:t>It converts independent variables of near infinite range into simple probabilities between 0 and 1, and most of its output will be very close to 0 or 1.</a:t>
            </a:r>
          </a:p>
        </p:txBody>
      </p:sp>
    </p:spTree>
    <p:extLst>
      <p:ext uri="{BB962C8B-B14F-4D97-AF65-F5344CB8AC3E}">
        <p14:creationId xmlns:p14="http://schemas.microsoft.com/office/powerpoint/2010/main" val="424922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effectLst>
                  <a:outerShdw blurRad="38100" dist="38100" dir="2700000" algn="tl">
                    <a:srgbClr val="000000">
                      <a:alpha val="43137"/>
                    </a:srgbClr>
                  </a:outerShdw>
                </a:effectLst>
              </a:rPr>
              <a:t>Rectifier (</a:t>
            </a:r>
            <a:r>
              <a:rPr lang="en-US" sz="4800" b="1" dirty="0" err="1">
                <a:effectLst>
                  <a:outerShdw blurRad="38100" dist="38100" dir="2700000" algn="tl">
                    <a:srgbClr val="000000">
                      <a:alpha val="43137"/>
                    </a:srgbClr>
                  </a:outerShdw>
                </a:effectLst>
              </a:rPr>
              <a:t>Relu</a:t>
            </a:r>
            <a:r>
              <a:rPr lang="en-US" sz="4800" b="1" dirty="0">
                <a:effectLst>
                  <a:outerShdw blurRad="38100" dist="38100" dir="2700000" algn="tl">
                    <a:srgbClr val="000000">
                      <a:alpha val="43137"/>
                    </a:srgbClr>
                  </a:outerShdw>
                </a:effectLst>
              </a:rPr>
              <a:t>) Function?</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6" name="Picture 5">
            <a:extLst>
              <a:ext uri="{FF2B5EF4-FFF2-40B4-BE49-F238E27FC236}">
                <a16:creationId xmlns:a16="http://schemas.microsoft.com/office/drawing/2014/main" id="{C226ED0A-54E2-4799-B787-272EB46D2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2770" y="2441590"/>
            <a:ext cx="6360018" cy="3502422"/>
          </a:xfrm>
          <a:prstGeom prst="rect">
            <a:avLst/>
          </a:prstGeom>
        </p:spPr>
      </p:pic>
      <p:sp>
        <p:nvSpPr>
          <p:cNvPr id="7" name="Rectangle 6">
            <a:extLst>
              <a:ext uri="{FF2B5EF4-FFF2-40B4-BE49-F238E27FC236}">
                <a16:creationId xmlns:a16="http://schemas.microsoft.com/office/drawing/2014/main" id="{FFE44BFA-8AD3-41FA-818B-EE4C79C06C4B}"/>
              </a:ext>
            </a:extLst>
          </p:cNvPr>
          <p:cNvSpPr/>
          <p:nvPr/>
        </p:nvSpPr>
        <p:spPr>
          <a:xfrm>
            <a:off x="114748" y="871930"/>
            <a:ext cx="11600330" cy="1569660"/>
          </a:xfrm>
          <a:prstGeom prst="rect">
            <a:avLst/>
          </a:prstGeom>
        </p:spPr>
        <p:txBody>
          <a:bodyPr wrap="square">
            <a:spAutoFit/>
          </a:bodyPr>
          <a:lstStyle/>
          <a:p>
            <a:r>
              <a:rPr lang="en-US" sz="2400" dirty="0" err="1">
                <a:latin typeface="roboto"/>
              </a:rPr>
              <a:t>ReLU</a:t>
            </a:r>
            <a:r>
              <a:rPr lang="en-US" sz="2400" dirty="0">
                <a:latin typeface="roboto"/>
              </a:rPr>
              <a:t> is the most widely used activation function while designing networks today. First things first, the </a:t>
            </a:r>
            <a:r>
              <a:rPr lang="en-US" sz="2400" dirty="0" err="1">
                <a:latin typeface="roboto"/>
              </a:rPr>
              <a:t>ReLU</a:t>
            </a:r>
            <a:r>
              <a:rPr lang="en-US" sz="2400" dirty="0">
                <a:latin typeface="roboto"/>
              </a:rPr>
              <a:t> function is non linear, which means we can easily backpropagate the errors and have multiple layers of neurons being activated by the </a:t>
            </a:r>
            <a:r>
              <a:rPr lang="en-US" sz="2400" dirty="0" err="1">
                <a:latin typeface="roboto"/>
              </a:rPr>
              <a:t>ReLU</a:t>
            </a:r>
            <a:r>
              <a:rPr lang="en-US" sz="2400" dirty="0">
                <a:latin typeface="roboto"/>
              </a:rPr>
              <a:t> function.</a:t>
            </a:r>
            <a:endParaRPr lang="en-US" sz="2400" dirty="0"/>
          </a:p>
        </p:txBody>
      </p:sp>
    </p:spTree>
    <p:extLst>
      <p:ext uri="{BB962C8B-B14F-4D97-AF65-F5344CB8AC3E}">
        <p14:creationId xmlns:p14="http://schemas.microsoft.com/office/powerpoint/2010/main" val="397879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effectLst>
                  <a:outerShdw blurRad="38100" dist="38100" dir="2700000" algn="tl">
                    <a:srgbClr val="000000">
                      <a:alpha val="43137"/>
                    </a:srgbClr>
                  </a:outerShdw>
                </a:effectLst>
              </a:rPr>
              <a:t>Leaky </a:t>
            </a:r>
            <a:r>
              <a:rPr lang="en-US" sz="4800" b="1" dirty="0" err="1">
                <a:effectLst>
                  <a:outerShdw blurRad="38100" dist="38100" dir="2700000" algn="tl">
                    <a:srgbClr val="000000">
                      <a:alpha val="43137"/>
                    </a:srgbClr>
                  </a:outerShdw>
                </a:effectLst>
              </a:rPr>
              <a:t>Relu</a:t>
            </a:r>
            <a:r>
              <a:rPr lang="en-US" sz="4800" b="1" dirty="0">
                <a:effectLst>
                  <a:outerShdw blurRad="38100" dist="38100" dir="2700000" algn="tl">
                    <a:srgbClr val="000000">
                      <a:alpha val="43137"/>
                    </a:srgbClr>
                  </a:outerShdw>
                </a:effectLst>
              </a:rPr>
              <a:t> Function?</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7" name="Rectangle 6">
            <a:extLst>
              <a:ext uri="{FF2B5EF4-FFF2-40B4-BE49-F238E27FC236}">
                <a16:creationId xmlns:a16="http://schemas.microsoft.com/office/drawing/2014/main" id="{FFE44BFA-8AD3-41FA-818B-EE4C79C06C4B}"/>
              </a:ext>
            </a:extLst>
          </p:cNvPr>
          <p:cNvSpPr/>
          <p:nvPr/>
        </p:nvSpPr>
        <p:spPr>
          <a:xfrm>
            <a:off x="114748" y="871930"/>
            <a:ext cx="11940988" cy="1569660"/>
          </a:xfrm>
          <a:prstGeom prst="rect">
            <a:avLst/>
          </a:prstGeom>
        </p:spPr>
        <p:txBody>
          <a:bodyPr wrap="square">
            <a:spAutoFit/>
          </a:bodyPr>
          <a:lstStyle/>
          <a:p>
            <a:r>
              <a:rPr lang="en-US" sz="2400" dirty="0"/>
              <a:t>Leaky </a:t>
            </a:r>
            <a:r>
              <a:rPr lang="en-US" sz="2400" dirty="0" err="1"/>
              <a:t>ReLU</a:t>
            </a:r>
            <a:r>
              <a:rPr lang="en-US" sz="2400" dirty="0"/>
              <a:t> function is nothing but an improved version of the </a:t>
            </a:r>
            <a:r>
              <a:rPr lang="en-US" sz="2400" dirty="0" err="1"/>
              <a:t>ReLU</a:t>
            </a:r>
            <a:r>
              <a:rPr lang="en-US" sz="2400" dirty="0"/>
              <a:t> function. As we saw that for the </a:t>
            </a:r>
            <a:r>
              <a:rPr lang="en-US" sz="2400" dirty="0" err="1"/>
              <a:t>ReLU</a:t>
            </a:r>
            <a:r>
              <a:rPr lang="en-US" sz="2400" dirty="0"/>
              <a:t> function, the gradient is 0 for x&lt;0, which made the neurons die for activations in that region. Leaky </a:t>
            </a:r>
            <a:r>
              <a:rPr lang="en-US" sz="2400" dirty="0" err="1"/>
              <a:t>ReLU</a:t>
            </a:r>
            <a:r>
              <a:rPr lang="en-US" sz="2400" dirty="0"/>
              <a:t> is defined to address this problem. Instead of defining the </a:t>
            </a:r>
            <a:r>
              <a:rPr lang="en-US" sz="2400" dirty="0" err="1"/>
              <a:t>Relu</a:t>
            </a:r>
            <a:r>
              <a:rPr lang="en-US" sz="2400" dirty="0"/>
              <a:t> function as 0 for x less than 0, we define it as a small linear component of x.</a:t>
            </a:r>
            <a:endParaRPr lang="en-US" sz="3200" dirty="0"/>
          </a:p>
        </p:txBody>
      </p:sp>
      <p:sp>
        <p:nvSpPr>
          <p:cNvPr id="4" name="Rectangle 3">
            <a:extLst>
              <a:ext uri="{FF2B5EF4-FFF2-40B4-BE49-F238E27FC236}">
                <a16:creationId xmlns:a16="http://schemas.microsoft.com/office/drawing/2014/main" id="{892E6300-DC60-41A2-A2DF-984B4095E6AE}"/>
              </a:ext>
            </a:extLst>
          </p:cNvPr>
          <p:cNvSpPr/>
          <p:nvPr/>
        </p:nvSpPr>
        <p:spPr>
          <a:xfrm>
            <a:off x="195430" y="5314112"/>
            <a:ext cx="11801139" cy="646331"/>
          </a:xfrm>
          <a:prstGeom prst="rect">
            <a:avLst/>
          </a:prstGeom>
        </p:spPr>
        <p:txBody>
          <a:bodyPr wrap="square">
            <a:spAutoFit/>
          </a:bodyPr>
          <a:lstStyle/>
          <a:p>
            <a:r>
              <a:rPr lang="en-US" b="1" dirty="0">
                <a:solidFill>
                  <a:schemeClr val="accent6"/>
                </a:solidFill>
                <a:latin typeface="roboto"/>
              </a:rPr>
              <a:t>What we have done here is that we have simply replaced the horizontal line with a non-zero, non-horizontal line. Here a is a small value like 0.01 or so.</a:t>
            </a:r>
            <a:endParaRPr lang="en-US" b="1" dirty="0">
              <a:solidFill>
                <a:schemeClr val="accent6"/>
              </a:solidFill>
            </a:endParaRPr>
          </a:p>
        </p:txBody>
      </p:sp>
      <p:pic>
        <p:nvPicPr>
          <p:cNvPr id="8" name="Picture 7">
            <a:extLst>
              <a:ext uri="{FF2B5EF4-FFF2-40B4-BE49-F238E27FC236}">
                <a16:creationId xmlns:a16="http://schemas.microsoft.com/office/drawing/2014/main" id="{AE39E7EB-8325-4A8C-A762-F49AD3D4A9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960" y="2419552"/>
            <a:ext cx="4493334" cy="2821042"/>
          </a:xfrm>
          <a:prstGeom prst="rect">
            <a:avLst/>
          </a:prstGeom>
        </p:spPr>
      </p:pic>
    </p:spTree>
    <p:extLst>
      <p:ext uri="{BB962C8B-B14F-4D97-AF65-F5344CB8AC3E}">
        <p14:creationId xmlns:p14="http://schemas.microsoft.com/office/powerpoint/2010/main" val="125300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effectLst>
                  <a:outerShdw blurRad="38100" dist="38100" dir="2700000" algn="tl">
                    <a:srgbClr val="000000">
                      <a:alpha val="43137"/>
                    </a:srgbClr>
                  </a:outerShdw>
                </a:effectLst>
              </a:rPr>
              <a:t>Sigmoid Function?</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5" name="Picture 4">
            <a:extLst>
              <a:ext uri="{FF2B5EF4-FFF2-40B4-BE49-F238E27FC236}">
                <a16:creationId xmlns:a16="http://schemas.microsoft.com/office/drawing/2014/main" id="{4522E179-996F-4FD1-8EEF-83AA64DC9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9637" y="3192332"/>
            <a:ext cx="5523901" cy="2860496"/>
          </a:xfrm>
          <a:prstGeom prst="rect">
            <a:avLst/>
          </a:prstGeom>
        </p:spPr>
      </p:pic>
      <p:sp>
        <p:nvSpPr>
          <p:cNvPr id="7" name="Rectangle 6">
            <a:extLst>
              <a:ext uri="{FF2B5EF4-FFF2-40B4-BE49-F238E27FC236}">
                <a16:creationId xmlns:a16="http://schemas.microsoft.com/office/drawing/2014/main" id="{409D5C44-6B71-46C4-AEEC-D6A55DAF7752}"/>
              </a:ext>
            </a:extLst>
          </p:cNvPr>
          <p:cNvSpPr/>
          <p:nvPr/>
        </p:nvSpPr>
        <p:spPr>
          <a:xfrm>
            <a:off x="190054" y="1017543"/>
            <a:ext cx="11865682" cy="2308324"/>
          </a:xfrm>
          <a:prstGeom prst="rect">
            <a:avLst/>
          </a:prstGeom>
        </p:spPr>
        <p:txBody>
          <a:bodyPr wrap="square">
            <a:spAutoFit/>
          </a:bodyPr>
          <a:lstStyle/>
          <a:p>
            <a:pPr algn="just"/>
            <a:r>
              <a:rPr lang="en-US" sz="2400" dirty="0"/>
              <a:t>Pronounced “</a:t>
            </a:r>
            <a:r>
              <a:rPr lang="en-US" sz="2400" i="1" dirty="0" err="1"/>
              <a:t>tanch</a:t>
            </a:r>
            <a:r>
              <a:rPr lang="en-US" sz="2400" dirty="0"/>
              <a:t>,” tanh is a hyperbolic trigonometric function</a:t>
            </a:r>
          </a:p>
          <a:p>
            <a:pPr algn="just"/>
            <a:r>
              <a:rPr lang="en-US" sz="2400" dirty="0"/>
              <a:t>The tangent represents a ratio between the opposite and adjacent sides of a right triangle, tanh represents the ratio of the hyperbolic sine to the hyperbolic cosine: tanh(</a:t>
            </a:r>
            <a:r>
              <a:rPr lang="en-US" sz="2400" i="1" dirty="0"/>
              <a:t>x</a:t>
            </a:r>
            <a:r>
              <a:rPr lang="en-US" sz="2400" dirty="0"/>
              <a:t>) = </a:t>
            </a:r>
            <a:r>
              <a:rPr lang="en-US" sz="2400" dirty="0" err="1"/>
              <a:t>sinh</a:t>
            </a:r>
            <a:r>
              <a:rPr lang="en-US" sz="2400" dirty="0"/>
              <a:t>(</a:t>
            </a:r>
            <a:r>
              <a:rPr lang="en-US" sz="2400" i="1" dirty="0"/>
              <a:t>x</a:t>
            </a:r>
            <a:r>
              <a:rPr lang="en-US" sz="2400" dirty="0"/>
              <a:t>) / </a:t>
            </a:r>
            <a:r>
              <a:rPr lang="en-US" sz="2400" dirty="0" err="1"/>
              <a:t>cosh</a:t>
            </a:r>
            <a:r>
              <a:rPr lang="en-US" sz="2400" dirty="0"/>
              <a:t>(</a:t>
            </a:r>
            <a:r>
              <a:rPr lang="en-US" sz="2400" i="1" dirty="0"/>
              <a:t>x</a:t>
            </a:r>
            <a:r>
              <a:rPr lang="en-US" sz="2400" dirty="0"/>
              <a:t>)</a:t>
            </a:r>
          </a:p>
          <a:p>
            <a:pPr algn="just"/>
            <a:r>
              <a:rPr lang="en-US" sz="2400" dirty="0"/>
              <a:t>Unlike the Sigmoid function, the normalized range of tanh is –1 to 1 The advantage of tanh is that it can deal more easily with negative numbers</a:t>
            </a:r>
          </a:p>
        </p:txBody>
      </p:sp>
    </p:spTree>
    <p:extLst>
      <p:ext uri="{BB962C8B-B14F-4D97-AF65-F5344CB8AC3E}">
        <p14:creationId xmlns:p14="http://schemas.microsoft.com/office/powerpoint/2010/main" val="2242317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26475</TotalTime>
  <Words>1017</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roboto</vt:lpstr>
      <vt:lpstr>Office Theme</vt:lpstr>
      <vt:lpstr>   Deep Learning from Scratch</vt:lpstr>
      <vt:lpstr>Artificial Neural Network</vt:lpstr>
      <vt:lpstr>What is an Activation Function?</vt:lpstr>
      <vt:lpstr>What is an Activation Function?</vt:lpstr>
      <vt:lpstr>Threshold Function?</vt:lpstr>
      <vt:lpstr>Sigmoid Function?</vt:lpstr>
      <vt:lpstr>Rectifier (Relu) Function?</vt:lpstr>
      <vt:lpstr>Leaky Relu Function?</vt:lpstr>
      <vt:lpstr>Sigmoid Function?</vt:lpstr>
      <vt:lpstr>Softmax Function (for Multiple Classification)?</vt:lpstr>
      <vt:lpstr>Activation Function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Fahad Hussain</dc:creator>
  <cp:lastModifiedBy>Fahad Hussain</cp:lastModifiedBy>
  <cp:revision>358</cp:revision>
  <dcterms:created xsi:type="dcterms:W3CDTF">2019-11-05T08:22:51Z</dcterms:created>
  <dcterms:modified xsi:type="dcterms:W3CDTF">2019-12-23T08:21:08Z</dcterms:modified>
</cp:coreProperties>
</file>